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08"/>
  </p:notesMasterIdLst>
  <p:sldIdLst>
    <p:sldId id="256" r:id="rId2"/>
    <p:sldId id="1545" r:id="rId3"/>
    <p:sldId id="762" r:id="rId4"/>
    <p:sldId id="887" r:id="rId5"/>
    <p:sldId id="902" r:id="rId6"/>
    <p:sldId id="905" r:id="rId7"/>
    <p:sldId id="906" r:id="rId8"/>
    <p:sldId id="907" r:id="rId9"/>
    <p:sldId id="884" r:id="rId10"/>
    <p:sldId id="885" r:id="rId11"/>
    <p:sldId id="908" r:id="rId12"/>
    <p:sldId id="913" r:id="rId13"/>
    <p:sldId id="894" r:id="rId14"/>
    <p:sldId id="909" r:id="rId15"/>
    <p:sldId id="895" r:id="rId16"/>
    <p:sldId id="896" r:id="rId17"/>
    <p:sldId id="897" r:id="rId18"/>
    <p:sldId id="898" r:id="rId19"/>
    <p:sldId id="900" r:id="rId20"/>
    <p:sldId id="901" r:id="rId21"/>
    <p:sldId id="899" r:id="rId22"/>
    <p:sldId id="914" r:id="rId23"/>
    <p:sldId id="915" r:id="rId24"/>
    <p:sldId id="888" r:id="rId25"/>
    <p:sldId id="891" r:id="rId26"/>
    <p:sldId id="912" r:id="rId27"/>
    <p:sldId id="1548" r:id="rId28"/>
    <p:sldId id="890" r:id="rId29"/>
    <p:sldId id="910" r:id="rId30"/>
    <p:sldId id="911" r:id="rId31"/>
    <p:sldId id="916" r:id="rId32"/>
    <p:sldId id="917" r:id="rId33"/>
    <p:sldId id="904" r:id="rId34"/>
    <p:sldId id="954" r:id="rId35"/>
    <p:sldId id="301" r:id="rId36"/>
    <p:sldId id="302" r:id="rId37"/>
    <p:sldId id="304" r:id="rId38"/>
    <p:sldId id="337" r:id="rId39"/>
    <p:sldId id="338" r:id="rId40"/>
    <p:sldId id="903" r:id="rId41"/>
    <p:sldId id="918" r:id="rId42"/>
    <p:sldId id="919" r:id="rId43"/>
    <p:sldId id="921" r:id="rId44"/>
    <p:sldId id="953" r:id="rId45"/>
    <p:sldId id="1547" r:id="rId46"/>
    <p:sldId id="955" r:id="rId47"/>
    <p:sldId id="932" r:id="rId48"/>
    <p:sldId id="933" r:id="rId49"/>
    <p:sldId id="934" r:id="rId50"/>
    <p:sldId id="937" r:id="rId51"/>
    <p:sldId id="935" r:id="rId52"/>
    <p:sldId id="936" r:id="rId53"/>
    <p:sldId id="938" r:id="rId54"/>
    <p:sldId id="939" r:id="rId55"/>
    <p:sldId id="944" r:id="rId56"/>
    <p:sldId id="945" r:id="rId57"/>
    <p:sldId id="946" r:id="rId58"/>
    <p:sldId id="950" r:id="rId59"/>
    <p:sldId id="952" r:id="rId60"/>
    <p:sldId id="951" r:id="rId61"/>
    <p:sldId id="947" r:id="rId62"/>
    <p:sldId id="920" r:id="rId63"/>
    <p:sldId id="922" r:id="rId64"/>
    <p:sldId id="926" r:id="rId65"/>
    <p:sldId id="927" r:id="rId66"/>
    <p:sldId id="930" r:id="rId67"/>
    <p:sldId id="931" r:id="rId68"/>
    <p:sldId id="941" r:id="rId69"/>
    <p:sldId id="949" r:id="rId70"/>
    <p:sldId id="943" r:id="rId71"/>
    <p:sldId id="948" r:id="rId72"/>
    <p:sldId id="1541" r:id="rId73"/>
    <p:sldId id="1544" r:id="rId74"/>
    <p:sldId id="454" r:id="rId75"/>
    <p:sldId id="466" r:id="rId76"/>
    <p:sldId id="469" r:id="rId77"/>
    <p:sldId id="467" r:id="rId78"/>
    <p:sldId id="468" r:id="rId79"/>
    <p:sldId id="470" r:id="rId80"/>
    <p:sldId id="475" r:id="rId81"/>
    <p:sldId id="928" r:id="rId82"/>
    <p:sldId id="471" r:id="rId83"/>
    <p:sldId id="473" r:id="rId84"/>
    <p:sldId id="474" r:id="rId85"/>
    <p:sldId id="924" r:id="rId86"/>
    <p:sldId id="929" r:id="rId87"/>
    <p:sldId id="477" r:id="rId88"/>
    <p:sldId id="1542" r:id="rId89"/>
    <p:sldId id="1543" r:id="rId90"/>
    <p:sldId id="956" r:id="rId91"/>
    <p:sldId id="957" r:id="rId92"/>
    <p:sldId id="959" r:id="rId93"/>
    <p:sldId id="960" r:id="rId94"/>
    <p:sldId id="958" r:id="rId95"/>
    <p:sldId id="1530" r:id="rId96"/>
    <p:sldId id="1531" r:id="rId97"/>
    <p:sldId id="1532" r:id="rId98"/>
    <p:sldId id="1533" r:id="rId99"/>
    <p:sldId id="1534" r:id="rId100"/>
    <p:sldId id="1535" r:id="rId101"/>
    <p:sldId id="1536" r:id="rId102"/>
    <p:sldId id="1537" r:id="rId103"/>
    <p:sldId id="1538" r:id="rId104"/>
    <p:sldId id="1539" r:id="rId105"/>
    <p:sldId id="1540" r:id="rId106"/>
    <p:sldId id="394"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73F09"/>
    <a:srgbClr val="1D8E1D"/>
    <a:srgbClr val="147A76"/>
    <a:srgbClr val="FAA182"/>
    <a:srgbClr val="9BE5FF"/>
    <a:srgbClr val="81FFBA"/>
    <a:srgbClr val="FFFFA3"/>
    <a:srgbClr val="FF7D7D"/>
    <a:srgbClr val="F4F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9" autoAdjust="0"/>
    <p:restoredTop sz="89537" autoAdjust="0"/>
  </p:normalViewPr>
  <p:slideViewPr>
    <p:cSldViewPr snapToGrid="0">
      <p:cViewPr varScale="1">
        <p:scale>
          <a:sx n="85" d="100"/>
          <a:sy n="85" d="100"/>
        </p:scale>
        <p:origin x="192"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2F9D4-9DC5-4F69-96EE-C0085E48CA19}" type="datetimeFigureOut">
              <a:rPr lang="en-US" smtClean="0"/>
              <a:t>9/27/23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9C55F-6F3E-4A53-8EA6-E6648FC976C8}" type="slidenum">
              <a:rPr lang="en-US" smtClean="0"/>
              <a:t>‹#›</a:t>
            </a:fld>
            <a:endParaRPr lang="en-US"/>
          </a:p>
        </p:txBody>
      </p:sp>
    </p:spTree>
    <p:extLst>
      <p:ext uri="{BB962C8B-B14F-4D97-AF65-F5344CB8AC3E}">
        <p14:creationId xmlns:p14="http://schemas.microsoft.com/office/powerpoint/2010/main" val="358771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3</a:t>
            </a:fld>
            <a:endParaRPr lang="en-US"/>
          </a:p>
        </p:txBody>
      </p:sp>
    </p:spTree>
    <p:extLst>
      <p:ext uri="{BB962C8B-B14F-4D97-AF65-F5344CB8AC3E}">
        <p14:creationId xmlns:p14="http://schemas.microsoft.com/office/powerpoint/2010/main" val="2323120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85</a:t>
            </a:fld>
            <a:endParaRPr lang="en-US"/>
          </a:p>
        </p:txBody>
      </p:sp>
    </p:spTree>
    <p:extLst>
      <p:ext uri="{BB962C8B-B14F-4D97-AF65-F5344CB8AC3E}">
        <p14:creationId xmlns:p14="http://schemas.microsoft.com/office/powerpoint/2010/main" val="4234281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86</a:t>
            </a:fld>
            <a:endParaRPr lang="en-US"/>
          </a:p>
        </p:txBody>
      </p:sp>
    </p:spTree>
    <p:extLst>
      <p:ext uri="{BB962C8B-B14F-4D97-AF65-F5344CB8AC3E}">
        <p14:creationId xmlns:p14="http://schemas.microsoft.com/office/powerpoint/2010/main" val="309795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90</a:t>
            </a:fld>
            <a:endParaRPr lang="en-US"/>
          </a:p>
        </p:txBody>
      </p:sp>
    </p:spTree>
    <p:extLst>
      <p:ext uri="{BB962C8B-B14F-4D97-AF65-F5344CB8AC3E}">
        <p14:creationId xmlns:p14="http://schemas.microsoft.com/office/powerpoint/2010/main" val="3759289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343FC0-741C-5041-8E9F-51C724807624}" type="slidenum">
              <a:rPr lang="en-US"/>
              <a:pPr/>
              <a:t>96</a:t>
            </a:fld>
            <a:endParaRPr lang="en-US"/>
          </a:p>
        </p:txBody>
      </p:sp>
      <p:sp>
        <p:nvSpPr>
          <p:cNvPr id="414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4723" name="Rectangle 3"/>
          <p:cNvSpPr>
            <a:spLocks noGrp="1" noChangeArrowheads="1"/>
          </p:cNvSpPr>
          <p:nvPr>
            <p:ph type="body" idx="1"/>
          </p:nvPr>
        </p:nvSpPr>
        <p:spPr/>
        <p:txBody>
          <a:bodyPr/>
          <a:lstStyle/>
          <a:p>
            <a:r>
              <a:rPr lang="en-US"/>
              <a:t>Now we take our gist (and mask and color image) and find it</a:t>
            </a:r>
            <a:r>
              <a:rPr lang="ja-JP" altLang="en-US">
                <a:latin typeface="Arial"/>
              </a:rPr>
              <a:t>’</a:t>
            </a:r>
            <a:r>
              <a:rPr lang="en-US"/>
              <a:t>s L2 nearest neighbors in the database of 2.3 million images.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14B19C-6A3E-2E4B-8A60-5E4767B27233}" type="slidenum">
              <a:rPr lang="en-US"/>
              <a:pPr/>
              <a:t>97</a:t>
            </a:fld>
            <a:endParaRPr lang="en-US"/>
          </a:p>
        </p:txBody>
      </p:sp>
      <p:sp>
        <p:nvSpPr>
          <p:cNvPr id="678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78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48C965-24AB-5C41-8567-59F31DDF821A}" type="slidenum">
              <a:rPr lang="en-US"/>
              <a:pPr/>
              <a:t>100</a:t>
            </a:fld>
            <a:endParaRPr lang="en-US"/>
          </a:p>
        </p:txBody>
      </p:sp>
      <p:sp>
        <p:nvSpPr>
          <p:cNvPr id="235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35523" name="Rectangle 3"/>
          <p:cNvSpPr>
            <a:spLocks noGrp="1" noChangeArrowheads="1"/>
          </p:cNvSpPr>
          <p:nvPr>
            <p:ph type="body" idx="1"/>
          </p:nvPr>
        </p:nvSpPr>
        <p:spPr/>
        <p:txBody>
          <a:bodyPr/>
          <a:lstStyle/>
          <a:p>
            <a:r>
              <a:rPr lang="en-US"/>
              <a:t>not just for the cases where the data</a:t>
            </a:r>
          </a:p>
          <a:p>
            <a:r>
              <a:rPr lang="en-US"/>
              <a:t> needed simply isn't available in the source image (show several such examples)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0E532-5DA7-994F-9BF7-C089E859AF15}" type="slidenum">
              <a:rPr lang="en-US"/>
              <a:pPr/>
              <a:t>101</a:t>
            </a:fld>
            <a:endParaRPr lang="en-US"/>
          </a:p>
        </p:txBody>
      </p:sp>
      <p:sp>
        <p:nvSpPr>
          <p:cNvPr id="2375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37571" name="Rectangle 3"/>
          <p:cNvSpPr>
            <a:spLocks noGrp="1" noChangeArrowheads="1"/>
          </p:cNvSpPr>
          <p:nvPr>
            <p:ph type="body" idx="1"/>
          </p:nvPr>
        </p:nvSpPr>
        <p:spPr/>
        <p:txBody>
          <a:bodyPr/>
          <a:lstStyle/>
          <a:p>
            <a:r>
              <a:rPr lang="en-US"/>
              <a:t>not just for the cases where the data</a:t>
            </a:r>
          </a:p>
          <a:p>
            <a:r>
              <a:rPr lang="en-US"/>
              <a:t> needed simply isn't available in the source image (show several such examples)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3609DE-80C3-D64B-9A51-5B189CECCE02}" type="slidenum">
              <a:rPr lang="en-US"/>
              <a:pPr/>
              <a:t>102</a:t>
            </a:fld>
            <a:endParaRPr lang="en-US"/>
          </a:p>
        </p:txBody>
      </p:sp>
      <p:sp>
        <p:nvSpPr>
          <p:cNvPr id="6236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23619" name="Rectangle 3"/>
          <p:cNvSpPr>
            <a:spLocks noGrp="1" noChangeArrowheads="1"/>
          </p:cNvSpPr>
          <p:nvPr>
            <p:ph type="body" idx="1"/>
          </p:nvPr>
        </p:nvSpPr>
        <p:spPr/>
        <p:txBody>
          <a:bodyPr/>
          <a:lstStyle/>
          <a:p>
            <a:r>
              <a:rPr lang="en-US"/>
              <a:t>not just for the cases where the data</a:t>
            </a:r>
          </a:p>
          <a:p>
            <a:r>
              <a:rPr lang="en-US"/>
              <a:t> needed simply isn't available in the source image (show several such examples)</a:t>
            </a:r>
          </a:p>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0CB021-7296-3842-8C83-6F67226BF8CB}" type="slidenum">
              <a:rPr lang="en-US"/>
              <a:pPr/>
              <a:t>103</a:t>
            </a:fld>
            <a:endParaRPr lang="en-US"/>
          </a:p>
        </p:txBody>
      </p:sp>
      <p:sp>
        <p:nvSpPr>
          <p:cNvPr id="5396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39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2B14DD-161D-7447-AC41-1D881E6E4003}" type="slidenum">
              <a:rPr lang="en-US"/>
              <a:pPr/>
              <a:t>104</a:t>
            </a:fld>
            <a:endParaRPr lang="en-US"/>
          </a:p>
        </p:txBody>
      </p:sp>
      <p:sp>
        <p:nvSpPr>
          <p:cNvPr id="5406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40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34</a:t>
            </a:fld>
            <a:endParaRPr lang="en-US"/>
          </a:p>
        </p:txBody>
      </p:sp>
    </p:spTree>
    <p:extLst>
      <p:ext uri="{BB962C8B-B14F-4D97-AF65-F5344CB8AC3E}">
        <p14:creationId xmlns:p14="http://schemas.microsoft.com/office/powerpoint/2010/main" val="385569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E4A194-A202-CA45-B984-72C5EB03576E}" type="slidenum">
              <a:rPr lang="en-US"/>
              <a:pPr/>
              <a:t>105</a:t>
            </a:fld>
            <a:endParaRPr lang="en-US"/>
          </a:p>
        </p:txBody>
      </p:sp>
      <p:sp>
        <p:nvSpPr>
          <p:cNvPr id="632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32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36</a:t>
            </a:fld>
            <a:endParaRPr lang="en-US"/>
          </a:p>
        </p:txBody>
      </p:sp>
    </p:spTree>
    <p:extLst>
      <p:ext uri="{BB962C8B-B14F-4D97-AF65-F5344CB8AC3E}">
        <p14:creationId xmlns:p14="http://schemas.microsoft.com/office/powerpoint/2010/main" val="2373794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44</a:t>
            </a:fld>
            <a:endParaRPr lang="en-US"/>
          </a:p>
        </p:txBody>
      </p:sp>
    </p:spTree>
    <p:extLst>
      <p:ext uri="{BB962C8B-B14F-4D97-AF65-F5344CB8AC3E}">
        <p14:creationId xmlns:p14="http://schemas.microsoft.com/office/powerpoint/2010/main" val="1226033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46</a:t>
            </a:fld>
            <a:endParaRPr lang="en-US"/>
          </a:p>
        </p:txBody>
      </p:sp>
    </p:spTree>
    <p:extLst>
      <p:ext uri="{BB962C8B-B14F-4D97-AF65-F5344CB8AC3E}">
        <p14:creationId xmlns:p14="http://schemas.microsoft.com/office/powerpoint/2010/main" val="2175055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58</a:t>
            </a:fld>
            <a:endParaRPr lang="en-US"/>
          </a:p>
        </p:txBody>
      </p:sp>
    </p:spTree>
    <p:extLst>
      <p:ext uri="{BB962C8B-B14F-4D97-AF65-F5344CB8AC3E}">
        <p14:creationId xmlns:p14="http://schemas.microsoft.com/office/powerpoint/2010/main" val="165948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59</a:t>
            </a:fld>
            <a:endParaRPr lang="en-US"/>
          </a:p>
        </p:txBody>
      </p:sp>
    </p:spTree>
    <p:extLst>
      <p:ext uri="{BB962C8B-B14F-4D97-AF65-F5344CB8AC3E}">
        <p14:creationId xmlns:p14="http://schemas.microsoft.com/office/powerpoint/2010/main" val="2440207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60</a:t>
            </a:fld>
            <a:endParaRPr lang="en-US"/>
          </a:p>
        </p:txBody>
      </p:sp>
    </p:spTree>
    <p:extLst>
      <p:ext uri="{BB962C8B-B14F-4D97-AF65-F5344CB8AC3E}">
        <p14:creationId xmlns:p14="http://schemas.microsoft.com/office/powerpoint/2010/main" val="427197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75</a:t>
            </a:fld>
            <a:endParaRPr lang="en-US"/>
          </a:p>
        </p:txBody>
      </p:sp>
    </p:spTree>
    <p:extLst>
      <p:ext uri="{BB962C8B-B14F-4D97-AF65-F5344CB8AC3E}">
        <p14:creationId xmlns:p14="http://schemas.microsoft.com/office/powerpoint/2010/main" val="2971756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79575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xtTim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8EC17E-4ED7-46CE-8966-8ED2F54592E2}"/>
              </a:ext>
            </a:extLst>
          </p:cNvPr>
          <p:cNvSpPr>
            <a:spLocks noGrp="1"/>
          </p:cNvSpPr>
          <p:nvPr>
            <p:ph type="sldNum" sz="quarter" idx="10"/>
          </p:nvPr>
        </p:nvSpPr>
        <p:spPr/>
        <p:txBody>
          <a:bodyPr/>
          <a:lstStyle/>
          <a:p>
            <a:fld id="{02C8B7B2-9496-47E5-990F-169BD0B1DE6A}" type="slidenum">
              <a:rPr lang="en-US" smtClean="0"/>
              <a:t>‹#›</a:t>
            </a:fld>
            <a:endParaRPr lang="en-US"/>
          </a:p>
        </p:txBody>
      </p:sp>
      <p:sp>
        <p:nvSpPr>
          <p:cNvPr id="4" name="Title 1">
            <a:extLst>
              <a:ext uri="{FF2B5EF4-FFF2-40B4-BE49-F238E27FC236}">
                <a16:creationId xmlns:a16="http://schemas.microsoft.com/office/drawing/2014/main" id="{AC4B989E-E032-483C-A04A-5E5CA8153020}"/>
              </a:ext>
            </a:extLst>
          </p:cNvPr>
          <p:cNvSpPr txBox="1">
            <a:spLocks/>
          </p:cNvSpPr>
          <p:nvPr userDrawn="1"/>
        </p:nvSpPr>
        <p:spPr>
          <a:xfrm>
            <a:off x="0" y="9192"/>
            <a:ext cx="10353137" cy="358604"/>
          </a:xfrm>
          <a:prstGeom prst="rect">
            <a:avLst/>
          </a:prstGeom>
          <a:noFill/>
          <a:ln>
            <a:noFill/>
          </a:ln>
        </p:spPr>
        <p:txBody>
          <a:bodyPr vert="horz" lIns="548640" tIns="45720" rIns="45720" bIns="45720" rtlCol="0" anchor="ctr">
            <a:noAutofit/>
          </a:bodyPr>
          <a:lstStyle>
            <a:lvl1pPr algn="l" defTabSz="914400" rtl="0" eaLnBrk="1" latinLnBrk="0" hangingPunct="1">
              <a:lnSpc>
                <a:spcPct val="90000"/>
              </a:lnSpc>
              <a:spcBef>
                <a:spcPct val="0"/>
              </a:spcBef>
              <a:buNone/>
              <a:defRPr sz="2400" kern="1200">
                <a:solidFill>
                  <a:schemeClr val="tx1"/>
                </a:solidFill>
                <a:latin typeface="Avenir Next LT Pro" panose="020B0504020202020204" pitchFamily="34" charset="0"/>
                <a:ea typeface="Avenir Next LT Pro" panose="020B0504020202020204" pitchFamily="34" charset="0"/>
                <a:cs typeface="Avenir Next LT Pro" panose="020B0504020202020204" pitchFamily="34" charset="0"/>
              </a:defRPr>
            </a:lvl1pPr>
          </a:lstStyle>
          <a:p>
            <a:r>
              <a:rPr lang="en-US" dirty="0"/>
              <a:t>Next time</a:t>
            </a:r>
          </a:p>
        </p:txBody>
      </p:sp>
      <p:grpSp>
        <p:nvGrpSpPr>
          <p:cNvPr id="5" name="Group 4">
            <a:extLst>
              <a:ext uri="{FF2B5EF4-FFF2-40B4-BE49-F238E27FC236}">
                <a16:creationId xmlns:a16="http://schemas.microsoft.com/office/drawing/2014/main" id="{CEB55A0D-CB56-437C-8654-B4D7670CA199}"/>
              </a:ext>
            </a:extLst>
          </p:cNvPr>
          <p:cNvGrpSpPr/>
          <p:nvPr userDrawn="1"/>
        </p:nvGrpSpPr>
        <p:grpSpPr>
          <a:xfrm>
            <a:off x="1212714" y="2895600"/>
            <a:ext cx="1279795" cy="1279795"/>
            <a:chOff x="5746615" y="274184"/>
            <a:chExt cx="698770" cy="698770"/>
          </a:xfrm>
        </p:grpSpPr>
        <p:pic>
          <p:nvPicPr>
            <p:cNvPr id="6" name="Picture 5" descr="A picture containing text&#10;&#10;Description automatically generated">
              <a:extLst>
                <a:ext uri="{FF2B5EF4-FFF2-40B4-BE49-F238E27FC236}">
                  <a16:creationId xmlns:a16="http://schemas.microsoft.com/office/drawing/2014/main" id="{87F28812-8EFB-41F3-87AD-40953B355D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427"/>
            <a:stretch/>
          </p:blipFill>
          <p:spPr>
            <a:xfrm>
              <a:off x="5800128" y="289200"/>
              <a:ext cx="626648" cy="629896"/>
            </a:xfrm>
            <a:prstGeom prst="ellipse">
              <a:avLst/>
            </a:prstGeom>
          </p:spPr>
        </p:pic>
        <p:sp>
          <p:nvSpPr>
            <p:cNvPr id="7" name="Oval 6">
              <a:extLst>
                <a:ext uri="{FF2B5EF4-FFF2-40B4-BE49-F238E27FC236}">
                  <a16:creationId xmlns:a16="http://schemas.microsoft.com/office/drawing/2014/main" id="{90F903A2-6CB3-4596-BADC-10AC3DD3FEC4}"/>
                </a:ext>
              </a:extLst>
            </p:cNvPr>
            <p:cNvSpPr/>
            <p:nvPr userDrawn="1"/>
          </p:nvSpPr>
          <p:spPr>
            <a:xfrm>
              <a:off x="5746615" y="274184"/>
              <a:ext cx="698770" cy="698770"/>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4C3EE1B5-0DEF-445B-874D-8971C350C9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0427"/>
            <a:stretch/>
          </p:blipFill>
          <p:spPr>
            <a:xfrm>
              <a:off x="5783076" y="313421"/>
              <a:ext cx="626648" cy="629896"/>
            </a:xfrm>
            <a:prstGeom prst="ellipse">
              <a:avLst/>
            </a:prstGeom>
          </p:spPr>
        </p:pic>
      </p:grpSp>
      <p:sp>
        <p:nvSpPr>
          <p:cNvPr id="11" name="Text Placeholder 10">
            <a:extLst>
              <a:ext uri="{FF2B5EF4-FFF2-40B4-BE49-F238E27FC236}">
                <a16:creationId xmlns:a16="http://schemas.microsoft.com/office/drawing/2014/main" id="{66DD3997-FE72-40CB-B02A-01FE3B479663}"/>
              </a:ext>
            </a:extLst>
          </p:cNvPr>
          <p:cNvSpPr>
            <a:spLocks noGrp="1"/>
          </p:cNvSpPr>
          <p:nvPr>
            <p:ph type="body" sz="quarter" idx="11"/>
          </p:nvPr>
        </p:nvSpPr>
        <p:spPr>
          <a:xfrm>
            <a:off x="2828925" y="2895600"/>
            <a:ext cx="8315325" cy="14192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855AD8DB-2D7B-462B-9126-9F0816BDB5AD}"/>
              </a:ext>
            </a:extLst>
          </p:cNvPr>
          <p:cNvSpPr txBox="1"/>
          <p:nvPr userDrawn="1"/>
        </p:nvSpPr>
        <p:spPr>
          <a:xfrm>
            <a:off x="1200953" y="3446584"/>
            <a:ext cx="1280160" cy="914400"/>
          </a:xfrm>
          <a:prstGeom prst="rect">
            <a:avLst/>
          </a:prstGeom>
          <a:noFill/>
        </p:spPr>
        <p:txBody>
          <a:bodyPr wrap="square" rtlCol="0">
            <a:prstTxWarp prst="textArchDown">
              <a:avLst>
                <a:gd name="adj" fmla="val 913392"/>
              </a:avLst>
            </a:prstTxWarp>
            <a:spAutoFit/>
          </a:bodyPr>
          <a:lstStyle/>
          <a:p>
            <a:pPr algn="ctr"/>
            <a:r>
              <a:rPr lang="en-US" b="1" spc="300" dirty="0"/>
              <a:t>That’s All Folks</a:t>
            </a:r>
          </a:p>
        </p:txBody>
      </p:sp>
    </p:spTree>
    <p:extLst>
      <p:ext uri="{BB962C8B-B14F-4D97-AF65-F5344CB8AC3E}">
        <p14:creationId xmlns:p14="http://schemas.microsoft.com/office/powerpoint/2010/main" val="182233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spTree>
    <p:extLst>
      <p:ext uri="{BB962C8B-B14F-4D97-AF65-F5344CB8AC3E}">
        <p14:creationId xmlns:p14="http://schemas.microsoft.com/office/powerpoint/2010/main" val="1008694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a:t>Research at TTI</a:t>
            </a: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extLst>
      <p:ext uri="{BB962C8B-B14F-4D97-AF65-F5344CB8AC3E}">
        <p14:creationId xmlns:p14="http://schemas.microsoft.com/office/powerpoint/2010/main" val="237417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ecap">
    <p:bg>
      <p:bgPr>
        <a:solidFill>
          <a:srgbClr val="D73F09"/>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005FCB-D897-4BA5-AF8F-8BBB1B48C3F3}"/>
              </a:ext>
            </a:extLst>
          </p:cNvPr>
          <p:cNvSpPr>
            <a:spLocks noGrp="1"/>
          </p:cNvSpPr>
          <p:nvPr>
            <p:ph type="sldNum" sz="quarter" idx="10"/>
          </p:nvPr>
        </p:nvSpPr>
        <p:spPr/>
        <p:txBody>
          <a:bodyPr/>
          <a:lstStyle/>
          <a:p>
            <a:fld id="{02C8B7B2-9496-47E5-990F-169BD0B1DE6A}" type="slidenum">
              <a:rPr lang="en-US" smtClean="0"/>
              <a:t>‹#›</a:t>
            </a:fld>
            <a:endParaRPr lang="en-US"/>
          </a:p>
        </p:txBody>
      </p:sp>
      <p:sp>
        <p:nvSpPr>
          <p:cNvPr id="4" name="TextBox 3">
            <a:extLst>
              <a:ext uri="{FF2B5EF4-FFF2-40B4-BE49-F238E27FC236}">
                <a16:creationId xmlns:a16="http://schemas.microsoft.com/office/drawing/2014/main" id="{D8B73930-84D6-47D2-B40F-F75998C00EBC}"/>
              </a:ext>
            </a:extLst>
          </p:cNvPr>
          <p:cNvSpPr txBox="1"/>
          <p:nvPr/>
        </p:nvSpPr>
        <p:spPr>
          <a:xfrm>
            <a:off x="2724150" y="2515897"/>
            <a:ext cx="6743700" cy="1826206"/>
          </a:xfrm>
          <a:prstGeom prst="rect">
            <a:avLst/>
          </a:prstGeom>
          <a:noFill/>
        </p:spPr>
        <p:txBody>
          <a:bodyPr wrap="square" rtlCol="0">
            <a:spAutoFit/>
          </a:bodyPr>
          <a:lstStyle/>
          <a:p>
            <a:pPr algn="ctr">
              <a:lnSpc>
                <a:spcPct val="70000"/>
              </a:lnSpc>
            </a:pPr>
            <a:r>
              <a:rPr lang="en-US" sz="11500" b="1" spc="600" dirty="0">
                <a:solidFill>
                  <a:schemeClr val="bg1"/>
                </a:solidFill>
                <a:latin typeface="Avenir Next LT Pro" panose="020B0504020202020204" pitchFamily="34" charset="0"/>
              </a:rPr>
              <a:t>RECAP</a:t>
            </a:r>
          </a:p>
          <a:p>
            <a:pPr algn="ctr">
              <a:lnSpc>
                <a:spcPct val="70000"/>
              </a:lnSpc>
            </a:pPr>
            <a:r>
              <a:rPr lang="en-US" sz="4400" b="1" spc="-150" dirty="0">
                <a:solidFill>
                  <a:schemeClr val="bg1"/>
                </a:solidFill>
                <a:latin typeface="Avenir Next LT Pro" panose="020B0504020202020204" pitchFamily="34" charset="0"/>
              </a:rPr>
              <a:t>From Last Lecture</a:t>
            </a:r>
            <a:endParaRPr lang="en-US" sz="11500" b="1" spc="-15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59585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thics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grpSp>
        <p:nvGrpSpPr>
          <p:cNvPr id="11" name="Group 10">
            <a:extLst>
              <a:ext uri="{FF2B5EF4-FFF2-40B4-BE49-F238E27FC236}">
                <a16:creationId xmlns:a16="http://schemas.microsoft.com/office/drawing/2014/main" id="{C49FC0E4-8AE8-49A2-A4D0-C4D8E072579E}"/>
              </a:ext>
            </a:extLst>
          </p:cNvPr>
          <p:cNvGrpSpPr/>
          <p:nvPr userDrawn="1"/>
        </p:nvGrpSpPr>
        <p:grpSpPr>
          <a:xfrm>
            <a:off x="11779709" y="4"/>
            <a:ext cx="433421" cy="358604"/>
            <a:chOff x="2611179" y="2441428"/>
            <a:chExt cx="502444" cy="415712"/>
          </a:xfrm>
        </p:grpSpPr>
        <p:sp>
          <p:nvSpPr>
            <p:cNvPr id="12" name="Rectangle: Diagonal Corners Snipped 11">
              <a:extLst>
                <a:ext uri="{FF2B5EF4-FFF2-40B4-BE49-F238E27FC236}">
                  <a16:creationId xmlns:a16="http://schemas.microsoft.com/office/drawing/2014/main" id="{3DAA9D11-FED4-43CA-9777-1AE59AFD02E9}"/>
                </a:ext>
              </a:extLst>
            </p:cNvPr>
            <p:cNvSpPr/>
            <p:nvPr/>
          </p:nvSpPr>
          <p:spPr>
            <a:xfrm rot="5400000">
              <a:off x="2656490" y="2425446"/>
              <a:ext cx="415712" cy="447675"/>
            </a:xfrm>
            <a:prstGeom prst="snip2DiagRect">
              <a:avLst>
                <a:gd name="adj1" fmla="val 0"/>
                <a:gd name="adj2" fmla="val 443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TextBox 13">
              <a:extLst>
                <a:ext uri="{FF2B5EF4-FFF2-40B4-BE49-F238E27FC236}">
                  <a16:creationId xmlns:a16="http://schemas.microsoft.com/office/drawing/2014/main" id="{008A9B60-6EA9-4948-91E8-138B7CC9770C}"/>
                </a:ext>
              </a:extLst>
            </p:cNvPr>
            <p:cNvSpPr txBox="1"/>
            <p:nvPr/>
          </p:nvSpPr>
          <p:spPr>
            <a:xfrm>
              <a:off x="2611179" y="2447003"/>
              <a:ext cx="502444" cy="392469"/>
            </a:xfrm>
            <a:prstGeom prst="rect">
              <a:avLst/>
            </a:prstGeom>
            <a:noFill/>
          </p:spPr>
          <p:txBody>
            <a:bodyPr wrap="square">
              <a:spAutoFit/>
            </a:bodyPr>
            <a:lstStyle/>
            <a:p>
              <a:r>
                <a:rPr lang="en-US" sz="1600" b="0" i="0" u="none" strike="noStrike" dirty="0">
                  <a:solidFill>
                    <a:srgbClr val="0000FF"/>
                  </a:solidFill>
                  <a:effectLst/>
                  <a:latin typeface="Roboto"/>
                </a:rPr>
                <a:t>⚖</a:t>
              </a:r>
              <a:endParaRPr lang="en-US" sz="1600" dirty="0"/>
            </a:p>
          </p:txBody>
        </p:sp>
      </p:grpSp>
    </p:spTree>
    <p:extLst>
      <p:ext uri="{BB962C8B-B14F-4D97-AF65-F5344CB8AC3E}">
        <p14:creationId xmlns:p14="http://schemas.microsoft.com/office/powerpoint/2010/main" val="506311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lgorithmic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grpSp>
        <p:nvGrpSpPr>
          <p:cNvPr id="7" name="Group 6">
            <a:extLst>
              <a:ext uri="{FF2B5EF4-FFF2-40B4-BE49-F238E27FC236}">
                <a16:creationId xmlns:a16="http://schemas.microsoft.com/office/drawing/2014/main" id="{8EABE852-2095-4483-892B-253A7D71B04F}"/>
              </a:ext>
            </a:extLst>
          </p:cNvPr>
          <p:cNvGrpSpPr/>
          <p:nvPr userDrawn="1"/>
        </p:nvGrpSpPr>
        <p:grpSpPr>
          <a:xfrm>
            <a:off x="11760462" y="0"/>
            <a:ext cx="431616" cy="359288"/>
            <a:chOff x="3016451" y="3161406"/>
            <a:chExt cx="500356" cy="416505"/>
          </a:xfrm>
        </p:grpSpPr>
        <p:sp>
          <p:nvSpPr>
            <p:cNvPr id="8" name="Rectangle: Diagonal Corners Snipped 7">
              <a:extLst>
                <a:ext uri="{FF2B5EF4-FFF2-40B4-BE49-F238E27FC236}">
                  <a16:creationId xmlns:a16="http://schemas.microsoft.com/office/drawing/2014/main" id="{1351086C-2F1B-496D-A0BB-453E7C4F0E50}"/>
                </a:ext>
              </a:extLst>
            </p:cNvPr>
            <p:cNvSpPr/>
            <p:nvPr/>
          </p:nvSpPr>
          <p:spPr>
            <a:xfrm rot="5400000">
              <a:off x="3086266" y="3144272"/>
              <a:ext cx="413408" cy="447675"/>
            </a:xfrm>
            <a:prstGeom prst="snip2DiagRect">
              <a:avLst>
                <a:gd name="adj1" fmla="val 0"/>
                <a:gd name="adj2" fmla="val 44327"/>
              </a:avLst>
            </a:prstGeom>
            <a:solidFill>
              <a:srgbClr val="F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a:extLst>
                <a:ext uri="{FF2B5EF4-FFF2-40B4-BE49-F238E27FC236}">
                  <a16:creationId xmlns:a16="http://schemas.microsoft.com/office/drawing/2014/main" id="{F698D59C-5A50-48F1-B1B6-ADDAB87E2560}"/>
                </a:ext>
              </a:extLst>
            </p:cNvPr>
            <p:cNvSpPr txBox="1"/>
            <p:nvPr/>
          </p:nvSpPr>
          <p:spPr>
            <a:xfrm>
              <a:off x="3016451" y="3185443"/>
              <a:ext cx="447378" cy="392468"/>
            </a:xfrm>
            <a:prstGeom prst="rect">
              <a:avLst/>
            </a:prstGeom>
            <a:noFill/>
          </p:spPr>
          <p:txBody>
            <a:bodyPr wrap="square">
              <a:spAutoFit/>
            </a:bodyPr>
            <a:lstStyle/>
            <a:p>
              <a:r>
                <a:rPr lang="en-US" sz="1600" b="0" i="0" u="none" strike="noStrike" dirty="0">
                  <a:solidFill>
                    <a:srgbClr val="CC0000"/>
                  </a:solidFill>
                  <a:effectLst/>
                  <a:latin typeface="Avenir Next LT Pro" panose="020B0504020202020204" pitchFamily="34" charset="0"/>
                </a:rPr>
                <a:t>⚒</a:t>
              </a:r>
              <a:endParaRPr lang="en-US" sz="1600" dirty="0"/>
            </a:p>
          </p:txBody>
        </p:sp>
      </p:grpSp>
    </p:spTree>
    <p:extLst>
      <p:ext uri="{BB962C8B-B14F-4D97-AF65-F5344CB8AC3E}">
        <p14:creationId xmlns:p14="http://schemas.microsoft.com/office/powerpoint/2010/main" val="22015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pplication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grpSp>
        <p:nvGrpSpPr>
          <p:cNvPr id="4" name="Group 3">
            <a:extLst>
              <a:ext uri="{FF2B5EF4-FFF2-40B4-BE49-F238E27FC236}">
                <a16:creationId xmlns:a16="http://schemas.microsoft.com/office/drawing/2014/main" id="{D15FD84F-9A15-4999-9329-682A4035EF34}"/>
              </a:ext>
            </a:extLst>
          </p:cNvPr>
          <p:cNvGrpSpPr/>
          <p:nvPr userDrawn="1"/>
        </p:nvGrpSpPr>
        <p:grpSpPr>
          <a:xfrm>
            <a:off x="11805824" y="-43632"/>
            <a:ext cx="386176" cy="461665"/>
            <a:chOff x="2745283" y="3110828"/>
            <a:chExt cx="447675" cy="535186"/>
          </a:xfrm>
        </p:grpSpPr>
        <p:sp>
          <p:nvSpPr>
            <p:cNvPr id="5" name="Rectangle: Diagonal Corners Snipped 4">
              <a:extLst>
                <a:ext uri="{FF2B5EF4-FFF2-40B4-BE49-F238E27FC236}">
                  <a16:creationId xmlns:a16="http://schemas.microsoft.com/office/drawing/2014/main" id="{9F6134D7-95A9-476A-BB46-F3C6CBE28FE2}"/>
                </a:ext>
              </a:extLst>
            </p:cNvPr>
            <p:cNvSpPr/>
            <p:nvPr/>
          </p:nvSpPr>
          <p:spPr>
            <a:xfrm rot="5400000">
              <a:off x="2762417" y="3144272"/>
              <a:ext cx="413408" cy="447675"/>
            </a:xfrm>
            <a:prstGeom prst="snip2DiagRect">
              <a:avLst>
                <a:gd name="adj1" fmla="val 0"/>
                <a:gd name="adj2" fmla="val 4432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TextBox 5">
              <a:extLst>
                <a:ext uri="{FF2B5EF4-FFF2-40B4-BE49-F238E27FC236}">
                  <a16:creationId xmlns:a16="http://schemas.microsoft.com/office/drawing/2014/main" id="{2A1C2D83-F216-44E3-86B8-3695B3AD2FBB}"/>
                </a:ext>
              </a:extLst>
            </p:cNvPr>
            <p:cNvSpPr txBox="1"/>
            <p:nvPr/>
          </p:nvSpPr>
          <p:spPr>
            <a:xfrm>
              <a:off x="2758202" y="3110828"/>
              <a:ext cx="361653" cy="535186"/>
            </a:xfrm>
            <a:prstGeom prst="rect">
              <a:avLst/>
            </a:prstGeom>
            <a:noFill/>
          </p:spPr>
          <p:txBody>
            <a:bodyPr wrap="square">
              <a:spAutoFit/>
            </a:bodyPr>
            <a:lstStyle/>
            <a:p>
              <a:r>
                <a:rPr lang="en-US" sz="2400" b="0" i="0" u="none" strike="noStrike" dirty="0">
                  <a:ln>
                    <a:solidFill>
                      <a:schemeClr val="tx1"/>
                    </a:solidFill>
                  </a:ln>
                  <a:solidFill>
                    <a:srgbClr val="6AA84F"/>
                  </a:solidFill>
                  <a:effectLst/>
                  <a:latin typeface="Avenir Next LT Pro" panose="020B0504020202020204" pitchFamily="34" charset="0"/>
                </a:rPr>
                <a:t>⚑</a:t>
              </a:r>
              <a:endParaRPr lang="en-US" sz="2400" dirty="0">
                <a:ln>
                  <a:solidFill>
                    <a:schemeClr val="tx1"/>
                  </a:solidFill>
                </a:ln>
              </a:endParaRPr>
            </a:p>
          </p:txBody>
        </p:sp>
      </p:grpSp>
    </p:spTree>
    <p:extLst>
      <p:ext uri="{BB962C8B-B14F-4D97-AF65-F5344CB8AC3E}">
        <p14:creationId xmlns:p14="http://schemas.microsoft.com/office/powerpoint/2010/main" val="1978579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CCDB29-AB95-4105-9E4F-6E4748F63445}"/>
              </a:ext>
            </a:extLst>
          </p:cNvPr>
          <p:cNvSpPr>
            <a:spLocks noGrp="1"/>
          </p:cNvSpPr>
          <p:nvPr>
            <p:ph type="sldNum" sz="quarter" idx="11"/>
          </p:nvPr>
        </p:nvSpPr>
        <p:spPr/>
        <p:txBody>
          <a:bodyPr/>
          <a:lstStyle/>
          <a:p>
            <a:fld id="{02C8B7B2-9496-47E5-990F-169BD0B1DE6A}" type="slidenum">
              <a:rPr lang="en-US" smtClean="0"/>
              <a:t>‹#›</a:t>
            </a:fld>
            <a:endParaRPr lang="en-US"/>
          </a:p>
        </p:txBody>
      </p:sp>
      <p:sp>
        <p:nvSpPr>
          <p:cNvPr id="5" name="Rectangle 4">
            <a:extLst>
              <a:ext uri="{FF2B5EF4-FFF2-40B4-BE49-F238E27FC236}">
                <a16:creationId xmlns:a16="http://schemas.microsoft.com/office/drawing/2014/main" id="{64682929-A492-40BE-AE3F-520F3ED6FA20}"/>
              </a:ext>
            </a:extLst>
          </p:cNvPr>
          <p:cNvSpPr/>
          <p:nvPr/>
        </p:nvSpPr>
        <p:spPr>
          <a:xfrm>
            <a:off x="0" y="-184558"/>
            <a:ext cx="2444097" cy="7164198"/>
          </a:xfrm>
          <a:prstGeom prst="rect">
            <a:avLst/>
          </a:prstGeom>
          <a:solidFill>
            <a:srgbClr val="D73F09"/>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E7981218-7110-4AF9-8095-52BC882D52FC}"/>
              </a:ext>
            </a:extLst>
          </p:cNvPr>
          <p:cNvSpPr txBox="1">
            <a:spLocks/>
          </p:cNvSpPr>
          <p:nvPr/>
        </p:nvSpPr>
        <p:spPr>
          <a:xfrm>
            <a:off x="143438" y="146507"/>
            <a:ext cx="2620711" cy="1655762"/>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50000"/>
              </a:lnSpc>
              <a:buNone/>
            </a:pPr>
            <a:endParaRPr lang="en-US" sz="4000" b="1" spc="-150" dirty="0">
              <a:solidFill>
                <a:schemeClr val="bg1"/>
              </a:solidFill>
            </a:endParaRPr>
          </a:p>
          <a:p>
            <a:pPr marL="0" indent="0">
              <a:lnSpc>
                <a:spcPct val="50000"/>
              </a:lnSpc>
              <a:buNone/>
            </a:pPr>
            <a:r>
              <a:rPr lang="en-US" sz="4000" b="1" spc="-150" dirty="0">
                <a:solidFill>
                  <a:schemeClr val="bg1"/>
                </a:solidFill>
              </a:rPr>
              <a:t>Today’s</a:t>
            </a:r>
          </a:p>
          <a:p>
            <a:pPr marL="0" indent="0">
              <a:lnSpc>
                <a:spcPct val="50000"/>
              </a:lnSpc>
              <a:buNone/>
            </a:pPr>
            <a:r>
              <a:rPr lang="en-US" sz="4000" b="1" spc="-150" dirty="0">
                <a:solidFill>
                  <a:schemeClr val="bg1"/>
                </a:solidFill>
              </a:rPr>
              <a:t>Learning</a:t>
            </a:r>
          </a:p>
          <a:p>
            <a:pPr marL="0" indent="0">
              <a:lnSpc>
                <a:spcPct val="50000"/>
              </a:lnSpc>
              <a:buNone/>
            </a:pPr>
            <a:r>
              <a:rPr lang="en-US" sz="4000" b="1" spc="-150" dirty="0">
                <a:solidFill>
                  <a:schemeClr val="bg1"/>
                </a:solidFill>
              </a:rPr>
              <a:t>Objectives</a:t>
            </a:r>
          </a:p>
        </p:txBody>
      </p:sp>
      <p:pic>
        <p:nvPicPr>
          <p:cNvPr id="7" name="Picture 18" descr="Oregon State University - Madison Ave. Collective">
            <a:extLst>
              <a:ext uri="{FF2B5EF4-FFF2-40B4-BE49-F238E27FC236}">
                <a16:creationId xmlns:a16="http://schemas.microsoft.com/office/drawing/2014/main" id="{F7BA9998-603C-4C92-AE23-8B842225C40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39601" y="5273831"/>
            <a:ext cx="1164894" cy="1437662"/>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BEB49210-9B08-4174-9147-145508AD1DA6}"/>
              </a:ext>
            </a:extLst>
          </p:cNvPr>
          <p:cNvSpPr txBox="1">
            <a:spLocks/>
          </p:cNvSpPr>
          <p:nvPr/>
        </p:nvSpPr>
        <p:spPr>
          <a:xfrm>
            <a:off x="160628" y="18818"/>
            <a:ext cx="2234310" cy="371657"/>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b="1" u="sng" spc="-150" dirty="0"/>
              <a:t>CS434 – ML + DM</a:t>
            </a:r>
          </a:p>
        </p:txBody>
      </p:sp>
      <p:sp>
        <p:nvSpPr>
          <p:cNvPr id="14" name="Text Placeholder 13">
            <a:extLst>
              <a:ext uri="{FF2B5EF4-FFF2-40B4-BE49-F238E27FC236}">
                <a16:creationId xmlns:a16="http://schemas.microsoft.com/office/drawing/2014/main" id="{3FFC9128-C149-4340-AB33-5756D33E3A97}"/>
              </a:ext>
            </a:extLst>
          </p:cNvPr>
          <p:cNvSpPr>
            <a:spLocks noGrp="1"/>
          </p:cNvSpPr>
          <p:nvPr>
            <p:ph type="body" sz="quarter" idx="12"/>
          </p:nvPr>
        </p:nvSpPr>
        <p:spPr>
          <a:xfrm>
            <a:off x="2968625" y="390525"/>
            <a:ext cx="8909050" cy="5961063"/>
          </a:xfrm>
          <a:prstGeom prst="rect">
            <a:avLst/>
          </a:prstGeom>
        </p:spPr>
        <p:txBody>
          <a:bodyPr/>
          <a:lstStyle>
            <a:lvl1pPr>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6009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
    <p:bg>
      <p:bgPr>
        <a:solidFill>
          <a:srgbClr val="D73F09"/>
        </a:solidFill>
        <a:effectLst/>
      </p:bgPr>
    </p:bg>
    <p:spTree>
      <p:nvGrpSpPr>
        <p:cNvPr id="1" name=""/>
        <p:cNvGrpSpPr/>
        <p:nvPr/>
      </p:nvGrpSpPr>
      <p:grpSpPr>
        <a:xfrm>
          <a:off x="0" y="0"/>
          <a:ext cx="0" cy="0"/>
          <a:chOff x="0" y="0"/>
          <a:chExt cx="0" cy="0"/>
        </a:xfrm>
      </p:grpSpPr>
      <p:sp>
        <p:nvSpPr>
          <p:cNvPr id="15" name="Snip Diagonal Corner Rectangle 7">
            <a:extLst>
              <a:ext uri="{FF2B5EF4-FFF2-40B4-BE49-F238E27FC236}">
                <a16:creationId xmlns:a16="http://schemas.microsoft.com/office/drawing/2014/main" id="{77FE03BE-819F-46EE-9F4C-665066E2A6CB}"/>
              </a:ext>
            </a:extLst>
          </p:cNvPr>
          <p:cNvSpPr/>
          <p:nvPr/>
        </p:nvSpPr>
        <p:spPr>
          <a:xfrm flipH="1">
            <a:off x="397175" y="89515"/>
            <a:ext cx="12044501" cy="365712"/>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400" b="1" dirty="0">
                <a:solidFill>
                  <a:schemeClr val="bg1"/>
                </a:solidFill>
                <a:latin typeface="Avenir Book" charset="0"/>
                <a:ea typeface="Avenir Book" charset="0"/>
                <a:cs typeface="Avenir Book" charset="0"/>
              </a:rPr>
              <a:t>Questions Break!</a:t>
            </a:r>
          </a:p>
        </p:txBody>
      </p:sp>
      <p:sp>
        <p:nvSpPr>
          <p:cNvPr id="12" name="Oval 11">
            <a:extLst>
              <a:ext uri="{FF2B5EF4-FFF2-40B4-BE49-F238E27FC236}">
                <a16:creationId xmlns:a16="http://schemas.microsoft.com/office/drawing/2014/main" id="{82127700-164F-45BC-9BE2-B124D88669DC}"/>
              </a:ext>
            </a:extLst>
          </p:cNvPr>
          <p:cNvSpPr/>
          <p:nvPr/>
        </p:nvSpPr>
        <p:spPr>
          <a:xfrm>
            <a:off x="5542525" y="70094"/>
            <a:ext cx="1106951" cy="11069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1" name="Rectangle 10">
            <a:extLst>
              <a:ext uri="{FF2B5EF4-FFF2-40B4-BE49-F238E27FC236}">
                <a16:creationId xmlns:a16="http://schemas.microsoft.com/office/drawing/2014/main" id="{72985A01-A21B-4438-A2B7-56FDB6FE0B04}"/>
              </a:ext>
            </a:extLst>
          </p:cNvPr>
          <p:cNvSpPr/>
          <p:nvPr/>
        </p:nvSpPr>
        <p:spPr>
          <a:xfrm>
            <a:off x="485252" y="612840"/>
            <a:ext cx="11221496" cy="58463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502920" rIns="182880" bIns="0" rtlCol="0" anchor="t"/>
          <a:lstStyle/>
          <a:p>
            <a:pPr algn="l"/>
            <a:endParaRPr lang="en-US" dirty="0">
              <a:solidFill>
                <a:schemeClr val="tx1"/>
              </a:solidFill>
              <a:latin typeface="Arial Nova Light" panose="020B0304020202020204" pitchFamily="34" charset="0"/>
            </a:endParaRPr>
          </a:p>
        </p:txBody>
      </p:sp>
      <p:sp>
        <p:nvSpPr>
          <p:cNvPr id="3" name="Slide Number Placeholder 2">
            <a:extLst>
              <a:ext uri="{FF2B5EF4-FFF2-40B4-BE49-F238E27FC236}">
                <a16:creationId xmlns:a16="http://schemas.microsoft.com/office/drawing/2014/main" id="{99469AA5-3B87-4BDD-82A9-DD74BAC638C8}"/>
              </a:ext>
            </a:extLst>
          </p:cNvPr>
          <p:cNvSpPr>
            <a:spLocks noGrp="1"/>
          </p:cNvSpPr>
          <p:nvPr>
            <p:ph type="sldNum" sz="quarter" idx="10"/>
          </p:nvPr>
        </p:nvSpPr>
        <p:spPr/>
        <p:txBody>
          <a:bodyPr/>
          <a:lstStyle/>
          <a:p>
            <a:fld id="{02C8B7B2-9496-47E5-990F-169BD0B1DE6A}" type="slidenum">
              <a:rPr lang="en-US" smtClean="0"/>
              <a:t>‹#›</a:t>
            </a:fld>
            <a:endParaRPr lang="en-US"/>
          </a:p>
        </p:txBody>
      </p:sp>
      <p:grpSp>
        <p:nvGrpSpPr>
          <p:cNvPr id="10" name="Group 9">
            <a:extLst>
              <a:ext uri="{FF2B5EF4-FFF2-40B4-BE49-F238E27FC236}">
                <a16:creationId xmlns:a16="http://schemas.microsoft.com/office/drawing/2014/main" id="{D02314F1-F584-49C6-910E-92BD0CBD3531}"/>
              </a:ext>
            </a:extLst>
          </p:cNvPr>
          <p:cNvGrpSpPr/>
          <p:nvPr/>
        </p:nvGrpSpPr>
        <p:grpSpPr>
          <a:xfrm>
            <a:off x="5746615" y="274184"/>
            <a:ext cx="698770" cy="698770"/>
            <a:chOff x="1498060" y="894945"/>
            <a:chExt cx="1157591" cy="1157591"/>
          </a:xfrm>
        </p:grpSpPr>
        <p:sp>
          <p:nvSpPr>
            <p:cNvPr id="9" name="Oval 8">
              <a:extLst>
                <a:ext uri="{FF2B5EF4-FFF2-40B4-BE49-F238E27FC236}">
                  <a16:creationId xmlns:a16="http://schemas.microsoft.com/office/drawing/2014/main" id="{B98913E5-A791-4683-99E9-CC4E1056389E}"/>
                </a:ext>
              </a:extLst>
            </p:cNvPr>
            <p:cNvSpPr/>
            <p:nvPr/>
          </p:nvSpPr>
          <p:spPr>
            <a:xfrm>
              <a:off x="1498060" y="894945"/>
              <a:ext cx="1157591" cy="1157591"/>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12B823A-E2A2-478D-937D-484B8BEF14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427"/>
            <a:stretch/>
          </p:blipFill>
          <p:spPr>
            <a:xfrm>
              <a:off x="1586710" y="919821"/>
              <a:ext cx="1038113" cy="1043493"/>
            </a:xfrm>
            <a:prstGeom prst="ellipse">
              <a:avLst/>
            </a:prstGeom>
          </p:spPr>
        </p:pic>
      </p:grpSp>
      <p:sp>
        <p:nvSpPr>
          <p:cNvPr id="14" name="Text Placeholder 13">
            <a:extLst>
              <a:ext uri="{FF2B5EF4-FFF2-40B4-BE49-F238E27FC236}">
                <a16:creationId xmlns:a16="http://schemas.microsoft.com/office/drawing/2014/main" id="{EA7CB28B-E18F-4B0A-A656-64565439359D}"/>
              </a:ext>
            </a:extLst>
          </p:cNvPr>
          <p:cNvSpPr>
            <a:spLocks noGrp="1"/>
          </p:cNvSpPr>
          <p:nvPr>
            <p:ph type="body" sz="quarter" idx="11"/>
          </p:nvPr>
        </p:nvSpPr>
        <p:spPr>
          <a:xfrm>
            <a:off x="484729" y="612467"/>
            <a:ext cx="11221496" cy="5847071"/>
          </a:xfrm>
          <a:prstGeom prst="rect">
            <a:avLst/>
          </a:prstGeom>
        </p:spPr>
        <p:txBody>
          <a:bodyPr lIns="274320" tIns="457200" rIns="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15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C_Activity">
    <p:bg>
      <p:bgPr>
        <a:solidFill>
          <a:srgbClr val="D73F09"/>
        </a:solidFill>
        <a:effectLst/>
      </p:bgPr>
    </p:bg>
    <p:spTree>
      <p:nvGrpSpPr>
        <p:cNvPr id="1" name=""/>
        <p:cNvGrpSpPr/>
        <p:nvPr/>
      </p:nvGrpSpPr>
      <p:grpSpPr>
        <a:xfrm>
          <a:off x="0" y="0"/>
          <a:ext cx="0" cy="0"/>
          <a:chOff x="0" y="0"/>
          <a:chExt cx="0" cy="0"/>
        </a:xfrm>
      </p:grpSpPr>
      <p:sp>
        <p:nvSpPr>
          <p:cNvPr id="15" name="Snip Diagonal Corner Rectangle 7">
            <a:extLst>
              <a:ext uri="{FF2B5EF4-FFF2-40B4-BE49-F238E27FC236}">
                <a16:creationId xmlns:a16="http://schemas.microsoft.com/office/drawing/2014/main" id="{77FE03BE-819F-46EE-9F4C-665066E2A6CB}"/>
              </a:ext>
            </a:extLst>
          </p:cNvPr>
          <p:cNvSpPr/>
          <p:nvPr/>
        </p:nvSpPr>
        <p:spPr>
          <a:xfrm flipH="1">
            <a:off x="397175" y="89515"/>
            <a:ext cx="12044501" cy="365712"/>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400" b="1" dirty="0">
                <a:solidFill>
                  <a:schemeClr val="bg1"/>
                </a:solidFill>
                <a:latin typeface="Avenir Book" charset="0"/>
                <a:ea typeface="Avenir Book" charset="0"/>
                <a:cs typeface="Avenir Book" charset="0"/>
              </a:rPr>
              <a:t>Question Break!</a:t>
            </a:r>
          </a:p>
        </p:txBody>
      </p:sp>
      <p:sp>
        <p:nvSpPr>
          <p:cNvPr id="12" name="Oval 11">
            <a:extLst>
              <a:ext uri="{FF2B5EF4-FFF2-40B4-BE49-F238E27FC236}">
                <a16:creationId xmlns:a16="http://schemas.microsoft.com/office/drawing/2014/main" id="{82127700-164F-45BC-9BE2-B124D88669DC}"/>
              </a:ext>
            </a:extLst>
          </p:cNvPr>
          <p:cNvSpPr/>
          <p:nvPr/>
        </p:nvSpPr>
        <p:spPr>
          <a:xfrm>
            <a:off x="5542525" y="-90547"/>
            <a:ext cx="1106951" cy="11069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1" name="Rectangle 10">
            <a:extLst>
              <a:ext uri="{FF2B5EF4-FFF2-40B4-BE49-F238E27FC236}">
                <a16:creationId xmlns:a16="http://schemas.microsoft.com/office/drawing/2014/main" id="{72985A01-A21B-4438-A2B7-56FDB6FE0B04}"/>
              </a:ext>
            </a:extLst>
          </p:cNvPr>
          <p:cNvSpPr/>
          <p:nvPr/>
        </p:nvSpPr>
        <p:spPr>
          <a:xfrm>
            <a:off x="485252" y="612840"/>
            <a:ext cx="11221496" cy="3640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502920" rIns="182880" bIns="0" rtlCol="0" anchor="t"/>
          <a:lstStyle/>
          <a:p>
            <a:pPr algn="l"/>
            <a:endParaRPr lang="en-US" dirty="0">
              <a:solidFill>
                <a:schemeClr val="tx1"/>
              </a:solidFill>
              <a:latin typeface="Arial Nova Light" panose="020B0304020202020204" pitchFamily="34" charset="0"/>
            </a:endParaRPr>
          </a:p>
        </p:txBody>
      </p:sp>
      <p:sp>
        <p:nvSpPr>
          <p:cNvPr id="3" name="Slide Number Placeholder 2">
            <a:extLst>
              <a:ext uri="{FF2B5EF4-FFF2-40B4-BE49-F238E27FC236}">
                <a16:creationId xmlns:a16="http://schemas.microsoft.com/office/drawing/2014/main" id="{99469AA5-3B87-4BDD-82A9-DD74BAC638C8}"/>
              </a:ext>
            </a:extLst>
          </p:cNvPr>
          <p:cNvSpPr>
            <a:spLocks noGrp="1"/>
          </p:cNvSpPr>
          <p:nvPr>
            <p:ph type="sldNum" sz="quarter" idx="10"/>
          </p:nvPr>
        </p:nvSpPr>
        <p:spPr/>
        <p:txBody>
          <a:bodyPr/>
          <a:lstStyle/>
          <a:p>
            <a:fld id="{02C8B7B2-9496-47E5-990F-169BD0B1DE6A}" type="slidenum">
              <a:rPr lang="en-US" smtClean="0"/>
              <a:t>‹#›</a:t>
            </a:fld>
            <a:endParaRPr lang="en-US"/>
          </a:p>
        </p:txBody>
      </p:sp>
      <p:grpSp>
        <p:nvGrpSpPr>
          <p:cNvPr id="10" name="Group 9">
            <a:extLst>
              <a:ext uri="{FF2B5EF4-FFF2-40B4-BE49-F238E27FC236}">
                <a16:creationId xmlns:a16="http://schemas.microsoft.com/office/drawing/2014/main" id="{D02314F1-F584-49C6-910E-92BD0CBD3531}"/>
              </a:ext>
            </a:extLst>
          </p:cNvPr>
          <p:cNvGrpSpPr/>
          <p:nvPr/>
        </p:nvGrpSpPr>
        <p:grpSpPr>
          <a:xfrm>
            <a:off x="5746615" y="113543"/>
            <a:ext cx="698770" cy="698770"/>
            <a:chOff x="1498060" y="894945"/>
            <a:chExt cx="1157591" cy="1157591"/>
          </a:xfrm>
        </p:grpSpPr>
        <p:sp>
          <p:nvSpPr>
            <p:cNvPr id="9" name="Oval 8">
              <a:extLst>
                <a:ext uri="{FF2B5EF4-FFF2-40B4-BE49-F238E27FC236}">
                  <a16:creationId xmlns:a16="http://schemas.microsoft.com/office/drawing/2014/main" id="{B98913E5-A791-4683-99E9-CC4E1056389E}"/>
                </a:ext>
              </a:extLst>
            </p:cNvPr>
            <p:cNvSpPr/>
            <p:nvPr/>
          </p:nvSpPr>
          <p:spPr>
            <a:xfrm>
              <a:off x="1498060" y="894945"/>
              <a:ext cx="1157591" cy="1157591"/>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12B823A-E2A2-478D-937D-484B8BEF14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427"/>
            <a:stretch/>
          </p:blipFill>
          <p:spPr>
            <a:xfrm>
              <a:off x="1586710" y="940291"/>
              <a:ext cx="1038113" cy="1043493"/>
            </a:xfrm>
            <a:prstGeom prst="ellipse">
              <a:avLst/>
            </a:prstGeom>
          </p:spPr>
        </p:pic>
      </p:grpSp>
      <p:sp>
        <p:nvSpPr>
          <p:cNvPr id="14" name="Text Placeholder 13">
            <a:extLst>
              <a:ext uri="{FF2B5EF4-FFF2-40B4-BE49-F238E27FC236}">
                <a16:creationId xmlns:a16="http://schemas.microsoft.com/office/drawing/2014/main" id="{EA7CB28B-E18F-4B0A-A656-64565439359D}"/>
              </a:ext>
            </a:extLst>
          </p:cNvPr>
          <p:cNvSpPr>
            <a:spLocks noGrp="1"/>
          </p:cNvSpPr>
          <p:nvPr>
            <p:ph type="body" sz="quarter" idx="11"/>
          </p:nvPr>
        </p:nvSpPr>
        <p:spPr>
          <a:xfrm>
            <a:off x="484729" y="612468"/>
            <a:ext cx="11221496" cy="3601062"/>
          </a:xfrm>
          <a:prstGeom prst="rect">
            <a:avLst/>
          </a:prstGeom>
        </p:spPr>
        <p:txBody>
          <a:bodyPr lIns="274320" tIns="274320" rIns="274320" anchor="ctr"/>
          <a:lstStyle>
            <a:lvl1pPr marL="0" indent="0" algn="ctr">
              <a:buNone/>
              <a:defRPr sz="2400">
                <a:latin typeface="Avenir Next LT Pro" panose="020B0504020202020204" pitchFamily="34" charset="0"/>
              </a:defRPr>
            </a:lvl1pPr>
          </a:lstStyle>
          <a:p>
            <a:pPr lvl="0"/>
            <a:endParaRPr lang="en-US" dirty="0"/>
          </a:p>
        </p:txBody>
      </p:sp>
      <p:sp>
        <p:nvSpPr>
          <p:cNvPr id="4" name="Rectangle: Rounded Corners 3">
            <a:extLst>
              <a:ext uri="{FF2B5EF4-FFF2-40B4-BE49-F238E27FC236}">
                <a16:creationId xmlns:a16="http://schemas.microsoft.com/office/drawing/2014/main" id="{BB8DFC11-0A57-4417-96F4-F21440FCBA8A}"/>
              </a:ext>
            </a:extLst>
          </p:cNvPr>
          <p:cNvSpPr/>
          <p:nvPr userDrawn="1"/>
        </p:nvSpPr>
        <p:spPr>
          <a:xfrm>
            <a:off x="608848" y="4371143"/>
            <a:ext cx="5363556" cy="1013255"/>
          </a:xfrm>
          <a:prstGeom prst="roundRect">
            <a:avLst/>
          </a:prstGeom>
          <a:solidFill>
            <a:srgbClr val="9BE5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EA7E196-73A2-453A-9E97-C87612E601B6}"/>
              </a:ext>
            </a:extLst>
          </p:cNvPr>
          <p:cNvSpPr/>
          <p:nvPr userDrawn="1"/>
        </p:nvSpPr>
        <p:spPr>
          <a:xfrm>
            <a:off x="608848" y="5512962"/>
            <a:ext cx="5363556" cy="1013255"/>
          </a:xfrm>
          <a:prstGeom prst="roundRect">
            <a:avLst/>
          </a:prstGeom>
          <a:solidFill>
            <a:srgbClr val="81FFBA"/>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Rounded Corners 15">
            <a:extLst>
              <a:ext uri="{FF2B5EF4-FFF2-40B4-BE49-F238E27FC236}">
                <a16:creationId xmlns:a16="http://schemas.microsoft.com/office/drawing/2014/main" id="{879B121F-8CF3-40AC-B87A-29A49F7A4B94}"/>
              </a:ext>
            </a:extLst>
          </p:cNvPr>
          <p:cNvSpPr/>
          <p:nvPr userDrawn="1"/>
        </p:nvSpPr>
        <p:spPr>
          <a:xfrm>
            <a:off x="6283333" y="4367748"/>
            <a:ext cx="5363556" cy="1013255"/>
          </a:xfrm>
          <a:prstGeom prst="roundRect">
            <a:avLst/>
          </a:prstGeom>
          <a:solidFill>
            <a:srgbClr val="FF7D7D"/>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Rounded Corners 16">
            <a:extLst>
              <a:ext uri="{FF2B5EF4-FFF2-40B4-BE49-F238E27FC236}">
                <a16:creationId xmlns:a16="http://schemas.microsoft.com/office/drawing/2014/main" id="{6A4123F1-8A57-4B19-95FA-018A8E3D7774}"/>
              </a:ext>
            </a:extLst>
          </p:cNvPr>
          <p:cNvSpPr/>
          <p:nvPr userDrawn="1"/>
        </p:nvSpPr>
        <p:spPr>
          <a:xfrm>
            <a:off x="6283333" y="5509567"/>
            <a:ext cx="5363556" cy="1013255"/>
          </a:xfrm>
          <a:prstGeom prst="roundRect">
            <a:avLst/>
          </a:prstGeom>
          <a:solidFill>
            <a:srgbClr val="FFFFA3"/>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Rounded Corners 5">
            <a:extLst>
              <a:ext uri="{FF2B5EF4-FFF2-40B4-BE49-F238E27FC236}">
                <a16:creationId xmlns:a16="http://schemas.microsoft.com/office/drawing/2014/main" id="{3B84D071-BB72-4AB2-9B14-817DB6E4640D}"/>
              </a:ext>
            </a:extLst>
          </p:cNvPr>
          <p:cNvSpPr/>
          <p:nvPr userDrawn="1"/>
        </p:nvSpPr>
        <p:spPr>
          <a:xfrm>
            <a:off x="386412" y="4674685"/>
            <a:ext cx="321276" cy="3707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A</a:t>
            </a:r>
          </a:p>
        </p:txBody>
      </p:sp>
      <p:sp>
        <p:nvSpPr>
          <p:cNvPr id="18" name="Rectangle: Rounded Corners 17">
            <a:extLst>
              <a:ext uri="{FF2B5EF4-FFF2-40B4-BE49-F238E27FC236}">
                <a16:creationId xmlns:a16="http://schemas.microsoft.com/office/drawing/2014/main" id="{12DF69E2-79C3-4F4F-BC35-BD084B42F457}"/>
              </a:ext>
            </a:extLst>
          </p:cNvPr>
          <p:cNvSpPr/>
          <p:nvPr userDrawn="1"/>
        </p:nvSpPr>
        <p:spPr>
          <a:xfrm>
            <a:off x="6144577" y="4674684"/>
            <a:ext cx="321276" cy="3707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B</a:t>
            </a:r>
          </a:p>
        </p:txBody>
      </p:sp>
      <p:sp>
        <p:nvSpPr>
          <p:cNvPr id="19" name="Rectangle: Rounded Corners 18">
            <a:extLst>
              <a:ext uri="{FF2B5EF4-FFF2-40B4-BE49-F238E27FC236}">
                <a16:creationId xmlns:a16="http://schemas.microsoft.com/office/drawing/2014/main" id="{78118DBF-80C5-4B97-8E0B-BD4EF19DC43E}"/>
              </a:ext>
            </a:extLst>
          </p:cNvPr>
          <p:cNvSpPr/>
          <p:nvPr userDrawn="1"/>
        </p:nvSpPr>
        <p:spPr>
          <a:xfrm>
            <a:off x="400071" y="5830842"/>
            <a:ext cx="321276" cy="3707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C</a:t>
            </a:r>
          </a:p>
        </p:txBody>
      </p:sp>
      <p:sp>
        <p:nvSpPr>
          <p:cNvPr id="20" name="Rectangle: Rounded Corners 19">
            <a:extLst>
              <a:ext uri="{FF2B5EF4-FFF2-40B4-BE49-F238E27FC236}">
                <a16:creationId xmlns:a16="http://schemas.microsoft.com/office/drawing/2014/main" id="{D68B9258-1675-4A1C-8CA4-E72FE7EBA5DF}"/>
              </a:ext>
            </a:extLst>
          </p:cNvPr>
          <p:cNvSpPr/>
          <p:nvPr userDrawn="1"/>
        </p:nvSpPr>
        <p:spPr>
          <a:xfrm>
            <a:off x="6122695" y="5830841"/>
            <a:ext cx="321276" cy="3707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D</a:t>
            </a:r>
          </a:p>
        </p:txBody>
      </p:sp>
      <p:sp>
        <p:nvSpPr>
          <p:cNvPr id="21" name="Text Placeholder 20">
            <a:extLst>
              <a:ext uri="{FF2B5EF4-FFF2-40B4-BE49-F238E27FC236}">
                <a16:creationId xmlns:a16="http://schemas.microsoft.com/office/drawing/2014/main" id="{1E3901E0-C842-423E-BBC6-6544F8CE0037}"/>
              </a:ext>
            </a:extLst>
          </p:cNvPr>
          <p:cNvSpPr>
            <a:spLocks noGrp="1"/>
          </p:cNvSpPr>
          <p:nvPr>
            <p:ph type="body" sz="quarter" idx="12"/>
          </p:nvPr>
        </p:nvSpPr>
        <p:spPr>
          <a:xfrm>
            <a:off x="720724" y="4410765"/>
            <a:ext cx="5251679" cy="924883"/>
          </a:xfrm>
          <a:prstGeom prst="rect">
            <a:avLst/>
          </a:prstGeom>
        </p:spPr>
        <p:txBody>
          <a:bodyPr anchor="ctr"/>
          <a:lstStyle>
            <a:lvl1pPr marL="0" indent="0">
              <a:buNone/>
              <a:defRPr sz="1800">
                <a:latin typeface="Avenir Next LT Pro" panose="020B0504020202020204" pitchFamily="34" charset="0"/>
              </a:defRPr>
            </a:lvl1pPr>
          </a:lstStyle>
          <a:p>
            <a:pPr lvl="0"/>
            <a:endParaRPr lang="en-US" dirty="0"/>
          </a:p>
        </p:txBody>
      </p:sp>
      <p:sp>
        <p:nvSpPr>
          <p:cNvPr id="22" name="Text Placeholder 20">
            <a:extLst>
              <a:ext uri="{FF2B5EF4-FFF2-40B4-BE49-F238E27FC236}">
                <a16:creationId xmlns:a16="http://schemas.microsoft.com/office/drawing/2014/main" id="{10F83A56-5AAF-4516-BF8C-BA083C02A4D5}"/>
              </a:ext>
            </a:extLst>
          </p:cNvPr>
          <p:cNvSpPr>
            <a:spLocks noGrp="1"/>
          </p:cNvSpPr>
          <p:nvPr>
            <p:ph type="body" sz="quarter" idx="13"/>
          </p:nvPr>
        </p:nvSpPr>
        <p:spPr>
          <a:xfrm>
            <a:off x="6430532" y="4410765"/>
            <a:ext cx="5166279" cy="924883"/>
          </a:xfrm>
          <a:prstGeom prst="rect">
            <a:avLst/>
          </a:prstGeom>
        </p:spPr>
        <p:txBody>
          <a:bodyPr anchor="ctr"/>
          <a:lstStyle>
            <a:lvl1pPr marL="0" indent="0">
              <a:buNone/>
              <a:defRPr sz="1800">
                <a:latin typeface="Avenir Next LT Pro" panose="020B0504020202020204" pitchFamily="34" charset="0"/>
              </a:defRPr>
            </a:lvl1pPr>
          </a:lstStyle>
          <a:p>
            <a:pPr lvl="0"/>
            <a:endParaRPr lang="en-US" dirty="0"/>
          </a:p>
        </p:txBody>
      </p:sp>
      <p:sp>
        <p:nvSpPr>
          <p:cNvPr id="23" name="Text Placeholder 20">
            <a:extLst>
              <a:ext uri="{FF2B5EF4-FFF2-40B4-BE49-F238E27FC236}">
                <a16:creationId xmlns:a16="http://schemas.microsoft.com/office/drawing/2014/main" id="{75501B0B-27B0-420B-B8AD-D97E9AAA04EF}"/>
              </a:ext>
            </a:extLst>
          </p:cNvPr>
          <p:cNvSpPr>
            <a:spLocks noGrp="1"/>
          </p:cNvSpPr>
          <p:nvPr>
            <p:ph type="body" sz="quarter" idx="14"/>
          </p:nvPr>
        </p:nvSpPr>
        <p:spPr>
          <a:xfrm>
            <a:off x="739932" y="5538737"/>
            <a:ext cx="5251679" cy="924883"/>
          </a:xfrm>
          <a:prstGeom prst="rect">
            <a:avLst/>
          </a:prstGeom>
        </p:spPr>
        <p:txBody>
          <a:bodyPr anchor="ctr"/>
          <a:lstStyle>
            <a:lvl1pPr marL="0" indent="0">
              <a:buNone/>
              <a:defRPr sz="1800">
                <a:latin typeface="Avenir Next LT Pro" panose="020B0504020202020204" pitchFamily="34" charset="0"/>
              </a:defRPr>
            </a:lvl1pPr>
          </a:lstStyle>
          <a:p>
            <a:pPr lvl="0"/>
            <a:endParaRPr lang="en-US" dirty="0"/>
          </a:p>
        </p:txBody>
      </p:sp>
      <p:sp>
        <p:nvSpPr>
          <p:cNvPr id="24" name="Text Placeholder 20">
            <a:extLst>
              <a:ext uri="{FF2B5EF4-FFF2-40B4-BE49-F238E27FC236}">
                <a16:creationId xmlns:a16="http://schemas.microsoft.com/office/drawing/2014/main" id="{56C570A0-1D1E-41D1-9876-A19DA201F301}"/>
              </a:ext>
            </a:extLst>
          </p:cNvPr>
          <p:cNvSpPr>
            <a:spLocks noGrp="1"/>
          </p:cNvSpPr>
          <p:nvPr>
            <p:ph type="body" sz="quarter" idx="15"/>
          </p:nvPr>
        </p:nvSpPr>
        <p:spPr>
          <a:xfrm>
            <a:off x="6449740" y="5538737"/>
            <a:ext cx="5166279" cy="924883"/>
          </a:xfrm>
          <a:prstGeom prst="rect">
            <a:avLst/>
          </a:prstGeom>
        </p:spPr>
        <p:txBody>
          <a:bodyPr anchor="ctr"/>
          <a:lstStyle>
            <a:lvl1pPr marL="0" indent="0">
              <a:buNone/>
              <a:defRPr sz="1800">
                <a:latin typeface="Avenir Next LT Pro" panose="020B0504020202020204" pitchFamily="34" charset="0"/>
              </a:defRPr>
            </a:lvl1pPr>
          </a:lstStyle>
          <a:p>
            <a:pPr lvl="0"/>
            <a:endParaRPr lang="en-US" dirty="0"/>
          </a:p>
        </p:txBody>
      </p:sp>
    </p:spTree>
    <p:extLst>
      <p:ext uri="{BB962C8B-B14F-4D97-AF65-F5344CB8AC3E}">
        <p14:creationId xmlns:p14="http://schemas.microsoft.com/office/powerpoint/2010/main" val="378394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search Showcase">
    <p:bg>
      <p:bgPr>
        <a:solidFill>
          <a:srgbClr val="D73F09"/>
        </a:solidFill>
        <a:effectLst/>
      </p:bgPr>
    </p:bg>
    <p:spTree>
      <p:nvGrpSpPr>
        <p:cNvPr id="1" name=""/>
        <p:cNvGrpSpPr/>
        <p:nvPr/>
      </p:nvGrpSpPr>
      <p:grpSpPr>
        <a:xfrm>
          <a:off x="0" y="0"/>
          <a:ext cx="0" cy="0"/>
          <a:chOff x="0" y="0"/>
          <a:chExt cx="0" cy="0"/>
        </a:xfrm>
      </p:grpSpPr>
      <p:sp>
        <p:nvSpPr>
          <p:cNvPr id="15" name="Snip Diagonal Corner Rectangle 7">
            <a:extLst>
              <a:ext uri="{FF2B5EF4-FFF2-40B4-BE49-F238E27FC236}">
                <a16:creationId xmlns:a16="http://schemas.microsoft.com/office/drawing/2014/main" id="{77FE03BE-819F-46EE-9F4C-665066E2A6CB}"/>
              </a:ext>
            </a:extLst>
          </p:cNvPr>
          <p:cNvSpPr/>
          <p:nvPr/>
        </p:nvSpPr>
        <p:spPr>
          <a:xfrm flipH="1">
            <a:off x="397175" y="89515"/>
            <a:ext cx="12044501" cy="365712"/>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400" b="1" dirty="0">
                <a:solidFill>
                  <a:schemeClr val="bg1"/>
                </a:solidFill>
                <a:latin typeface="Avenir Book" charset="0"/>
                <a:ea typeface="Avenir Book" charset="0"/>
                <a:cs typeface="Avenir Book" charset="0"/>
              </a:rPr>
              <a:t>Research Showcase</a:t>
            </a:r>
          </a:p>
        </p:txBody>
      </p:sp>
      <p:sp>
        <p:nvSpPr>
          <p:cNvPr id="12" name="Oval 11">
            <a:extLst>
              <a:ext uri="{FF2B5EF4-FFF2-40B4-BE49-F238E27FC236}">
                <a16:creationId xmlns:a16="http://schemas.microsoft.com/office/drawing/2014/main" id="{82127700-164F-45BC-9BE2-B124D88669DC}"/>
              </a:ext>
            </a:extLst>
          </p:cNvPr>
          <p:cNvSpPr/>
          <p:nvPr/>
        </p:nvSpPr>
        <p:spPr>
          <a:xfrm>
            <a:off x="5542525" y="70094"/>
            <a:ext cx="1106951" cy="11069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1" name="Rectangle 10">
            <a:extLst>
              <a:ext uri="{FF2B5EF4-FFF2-40B4-BE49-F238E27FC236}">
                <a16:creationId xmlns:a16="http://schemas.microsoft.com/office/drawing/2014/main" id="{72985A01-A21B-4438-A2B7-56FDB6FE0B04}"/>
              </a:ext>
            </a:extLst>
          </p:cNvPr>
          <p:cNvSpPr/>
          <p:nvPr/>
        </p:nvSpPr>
        <p:spPr>
          <a:xfrm>
            <a:off x="485252" y="612840"/>
            <a:ext cx="11221496" cy="58463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502920" rIns="182880" bIns="0" rtlCol="0" anchor="t"/>
          <a:lstStyle/>
          <a:p>
            <a:pPr algn="l"/>
            <a:endParaRPr lang="en-US" dirty="0">
              <a:solidFill>
                <a:schemeClr val="tx1"/>
              </a:solidFill>
              <a:latin typeface="Arial Nova Light" panose="020B0304020202020204" pitchFamily="34" charset="0"/>
            </a:endParaRPr>
          </a:p>
        </p:txBody>
      </p:sp>
      <p:sp>
        <p:nvSpPr>
          <p:cNvPr id="3" name="Slide Number Placeholder 2">
            <a:extLst>
              <a:ext uri="{FF2B5EF4-FFF2-40B4-BE49-F238E27FC236}">
                <a16:creationId xmlns:a16="http://schemas.microsoft.com/office/drawing/2014/main" id="{99469AA5-3B87-4BDD-82A9-DD74BAC638C8}"/>
              </a:ext>
            </a:extLst>
          </p:cNvPr>
          <p:cNvSpPr>
            <a:spLocks noGrp="1"/>
          </p:cNvSpPr>
          <p:nvPr>
            <p:ph type="sldNum" sz="quarter" idx="10"/>
          </p:nvPr>
        </p:nvSpPr>
        <p:spPr/>
        <p:txBody>
          <a:bodyPr/>
          <a:lstStyle/>
          <a:p>
            <a:fld id="{02C8B7B2-9496-47E5-990F-169BD0B1DE6A}" type="slidenum">
              <a:rPr lang="en-US" smtClean="0"/>
              <a:t>‹#›</a:t>
            </a:fld>
            <a:endParaRPr lang="en-US"/>
          </a:p>
        </p:txBody>
      </p:sp>
      <p:grpSp>
        <p:nvGrpSpPr>
          <p:cNvPr id="10" name="Group 9">
            <a:extLst>
              <a:ext uri="{FF2B5EF4-FFF2-40B4-BE49-F238E27FC236}">
                <a16:creationId xmlns:a16="http://schemas.microsoft.com/office/drawing/2014/main" id="{D02314F1-F584-49C6-910E-92BD0CBD3531}"/>
              </a:ext>
            </a:extLst>
          </p:cNvPr>
          <p:cNvGrpSpPr/>
          <p:nvPr/>
        </p:nvGrpSpPr>
        <p:grpSpPr>
          <a:xfrm>
            <a:off x="5746615" y="274184"/>
            <a:ext cx="698770" cy="698770"/>
            <a:chOff x="1498060" y="894945"/>
            <a:chExt cx="1157591" cy="1157591"/>
          </a:xfrm>
        </p:grpSpPr>
        <p:sp>
          <p:nvSpPr>
            <p:cNvPr id="9" name="Oval 8">
              <a:extLst>
                <a:ext uri="{FF2B5EF4-FFF2-40B4-BE49-F238E27FC236}">
                  <a16:creationId xmlns:a16="http://schemas.microsoft.com/office/drawing/2014/main" id="{B98913E5-A791-4683-99E9-CC4E1056389E}"/>
                </a:ext>
              </a:extLst>
            </p:cNvPr>
            <p:cNvSpPr/>
            <p:nvPr/>
          </p:nvSpPr>
          <p:spPr>
            <a:xfrm>
              <a:off x="1498060" y="894945"/>
              <a:ext cx="1157591" cy="1157591"/>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12B823A-E2A2-478D-937D-484B8BEF14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427"/>
            <a:stretch/>
          </p:blipFill>
          <p:spPr>
            <a:xfrm>
              <a:off x="1586710" y="919821"/>
              <a:ext cx="1038113" cy="1043493"/>
            </a:xfrm>
            <a:prstGeom prst="ellipse">
              <a:avLst/>
            </a:prstGeom>
          </p:spPr>
        </p:pic>
      </p:grpSp>
    </p:spTree>
    <p:extLst>
      <p:ext uri="{BB962C8B-B14F-4D97-AF65-F5344CB8AC3E}">
        <p14:creationId xmlns:p14="http://schemas.microsoft.com/office/powerpoint/2010/main" val="2161244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9" name="Snip Diagonal Corner Rectangle 8"/>
          <p:cNvSpPr/>
          <p:nvPr/>
        </p:nvSpPr>
        <p:spPr>
          <a:xfrm flipH="1">
            <a:off x="11786616" y="6534181"/>
            <a:ext cx="493776" cy="365125"/>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solidFill>
                <a:schemeClr val="bg1"/>
              </a:solidFill>
              <a:latin typeface="Avenir Book" charset="0"/>
              <a:ea typeface="Avenir Book" charset="0"/>
              <a:cs typeface="Avenir Book" charset="0"/>
            </a:endParaRPr>
          </a:p>
        </p:txBody>
      </p:sp>
      <p:sp>
        <p:nvSpPr>
          <p:cNvPr id="6"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sp>
        <p:nvSpPr>
          <p:cNvPr id="7" name="Snip Diagonal Corner Rectangle 6"/>
          <p:cNvSpPr/>
          <p:nvPr/>
        </p:nvSpPr>
        <p:spPr>
          <a:xfrm>
            <a:off x="0" y="6492875"/>
            <a:ext cx="1041149" cy="365125"/>
          </a:xfrm>
          <a:prstGeom prst="snip2DiagRect">
            <a:avLst>
              <a:gd name="adj1" fmla="val 50000"/>
              <a:gd name="adj2" fmla="val 0"/>
            </a:avLst>
          </a:prstGeom>
          <a:solidFill>
            <a:srgbClr val="D73F0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1"/>
                </a:solidFill>
                <a:latin typeface="Avenir Book" charset="0"/>
                <a:ea typeface="Avenir Book" charset="0"/>
                <a:cs typeface="Avenir Book" charset="0"/>
              </a:rPr>
              <a:t>CS 434</a:t>
            </a:r>
          </a:p>
        </p:txBody>
      </p:sp>
      <p:sp>
        <p:nvSpPr>
          <p:cNvPr id="8" name="Snip Diagonal Corner Rectangle 7"/>
          <p:cNvSpPr/>
          <p:nvPr/>
        </p:nvSpPr>
        <p:spPr>
          <a:xfrm flipH="1">
            <a:off x="0" y="0"/>
            <a:ext cx="493776" cy="365125"/>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dirty="0">
              <a:solidFill>
                <a:schemeClr val="bg1"/>
              </a:solidFill>
              <a:latin typeface="Avenir Book" charset="0"/>
              <a:ea typeface="Avenir Book" charset="0"/>
              <a:cs typeface="Avenir Book" charset="0"/>
            </a:endParaRPr>
          </a:p>
        </p:txBody>
      </p:sp>
      <p:pic>
        <p:nvPicPr>
          <p:cNvPr id="3" name="Picture 18" descr="Oregon State University - Madison Ave. Collective">
            <a:extLst>
              <a:ext uri="{FF2B5EF4-FFF2-40B4-BE49-F238E27FC236}">
                <a16:creationId xmlns:a16="http://schemas.microsoft.com/office/drawing/2014/main" id="{D316C1F0-6231-4A3E-9FB1-05A86CF426DF}"/>
              </a:ext>
            </a:extLst>
          </p:cNvPr>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131990" y="40760"/>
            <a:ext cx="229795" cy="283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42919E-90F0-48EB-A57A-5451A1CD1C2B}"/>
              </a:ext>
            </a:extLst>
          </p:cNvPr>
          <p:cNvSpPr txBox="1"/>
          <p:nvPr userDrawn="1"/>
        </p:nvSpPr>
        <p:spPr>
          <a:xfrm>
            <a:off x="5606199" y="6675437"/>
            <a:ext cx="979603" cy="230832"/>
          </a:xfrm>
          <a:prstGeom prst="rect">
            <a:avLst/>
          </a:prstGeom>
          <a:noFill/>
        </p:spPr>
        <p:txBody>
          <a:bodyPr wrap="square" rtlCol="0">
            <a:spAutoFit/>
          </a:bodyPr>
          <a:lstStyle/>
          <a:p>
            <a:pPr algn="ctr"/>
            <a:r>
              <a:rPr lang="en-US" sz="900" dirty="0">
                <a:latin typeface="Avenir Next LT Pro" panose="020B0504020202020204" pitchFamily="34" charset="0"/>
              </a:rPr>
              <a:t>© Stefan Lee</a:t>
            </a:r>
          </a:p>
        </p:txBody>
      </p:sp>
    </p:spTree>
    <p:extLst>
      <p:ext uri="{BB962C8B-B14F-4D97-AF65-F5344CB8AC3E}">
        <p14:creationId xmlns:p14="http://schemas.microsoft.com/office/powerpoint/2010/main" val="9034451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6" r:id="rId4"/>
    <p:sldLayoutId id="2147483677" r:id="rId5"/>
    <p:sldLayoutId id="2147483673" r:id="rId6"/>
    <p:sldLayoutId id="2147483674" r:id="rId7"/>
    <p:sldLayoutId id="2147483680" r:id="rId8"/>
    <p:sldLayoutId id="2147483675" r:id="rId9"/>
    <p:sldLayoutId id="2147483678" r:id="rId10"/>
    <p:sldLayoutId id="2147483679" r:id="rId11"/>
    <p:sldLayoutId id="2147483681"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Avenir Next LT Pro" panose="020B0504020202020204" pitchFamily="34" charset="0"/>
          <a:ea typeface="Avenir Next LT Pro" panose="020B0504020202020204" pitchFamily="34" charset="0"/>
          <a:cs typeface="Avenir Next LT Pro" panose="020B05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gif"/><Relationship Id="rId7" Type="http://schemas.openxmlformats.org/officeDocument/2006/relationships/image" Target="../media/image11.svg"/><Relationship Id="rId2" Type="http://schemas.openxmlformats.org/officeDocument/2006/relationships/image" Target="../media/image6.jp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4.tiff"/><Relationship Id="rId4" Type="http://schemas.openxmlformats.org/officeDocument/2006/relationships/image" Target="../media/image8.gif"/><Relationship Id="rId9" Type="http://schemas.openxmlformats.org/officeDocument/2006/relationships/image" Target="../media/image13.jp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1.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11.xml"/><Relationship Id="rId4" Type="http://schemas.openxmlformats.org/officeDocument/2006/relationships/image" Target="../media/image60.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 Id="rId4" Type="http://schemas.openxmlformats.org/officeDocument/2006/relationships/image" Target="../media/image63.svg"/></Relationships>
</file>

<file path=ppt/slides/_rels/slide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jpg"/><Relationship Id="rId1" Type="http://schemas.openxmlformats.org/officeDocument/2006/relationships/slideLayout" Target="../slideLayouts/slideLayout1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50.png"/><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9.sv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9.sv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750.png"/><Relationship Id="rId2" Type="http://schemas.openxmlformats.org/officeDocument/2006/relationships/image" Target="../media/image78.png"/><Relationship Id="rId1" Type="http://schemas.openxmlformats.org/officeDocument/2006/relationships/slideLayout" Target="../slideLayouts/slideLayout11.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750.png"/><Relationship Id="rId2" Type="http://schemas.openxmlformats.org/officeDocument/2006/relationships/image" Target="../media/image78.png"/><Relationship Id="rId1" Type="http://schemas.openxmlformats.org/officeDocument/2006/relationships/slideLayout" Target="../slideLayouts/slideLayout11.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740.png"/><Relationship Id="rId7" Type="http://schemas.openxmlformats.org/officeDocument/2006/relationships/image" Target="../media/image82.png"/><Relationship Id="rId2" Type="http://schemas.openxmlformats.org/officeDocument/2006/relationships/image" Target="../media/image730.png"/><Relationship Id="rId1" Type="http://schemas.openxmlformats.org/officeDocument/2006/relationships/slideLayout" Target="../slideLayouts/slideLayout11.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50.png"/></Relationships>
</file>

<file path=ppt/slides/_rels/slide53.xml.rels><?xml version="1.0" encoding="UTF-8" standalone="yes"?>
<Relationships xmlns="http://schemas.openxmlformats.org/package/2006/relationships"><Relationship Id="rId3" Type="http://schemas.openxmlformats.org/officeDocument/2006/relationships/image" Target="../media/image740.png"/><Relationship Id="rId7" Type="http://schemas.openxmlformats.org/officeDocument/2006/relationships/image" Target="../media/image83.png"/><Relationship Id="rId2" Type="http://schemas.openxmlformats.org/officeDocument/2006/relationships/image" Target="../media/image730.png"/><Relationship Id="rId1" Type="http://schemas.openxmlformats.org/officeDocument/2006/relationships/slideLayout" Target="../slideLayouts/slideLayout11.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50.png"/></Relationships>
</file>

<file path=ppt/slides/_rels/slide54.xml.rels><?xml version="1.0" encoding="UTF-8" standalone="yes"?>
<Relationships xmlns="http://schemas.openxmlformats.org/package/2006/relationships"><Relationship Id="rId3" Type="http://schemas.openxmlformats.org/officeDocument/2006/relationships/image" Target="../media/image740.png"/><Relationship Id="rId7" Type="http://schemas.openxmlformats.org/officeDocument/2006/relationships/image" Target="../media/image8.gif"/><Relationship Id="rId2" Type="http://schemas.openxmlformats.org/officeDocument/2006/relationships/image" Target="../media/image730.png"/><Relationship Id="rId1" Type="http://schemas.openxmlformats.org/officeDocument/2006/relationships/slideLayout" Target="../slideLayouts/slideLayout11.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50.png"/></Relationships>
</file>

<file path=ppt/slides/_rels/slide55.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11.xml"/><Relationship Id="rId6" Type="http://schemas.openxmlformats.org/officeDocument/2006/relationships/image" Target="../media/image850.png"/><Relationship Id="rId5" Type="http://schemas.openxmlformats.org/officeDocument/2006/relationships/image" Target="../media/image840.png"/><Relationship Id="rId4" Type="http://schemas.openxmlformats.org/officeDocument/2006/relationships/image" Target="../media/image86.jpe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0.png"/><Relationship Id="rId7" Type="http://schemas.openxmlformats.org/officeDocument/2006/relationships/image" Target="../media/image91.png"/><Relationship Id="rId2" Type="http://schemas.openxmlformats.org/officeDocument/2006/relationships/image" Target="../media/image860.png"/><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 Id="rId5" Type="http://schemas.openxmlformats.org/officeDocument/2006/relationships/image" Target="../media/image97.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19.sv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1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15.png"/><Relationship Id="rId1" Type="http://schemas.openxmlformats.org/officeDocument/2006/relationships/slideLayout" Target="../slideLayouts/slideLayout11.xml"/><Relationship Id="rId5" Type="http://schemas.openxmlformats.org/officeDocument/2006/relationships/image" Target="../media/image115.sv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16.png"/><Relationship Id="rId7" Type="http://schemas.openxmlformats.org/officeDocument/2006/relationships/image" Target="../media/image18.png"/><Relationship Id="rId2" Type="http://schemas.openxmlformats.org/officeDocument/2006/relationships/image" Target="../media/image87.png"/><Relationship Id="rId1" Type="http://schemas.openxmlformats.org/officeDocument/2006/relationships/slideLayout" Target="../slideLayouts/slideLayout1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17.jpe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1.xml"/><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85.svg"/><Relationship Id="rId3" Type="http://schemas.openxmlformats.org/officeDocument/2006/relationships/image" Target="../media/image117.jpeg"/><Relationship Id="rId7" Type="http://schemas.openxmlformats.org/officeDocument/2006/relationships/image" Target="../media/image126.png"/><Relationship Id="rId12" Type="http://schemas.openxmlformats.org/officeDocument/2006/relationships/image" Target="../media/image84.png"/><Relationship Id="rId2" Type="http://schemas.openxmlformats.org/officeDocument/2006/relationships/image" Target="../media/image122.jpeg"/><Relationship Id="rId1" Type="http://schemas.openxmlformats.org/officeDocument/2006/relationships/slideLayout" Target="../slideLayouts/slideLayout11.xml"/><Relationship Id="rId6" Type="http://schemas.openxmlformats.org/officeDocument/2006/relationships/image" Target="../media/image125.jpeg"/><Relationship Id="rId11" Type="http://schemas.openxmlformats.org/officeDocument/2006/relationships/image" Target="../media/image130.svg"/><Relationship Id="rId5" Type="http://schemas.openxmlformats.org/officeDocument/2006/relationships/image" Target="../media/image124.sv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jpeg"/></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33.svg"/><Relationship Id="rId7" Type="http://schemas.openxmlformats.org/officeDocument/2006/relationships/image" Target="../media/image10.png"/><Relationship Id="rId2" Type="http://schemas.openxmlformats.org/officeDocument/2006/relationships/image" Target="../media/image132.png"/><Relationship Id="rId1" Type="http://schemas.openxmlformats.org/officeDocument/2006/relationships/slideLayout" Target="../slideLayouts/slideLayout11.xml"/><Relationship Id="rId6" Type="http://schemas.openxmlformats.org/officeDocument/2006/relationships/image" Target="../media/image138.png"/><Relationship Id="rId5" Type="http://schemas.openxmlformats.org/officeDocument/2006/relationships/image" Target="../media/image135.svg"/><Relationship Id="rId4" Type="http://schemas.openxmlformats.org/officeDocument/2006/relationships/image" Target="../media/image134.png"/></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35.sv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43.png"/><Relationship Id="rId7" Type="http://schemas.openxmlformats.org/officeDocument/2006/relationships/image" Target="../media/image135.svg"/><Relationship Id="rId2" Type="http://schemas.openxmlformats.org/officeDocument/2006/relationships/image" Target="../media/image142.png"/><Relationship Id="rId1" Type="http://schemas.openxmlformats.org/officeDocument/2006/relationships/slideLayout" Target="../slideLayouts/slideLayout11.xml"/><Relationship Id="rId6" Type="http://schemas.openxmlformats.org/officeDocument/2006/relationships/image" Target="../media/image134.png"/><Relationship Id="rId5" Type="http://schemas.openxmlformats.org/officeDocument/2006/relationships/image" Target="../media/image133.svg"/><Relationship Id="rId10" Type="http://schemas.openxmlformats.org/officeDocument/2006/relationships/image" Target="../media/image141.png"/><Relationship Id="rId4" Type="http://schemas.openxmlformats.org/officeDocument/2006/relationships/image" Target="../media/image132.png"/><Relationship Id="rId9" Type="http://schemas.openxmlformats.org/officeDocument/2006/relationships/image" Target="../media/image137.svg"/></Relationships>
</file>

<file path=ppt/slides/_rels/slide77.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42.png"/><Relationship Id="rId2" Type="http://schemas.openxmlformats.org/officeDocument/2006/relationships/image" Target="../media/image143.png"/><Relationship Id="rId1" Type="http://schemas.openxmlformats.org/officeDocument/2006/relationships/slideLayout" Target="../slideLayouts/slideLayout11.xml"/><Relationship Id="rId6" Type="http://schemas.openxmlformats.org/officeDocument/2006/relationships/image" Target="../media/image137.svg"/><Relationship Id="rId11" Type="http://schemas.openxmlformats.org/officeDocument/2006/relationships/image" Target="../media/image141.png"/><Relationship Id="rId5" Type="http://schemas.openxmlformats.org/officeDocument/2006/relationships/image" Target="../media/image136.png"/><Relationship Id="rId10" Type="http://schemas.openxmlformats.org/officeDocument/2006/relationships/image" Target="../media/image135.svg"/><Relationship Id="rId4" Type="http://schemas.openxmlformats.org/officeDocument/2006/relationships/image" Target="../media/image147.png"/><Relationship Id="rId9" Type="http://schemas.openxmlformats.org/officeDocument/2006/relationships/image" Target="../media/image134.png"/></Relationships>
</file>

<file path=ppt/slides/_rels/slide78.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41.png"/><Relationship Id="rId3" Type="http://schemas.openxmlformats.org/officeDocument/2006/relationships/image" Target="../media/image146.png"/><Relationship Id="rId7" Type="http://schemas.openxmlformats.org/officeDocument/2006/relationships/image" Target="../media/image148.png"/><Relationship Id="rId12" Type="http://schemas.openxmlformats.org/officeDocument/2006/relationships/image" Target="../media/image135.svg"/><Relationship Id="rId2" Type="http://schemas.openxmlformats.org/officeDocument/2006/relationships/image" Target="../media/image143.png"/><Relationship Id="rId1" Type="http://schemas.openxmlformats.org/officeDocument/2006/relationships/slideLayout" Target="../slideLayouts/slideLayout11.xml"/><Relationship Id="rId6" Type="http://schemas.openxmlformats.org/officeDocument/2006/relationships/image" Target="../media/image137.svg"/><Relationship Id="rId11" Type="http://schemas.openxmlformats.org/officeDocument/2006/relationships/image" Target="../media/image134.png"/><Relationship Id="rId5" Type="http://schemas.openxmlformats.org/officeDocument/2006/relationships/image" Target="../media/image136.png"/><Relationship Id="rId10" Type="http://schemas.openxmlformats.org/officeDocument/2006/relationships/image" Target="../media/image133.svg"/><Relationship Id="rId4" Type="http://schemas.openxmlformats.org/officeDocument/2006/relationships/image" Target="../media/image147.png"/><Relationship Id="rId9" Type="http://schemas.openxmlformats.org/officeDocument/2006/relationships/image" Target="../media/image132.png"/><Relationship Id="rId14" Type="http://schemas.openxmlformats.org/officeDocument/2006/relationships/image" Target="../media/image142.png"/></Relationships>
</file>

<file path=ppt/slides/_rels/slide7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35.svg"/><Relationship Id="rId3" Type="http://schemas.openxmlformats.org/officeDocument/2006/relationships/image" Target="../media/image143.png"/><Relationship Id="rId7" Type="http://schemas.openxmlformats.org/officeDocument/2006/relationships/image" Target="../media/image137.svg"/><Relationship Id="rId12" Type="http://schemas.openxmlformats.org/officeDocument/2006/relationships/image" Target="../media/image134.png"/><Relationship Id="rId2" Type="http://schemas.openxmlformats.org/officeDocument/2006/relationships/image" Target="../media/image150.png"/><Relationship Id="rId1" Type="http://schemas.openxmlformats.org/officeDocument/2006/relationships/slideLayout" Target="../slideLayouts/slideLayout11.xml"/><Relationship Id="rId6" Type="http://schemas.openxmlformats.org/officeDocument/2006/relationships/image" Target="../media/image136.png"/><Relationship Id="rId11" Type="http://schemas.openxmlformats.org/officeDocument/2006/relationships/image" Target="../media/image133.svg"/><Relationship Id="rId5" Type="http://schemas.openxmlformats.org/officeDocument/2006/relationships/image" Target="../media/image147.png"/><Relationship Id="rId15" Type="http://schemas.openxmlformats.org/officeDocument/2006/relationships/image" Target="../media/image142.png"/><Relationship Id="rId10" Type="http://schemas.openxmlformats.org/officeDocument/2006/relationships/image" Target="../media/image132.png"/><Relationship Id="rId4" Type="http://schemas.openxmlformats.org/officeDocument/2006/relationships/image" Target="../media/image146.png"/><Relationship Id="rId9" Type="http://schemas.openxmlformats.org/officeDocument/2006/relationships/image" Target="../media/image149.png"/><Relationship Id="rId14" Type="http://schemas.openxmlformats.org/officeDocument/2006/relationships/image" Target="../media/image1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8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7.png"/><Relationship Id="rId7" Type="http://schemas.openxmlformats.org/officeDocument/2006/relationships/image" Target="../media/image154.png"/><Relationship Id="rId2"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153.png"/><Relationship Id="rId11" Type="http://schemas.openxmlformats.org/officeDocument/2006/relationships/image" Target="../media/image151.png"/><Relationship Id="rId5" Type="http://schemas.openxmlformats.org/officeDocument/2006/relationships/image" Target="../media/image152.png"/><Relationship Id="rId10" Type="http://schemas.openxmlformats.org/officeDocument/2006/relationships/image" Target="../media/image160.png"/><Relationship Id="rId4" Type="http://schemas.openxmlformats.org/officeDocument/2006/relationships/image" Target="../media/image158.png"/><Relationship Id="rId9" Type="http://schemas.openxmlformats.org/officeDocument/2006/relationships/image" Target="../media/image159.png"/></Relationships>
</file>

<file path=ppt/slides/_rels/slide8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62.png"/><Relationship Id="rId7" Type="http://schemas.openxmlformats.org/officeDocument/2006/relationships/image" Target="../media/image153.png"/><Relationship Id="rId2" Type="http://schemas.openxmlformats.org/officeDocument/2006/relationships/image" Target="../media/image140.png"/><Relationship Id="rId1" Type="http://schemas.openxmlformats.org/officeDocument/2006/relationships/slideLayout" Target="../slideLayouts/slideLayout11.xml"/><Relationship Id="rId6" Type="http://schemas.openxmlformats.org/officeDocument/2006/relationships/image" Target="../media/image152.png"/><Relationship Id="rId11" Type="http://schemas.openxmlformats.org/officeDocument/2006/relationships/image" Target="../media/image151.png"/><Relationship Id="rId5" Type="http://schemas.openxmlformats.org/officeDocument/2006/relationships/image" Target="../media/image163.png"/><Relationship Id="rId10"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55.png"/></Relationships>
</file>

<file path=ppt/slides/_rels/slide8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58.png"/><Relationship Id="rId7" Type="http://schemas.openxmlformats.org/officeDocument/2006/relationships/image" Target="../media/image153.png"/><Relationship Id="rId2" Type="http://schemas.openxmlformats.org/officeDocument/2006/relationships/image" Target="../media/image144.png"/><Relationship Id="rId1" Type="http://schemas.openxmlformats.org/officeDocument/2006/relationships/slideLayout" Target="../slideLayouts/slideLayout11.xml"/><Relationship Id="rId6" Type="http://schemas.openxmlformats.org/officeDocument/2006/relationships/image" Target="../media/image152.png"/><Relationship Id="rId11" Type="http://schemas.openxmlformats.org/officeDocument/2006/relationships/image" Target="../media/image151.png"/><Relationship Id="rId5" Type="http://schemas.openxmlformats.org/officeDocument/2006/relationships/image" Target="../media/image166.png"/><Relationship Id="rId10" Type="http://schemas.openxmlformats.org/officeDocument/2006/relationships/image" Target="../media/image159.png"/><Relationship Id="rId4" Type="http://schemas.openxmlformats.org/officeDocument/2006/relationships/image" Target="../media/image165.png"/><Relationship Id="rId9" Type="http://schemas.openxmlformats.org/officeDocument/2006/relationships/image" Target="../media/image155.png"/></Relationships>
</file>

<file path=ppt/slides/_rels/slide8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58.png"/><Relationship Id="rId7" Type="http://schemas.openxmlformats.org/officeDocument/2006/relationships/image" Target="../media/image153.png"/><Relationship Id="rId2" Type="http://schemas.openxmlformats.org/officeDocument/2006/relationships/image" Target="../media/image145.png"/><Relationship Id="rId1" Type="http://schemas.openxmlformats.org/officeDocument/2006/relationships/slideLayout" Target="../slideLayouts/slideLayout11.xml"/><Relationship Id="rId6" Type="http://schemas.openxmlformats.org/officeDocument/2006/relationships/image" Target="../media/image152.png"/><Relationship Id="rId11" Type="http://schemas.openxmlformats.org/officeDocument/2006/relationships/image" Target="../media/image151.png"/><Relationship Id="rId5" Type="http://schemas.openxmlformats.org/officeDocument/2006/relationships/image" Target="../media/image169.png"/><Relationship Id="rId10" Type="http://schemas.openxmlformats.org/officeDocument/2006/relationships/image" Target="../media/image159.png"/><Relationship Id="rId4" Type="http://schemas.openxmlformats.org/officeDocument/2006/relationships/image" Target="../media/image168.png"/><Relationship Id="rId9" Type="http://schemas.openxmlformats.org/officeDocument/2006/relationships/image" Target="../media/image15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image" Target="../media/image170.png"/><Relationship Id="rId1" Type="http://schemas.openxmlformats.org/officeDocument/2006/relationships/slideLayout" Target="../slideLayouts/slideLayout11.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72.png"/></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80.png"/><Relationship Id="rId2" Type="http://schemas.openxmlformats.org/officeDocument/2006/relationships/image" Target="../media/image156.png"/><Relationship Id="rId1" Type="http://schemas.openxmlformats.org/officeDocument/2006/relationships/slideLayout" Target="../slideLayouts/slideLayout11.xml"/><Relationship Id="rId6" Type="http://schemas.openxmlformats.org/officeDocument/2006/relationships/image" Target="../media/image179.png"/><Relationship Id="rId5" Type="http://schemas.openxmlformats.org/officeDocument/2006/relationships/image" Target="../media/image164.png"/><Relationship Id="rId4" Type="http://schemas.openxmlformats.org/officeDocument/2006/relationships/image" Target="../media/image162.gif"/></Relationships>
</file>

<file path=ppt/slides/_rels/slide8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en.wikipedia.org/wiki/Bayes_classifier" TargetMode="External"/><Relationship Id="rId1" Type="http://schemas.openxmlformats.org/officeDocument/2006/relationships/slideLayout" Target="../slideLayouts/slideLayout11.xml"/><Relationship Id="rId4" Type="http://schemas.openxmlformats.org/officeDocument/2006/relationships/image" Target="../media/image162.gif"/></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75.png"/><Relationship Id="rId7" Type="http://schemas.openxmlformats.org/officeDocument/2006/relationships/image" Target="../media/image177.png"/><Relationship Id="rId2" Type="http://schemas.openxmlformats.org/officeDocument/2006/relationships/image" Target="../media/image167.png"/><Relationship Id="rId1" Type="http://schemas.openxmlformats.org/officeDocument/2006/relationships/slideLayout" Target="../slideLayouts/slideLayout11.xml"/><Relationship Id="rId6" Type="http://schemas.openxmlformats.org/officeDocument/2006/relationships/image" Target="../media/image1790.png"/><Relationship Id="rId5" Type="http://schemas.openxmlformats.org/officeDocument/2006/relationships/image" Target="../media/image1780.png"/><Relationship Id="rId4" Type="http://schemas.openxmlformats.org/officeDocument/2006/relationships/image" Target="../media/image176.png"/></Relationships>
</file>

<file path=ppt/slides/_rels/slide92.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75.png"/><Relationship Id="rId7" Type="http://schemas.openxmlformats.org/officeDocument/2006/relationships/image" Target="../media/image177.png"/><Relationship Id="rId2" Type="http://schemas.openxmlformats.org/officeDocument/2006/relationships/image" Target="../media/image167.png"/><Relationship Id="rId1" Type="http://schemas.openxmlformats.org/officeDocument/2006/relationships/slideLayout" Target="../slideLayouts/slideLayout11.xml"/><Relationship Id="rId6" Type="http://schemas.openxmlformats.org/officeDocument/2006/relationships/image" Target="../media/image1790.png"/><Relationship Id="rId5" Type="http://schemas.openxmlformats.org/officeDocument/2006/relationships/image" Target="../media/image1780.png"/><Relationship Id="rId4" Type="http://schemas.openxmlformats.org/officeDocument/2006/relationships/image" Target="../media/image176.png"/></Relationships>
</file>

<file path=ppt/slides/_rels/slide93.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75.png"/><Relationship Id="rId7" Type="http://schemas.openxmlformats.org/officeDocument/2006/relationships/image" Target="../media/image177.png"/><Relationship Id="rId2" Type="http://schemas.openxmlformats.org/officeDocument/2006/relationships/image" Target="../media/image167.png"/><Relationship Id="rId1" Type="http://schemas.openxmlformats.org/officeDocument/2006/relationships/slideLayout" Target="../slideLayouts/slideLayout11.xml"/><Relationship Id="rId6" Type="http://schemas.openxmlformats.org/officeDocument/2006/relationships/image" Target="../media/image1790.png"/><Relationship Id="rId5" Type="http://schemas.openxmlformats.org/officeDocument/2006/relationships/image" Target="../media/image1780.png"/><Relationship Id="rId4" Type="http://schemas.openxmlformats.org/officeDocument/2006/relationships/image" Target="../media/image176.png"/></Relationships>
</file>

<file path=ppt/slides/_rels/slide94.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75.png"/><Relationship Id="rId7" Type="http://schemas.openxmlformats.org/officeDocument/2006/relationships/image" Target="../media/image177.png"/><Relationship Id="rId2" Type="http://schemas.openxmlformats.org/officeDocument/2006/relationships/image" Target="../media/image167.png"/><Relationship Id="rId1" Type="http://schemas.openxmlformats.org/officeDocument/2006/relationships/slideLayout" Target="../slideLayouts/slideLayout11.xml"/><Relationship Id="rId6" Type="http://schemas.openxmlformats.org/officeDocument/2006/relationships/image" Target="../media/image1790.png"/><Relationship Id="rId5" Type="http://schemas.openxmlformats.org/officeDocument/2006/relationships/image" Target="../media/image1780.png"/><Relationship Id="rId4" Type="http://schemas.openxmlformats.org/officeDocument/2006/relationships/image" Target="../media/image176.png"/></Relationships>
</file>

<file path=ppt/slides/_rels/slide95.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83.jpeg"/></Relationships>
</file>

<file path=ppt/slides/_rels/slide98.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slideLayout" Target="../slideLayouts/slideLayout11.xml"/><Relationship Id="rId1" Type="http://schemas.openxmlformats.org/officeDocument/2006/relationships/tags" Target="../tags/tag1.xml"/><Relationship Id="rId5" Type="http://schemas.openxmlformats.org/officeDocument/2006/relationships/image" Target="../media/image185.png"/><Relationship Id="rId4" Type="http://schemas.openxmlformats.org/officeDocument/2006/relationships/image" Target="../media/image182.png"/></Relationships>
</file>

<file path=ppt/slides/_rels/slide99.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187.png"/><Relationship Id="rId4" Type="http://schemas.openxmlformats.org/officeDocument/2006/relationships/image" Target="../media/image1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9462-2E8A-4069-9BD7-720964E16931}"/>
              </a:ext>
            </a:extLst>
          </p:cNvPr>
          <p:cNvSpPr>
            <a:spLocks noGrp="1"/>
          </p:cNvSpPr>
          <p:nvPr>
            <p:ph type="ctrTitle"/>
          </p:nvPr>
        </p:nvSpPr>
        <p:spPr>
          <a:xfrm>
            <a:off x="1060450" y="1122363"/>
            <a:ext cx="10071100" cy="2387600"/>
          </a:xfrm>
        </p:spPr>
        <p:txBody>
          <a:bodyPr lIns="0" rIns="0"/>
          <a:lstStyle/>
          <a:p>
            <a:r>
              <a:rPr lang="en-US" b="1" dirty="0"/>
              <a:t>Machine Learning </a:t>
            </a:r>
            <a:br>
              <a:rPr lang="en-US" b="1" dirty="0"/>
            </a:br>
            <a:r>
              <a:rPr lang="en-US" b="1" dirty="0"/>
              <a:t>and Data Mining</a:t>
            </a:r>
            <a:endParaRPr lang="en-US" b="1" strike="sngStrike" dirty="0"/>
          </a:p>
        </p:txBody>
      </p:sp>
      <p:sp>
        <p:nvSpPr>
          <p:cNvPr id="3" name="Subtitle 2">
            <a:extLst>
              <a:ext uri="{FF2B5EF4-FFF2-40B4-BE49-F238E27FC236}">
                <a16:creationId xmlns:a16="http://schemas.microsoft.com/office/drawing/2014/main" id="{065C7452-5743-4F4A-9B65-4D5F146FE98B}"/>
              </a:ext>
            </a:extLst>
          </p:cNvPr>
          <p:cNvSpPr>
            <a:spLocks noGrp="1"/>
          </p:cNvSpPr>
          <p:nvPr>
            <p:ph type="subTitle" idx="1"/>
          </p:nvPr>
        </p:nvSpPr>
        <p:spPr/>
        <p:txBody>
          <a:bodyPr/>
          <a:lstStyle/>
          <a:p>
            <a:r>
              <a:rPr lang="en-US" dirty="0"/>
              <a:t>Lecture 0.1: Introduction, Class Logistics, and Sources of Error</a:t>
            </a:r>
          </a:p>
        </p:txBody>
      </p:sp>
      <p:pic>
        <p:nvPicPr>
          <p:cNvPr id="4" name="Picture 3" descr="A picture containing text&#10;&#10;Description automatically generated">
            <a:extLst>
              <a:ext uri="{FF2B5EF4-FFF2-40B4-BE49-F238E27FC236}">
                <a16:creationId xmlns:a16="http://schemas.microsoft.com/office/drawing/2014/main" id="{964CAFBF-F4D7-4817-86F0-3C0E46CA6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3" y="5516004"/>
            <a:ext cx="1067437" cy="1045834"/>
          </a:xfrm>
          <a:prstGeom prst="rect">
            <a:avLst/>
          </a:prstGeom>
        </p:spPr>
      </p:pic>
    </p:spTree>
    <p:extLst>
      <p:ext uri="{BB962C8B-B14F-4D97-AF65-F5344CB8AC3E}">
        <p14:creationId xmlns:p14="http://schemas.microsoft.com/office/powerpoint/2010/main" val="3633636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9E2B-D836-422A-8614-1EF4AA4A803F}"/>
              </a:ext>
            </a:extLst>
          </p:cNvPr>
          <p:cNvSpPr>
            <a:spLocks noGrp="1"/>
          </p:cNvSpPr>
          <p:nvPr>
            <p:ph type="title"/>
          </p:nvPr>
        </p:nvSpPr>
        <p:spPr/>
        <p:txBody>
          <a:bodyPr/>
          <a:lstStyle/>
          <a:p>
            <a:r>
              <a:rPr lang="en-US" dirty="0"/>
              <a:t>What is going on under the hood in Machine Learning?</a:t>
            </a:r>
          </a:p>
        </p:txBody>
      </p:sp>
      <p:sp>
        <p:nvSpPr>
          <p:cNvPr id="3" name="Slide Number Placeholder 2">
            <a:extLst>
              <a:ext uri="{FF2B5EF4-FFF2-40B4-BE49-F238E27FC236}">
                <a16:creationId xmlns:a16="http://schemas.microsoft.com/office/drawing/2014/main" id="{D28B44CD-C90C-4069-B724-08B726CEB732}"/>
              </a:ext>
            </a:extLst>
          </p:cNvPr>
          <p:cNvSpPr>
            <a:spLocks noGrp="1"/>
          </p:cNvSpPr>
          <p:nvPr>
            <p:ph type="sldNum" sz="quarter" idx="4"/>
          </p:nvPr>
        </p:nvSpPr>
        <p:spPr/>
        <p:txBody>
          <a:bodyPr/>
          <a:lstStyle/>
          <a:p>
            <a:fld id="{02C8B7B2-9496-47E5-990F-169BD0B1DE6A}" type="slidenum">
              <a:rPr lang="en-US" smtClean="0"/>
              <a:t>10</a:t>
            </a:fld>
            <a:endParaRPr lang="en-US"/>
          </a:p>
        </p:txBody>
      </p:sp>
      <p:pic>
        <p:nvPicPr>
          <p:cNvPr id="5" name="Picture 2" descr="The original template | Let's See Who This Really Is | Know Your Meme">
            <a:extLst>
              <a:ext uri="{FF2B5EF4-FFF2-40B4-BE49-F238E27FC236}">
                <a16:creationId xmlns:a16="http://schemas.microsoft.com/office/drawing/2014/main" id="{A66EA533-78E8-40B9-A82E-36CB52A5B0B8}"/>
              </a:ext>
            </a:extLst>
          </p:cNvPr>
          <p:cNvPicPr>
            <a:picLocks noChangeArrowheads="1"/>
          </p:cNvPicPr>
          <p:nvPr/>
        </p:nvPicPr>
        <p:blipFill rotWithShape="1">
          <a:blip r:embed="rId2">
            <a:alphaModFix/>
            <a:extLst>
              <a:ext uri="{28A0092B-C50C-407E-A947-70E740481C1C}">
                <a14:useLocalDpi xmlns:a14="http://schemas.microsoft.com/office/drawing/2010/main" val="0"/>
              </a:ext>
            </a:extLst>
          </a:blip>
          <a:srcRect l="11250" t="69028" r="10797" b="4610"/>
          <a:stretch/>
        </p:blipFill>
        <p:spPr bwMode="auto">
          <a:xfrm>
            <a:off x="792480" y="425196"/>
            <a:ext cx="10607040" cy="6007608"/>
          </a:xfrm>
          <a:prstGeom prst="roundRect">
            <a:avLst>
              <a:gd name="adj" fmla="val 4034"/>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412B49-DEA4-44E6-A3D7-F8BF7BB32832}"/>
              </a:ext>
            </a:extLst>
          </p:cNvPr>
          <p:cNvSpPr txBox="1"/>
          <p:nvPr/>
        </p:nvSpPr>
        <p:spPr>
          <a:xfrm>
            <a:off x="1099868" y="2638425"/>
            <a:ext cx="4348432" cy="2246769"/>
          </a:xfrm>
          <a:prstGeom prst="rect">
            <a:avLst/>
          </a:prstGeom>
          <a:noFill/>
        </p:spPr>
        <p:txBody>
          <a:bodyPr wrap="square" rtlCol="0">
            <a:spAutoFit/>
          </a:bodyPr>
          <a:lstStyle/>
          <a:p>
            <a:pPr algn="ctr"/>
            <a:r>
              <a:rPr lang="en-US" sz="2800" b="1" dirty="0">
                <a:ln w="12700">
                  <a:solidFill>
                    <a:schemeClr val="tx1"/>
                  </a:solidFill>
                </a:ln>
                <a:solidFill>
                  <a:schemeClr val="bg1"/>
                </a:solidFill>
                <a:latin typeface="Avenir Next LT Pro" panose="020B0504020202020204" pitchFamily="34" charset="0"/>
              </a:rPr>
              <a:t>Calculus</a:t>
            </a:r>
          </a:p>
          <a:p>
            <a:pPr algn="ctr"/>
            <a:r>
              <a:rPr lang="en-US" sz="2800" b="1" dirty="0">
                <a:ln w="12700">
                  <a:solidFill>
                    <a:schemeClr val="tx1"/>
                  </a:solidFill>
                </a:ln>
                <a:solidFill>
                  <a:schemeClr val="bg1"/>
                </a:solidFill>
                <a:latin typeface="Avenir Next LT Pro" panose="020B0504020202020204" pitchFamily="34" charset="0"/>
              </a:rPr>
              <a:t>Optimization</a:t>
            </a:r>
          </a:p>
          <a:p>
            <a:pPr algn="ctr"/>
            <a:r>
              <a:rPr lang="en-US" sz="2800" b="1" dirty="0">
                <a:ln w="12700">
                  <a:solidFill>
                    <a:schemeClr val="tx1"/>
                  </a:solidFill>
                </a:ln>
                <a:solidFill>
                  <a:schemeClr val="bg1"/>
                </a:solidFill>
                <a:latin typeface="Avenir Next LT Pro" panose="020B0504020202020204" pitchFamily="34" charset="0"/>
              </a:rPr>
              <a:t>Applied Statistics</a:t>
            </a:r>
          </a:p>
          <a:p>
            <a:pPr algn="ctr"/>
            <a:r>
              <a:rPr lang="en-US" sz="2800" b="1" dirty="0">
                <a:ln w="12700">
                  <a:solidFill>
                    <a:schemeClr val="tx1"/>
                  </a:solidFill>
                </a:ln>
                <a:solidFill>
                  <a:schemeClr val="bg1"/>
                </a:solidFill>
                <a:latin typeface="Avenir Next LT Pro" panose="020B0504020202020204" pitchFamily="34" charset="0"/>
              </a:rPr>
              <a:t>Linear Algebra</a:t>
            </a:r>
          </a:p>
          <a:p>
            <a:pPr algn="ctr"/>
            <a:r>
              <a:rPr lang="en-US" sz="2800" b="1" dirty="0">
                <a:ln w="12700">
                  <a:solidFill>
                    <a:schemeClr val="tx1"/>
                  </a:solidFill>
                </a:ln>
                <a:solidFill>
                  <a:schemeClr val="bg1"/>
                </a:solidFill>
                <a:latin typeface="Avenir Next LT Pro" panose="020B0504020202020204" pitchFamily="34" charset="0"/>
              </a:rPr>
              <a:t>Programming</a:t>
            </a:r>
          </a:p>
        </p:txBody>
      </p:sp>
    </p:spTree>
    <p:extLst>
      <p:ext uri="{BB962C8B-B14F-4D97-AF65-F5344CB8AC3E}">
        <p14:creationId xmlns:p14="http://schemas.microsoft.com/office/powerpoint/2010/main" val="33068720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500" name="Picture 4" descr="IMG_15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00" y="300038"/>
            <a:ext cx="5384800" cy="6253162"/>
          </a:xfrm>
          <a:prstGeom prst="rect">
            <a:avLst/>
          </a:prstGeom>
          <a:noFill/>
          <a:extLst>
            <a:ext uri="{909E8E84-426E-40dd-AFC4-6F175D3DCCD1}">
              <a14:hiddenFill xmlns:a14="http://schemas.microsoft.com/office/drawing/2010/main" xmlns="">
                <a:solidFill>
                  <a:srgbClr val="FFFFFF"/>
                </a:solidFill>
              </a14:hiddenFill>
            </a:ext>
          </a:extLst>
        </p:spPr>
      </p:pic>
      <p:sp>
        <p:nvSpPr>
          <p:cNvPr id="234502" name="Text Box 6"/>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
        <p:nvSpPr>
          <p:cNvPr id="2" name="Title 1">
            <a:extLst>
              <a:ext uri="{FF2B5EF4-FFF2-40B4-BE49-F238E27FC236}">
                <a16:creationId xmlns:a16="http://schemas.microsoft.com/office/drawing/2014/main" id="{A233DA35-6C91-443A-85A7-E793FA2D33FE}"/>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285747E2-EFAA-4A13-BD08-0AA9499C91DC}"/>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p:spTree>
    <p:extLst>
      <p:ext uri="{BB962C8B-B14F-4D97-AF65-F5344CB8AC3E}">
        <p14:creationId xmlns:p14="http://schemas.microsoft.com/office/powerpoint/2010/main" val="5958916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7" name="Picture 3" descr="IMG_1534_mask_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00" y="301625"/>
            <a:ext cx="5384800" cy="6249988"/>
          </a:xfrm>
          <a:prstGeom prst="rect">
            <a:avLst/>
          </a:prstGeom>
          <a:noFill/>
          <a:extLst>
            <a:ext uri="{909E8E84-426E-40dd-AFC4-6F175D3DCCD1}">
              <a14:hiddenFill xmlns:a14="http://schemas.microsoft.com/office/drawing/2010/main" xmlns="">
                <a:solidFill>
                  <a:srgbClr val="FFFFFF"/>
                </a:solidFill>
              </a14:hiddenFill>
            </a:ext>
          </a:extLst>
        </p:spPr>
      </p:pic>
      <p:sp>
        <p:nvSpPr>
          <p:cNvPr id="236549" name="Text Box 5"/>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
        <p:nvSpPr>
          <p:cNvPr id="2" name="Title 1">
            <a:extLst>
              <a:ext uri="{FF2B5EF4-FFF2-40B4-BE49-F238E27FC236}">
                <a16:creationId xmlns:a16="http://schemas.microsoft.com/office/drawing/2014/main" id="{2658CAA6-B461-441D-8D59-C17538582C12}"/>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DBB80B7F-EC93-4ADA-BA99-BDE87BAEDBC9}"/>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p:spTree>
    <p:extLst>
      <p:ext uri="{BB962C8B-B14F-4D97-AF65-F5344CB8AC3E}">
        <p14:creationId xmlns:p14="http://schemas.microsoft.com/office/powerpoint/2010/main" val="268207972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2" descr="IMG_1534_mask_output_004_0019_unlabelled_world-0107_image_1071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3600" y="303214"/>
            <a:ext cx="5384800" cy="6251575"/>
          </a:xfrm>
          <a:prstGeom prst="rect">
            <a:avLst/>
          </a:prstGeom>
          <a:noFill/>
          <a:extLst>
            <a:ext uri="{909E8E84-426E-40dd-AFC4-6F175D3DCCD1}">
              <a14:hiddenFill xmlns:a14="http://schemas.microsoft.com/office/drawing/2010/main" xmlns="">
                <a:solidFill>
                  <a:srgbClr val="FFFFFF"/>
                </a:solidFill>
              </a14:hiddenFill>
            </a:ext>
          </a:extLst>
        </p:spPr>
      </p:pic>
      <p:sp>
        <p:nvSpPr>
          <p:cNvPr id="622596" name="Text Box 4"/>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
        <p:nvSpPr>
          <p:cNvPr id="2" name="Title 1">
            <a:extLst>
              <a:ext uri="{FF2B5EF4-FFF2-40B4-BE49-F238E27FC236}">
                <a16:creationId xmlns:a16="http://schemas.microsoft.com/office/drawing/2014/main" id="{DE5A7E0B-DEBF-40D1-ACDC-70E26F171024}"/>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6260E265-4BE1-44F5-AE0A-CCC63D9B1DD1}"/>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p:spTree>
    <p:extLst>
      <p:ext uri="{BB962C8B-B14F-4D97-AF65-F5344CB8AC3E}">
        <p14:creationId xmlns:p14="http://schemas.microsoft.com/office/powerpoint/2010/main" val="423339396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3" name="Picture 3" descr="IMG_29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752475"/>
            <a:ext cx="7143750" cy="5354638"/>
          </a:xfrm>
          <a:prstGeom prst="rect">
            <a:avLst/>
          </a:prstGeom>
          <a:noFill/>
          <a:extLst>
            <a:ext uri="{909E8E84-426E-40dd-AFC4-6F175D3DCCD1}">
              <a14:hiddenFill xmlns:a14="http://schemas.microsoft.com/office/drawing/2010/main" xmlns="">
                <a:solidFill>
                  <a:srgbClr val="FFFFFF"/>
                </a:solidFill>
              </a14:hiddenFill>
            </a:ext>
          </a:extLst>
        </p:spPr>
      </p:pic>
      <p:sp>
        <p:nvSpPr>
          <p:cNvPr id="250885" name="Text Box 5"/>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
        <p:nvSpPr>
          <p:cNvPr id="2" name="Title 1">
            <a:extLst>
              <a:ext uri="{FF2B5EF4-FFF2-40B4-BE49-F238E27FC236}">
                <a16:creationId xmlns:a16="http://schemas.microsoft.com/office/drawing/2014/main" id="{497EA736-788A-44B6-B496-6AB932381D60}"/>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EB1467DD-45F4-4CB5-9C5A-ABC7D292CD59}"/>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p:spTree>
    <p:extLst>
      <p:ext uri="{BB962C8B-B14F-4D97-AF65-F5344CB8AC3E}">
        <p14:creationId xmlns:p14="http://schemas.microsoft.com/office/powerpoint/2010/main" val="259945794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7" name="Picture 3" descr="IMG_2913_mask_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750888"/>
            <a:ext cx="7143750" cy="5357812"/>
          </a:xfrm>
          <a:prstGeom prst="rect">
            <a:avLst/>
          </a:prstGeom>
          <a:noFill/>
          <a:extLst>
            <a:ext uri="{909E8E84-426E-40dd-AFC4-6F175D3DCCD1}">
              <a14:hiddenFill xmlns:a14="http://schemas.microsoft.com/office/drawing/2010/main" xmlns="">
                <a:solidFill>
                  <a:srgbClr val="FFFFFF"/>
                </a:solidFill>
              </a14:hiddenFill>
            </a:ext>
          </a:extLst>
        </p:spPr>
      </p:pic>
      <p:sp>
        <p:nvSpPr>
          <p:cNvPr id="251909" name="Text Box 5"/>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
        <p:nvSpPr>
          <p:cNvPr id="2" name="Title 1">
            <a:extLst>
              <a:ext uri="{FF2B5EF4-FFF2-40B4-BE49-F238E27FC236}">
                <a16:creationId xmlns:a16="http://schemas.microsoft.com/office/drawing/2014/main" id="{349123CB-1A82-48A7-AFFD-4F530B30CF9C}"/>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DEAC1606-97D9-46AC-AB1D-9B6C4BCCFEE8}"/>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p:spTree>
    <p:extLst>
      <p:ext uri="{BB962C8B-B14F-4D97-AF65-F5344CB8AC3E}">
        <p14:creationId xmlns:p14="http://schemas.microsoft.com/office/powerpoint/2010/main" val="214271138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1810" name="Picture 2" descr="IMG_2913_mask_output_006_0001_river_00263_257255557_d4668b81ae_101_41825958@N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747713"/>
            <a:ext cx="7143750" cy="5357812"/>
          </a:xfrm>
          <a:prstGeom prst="rect">
            <a:avLst/>
          </a:prstGeom>
          <a:noFill/>
          <a:extLst>
            <a:ext uri="{909E8E84-426E-40dd-AFC4-6F175D3DCCD1}">
              <a14:hiddenFill xmlns:a14="http://schemas.microsoft.com/office/drawing/2010/main" xmlns="">
                <a:solidFill>
                  <a:srgbClr val="FFFFFF"/>
                </a:solidFill>
              </a14:hiddenFill>
            </a:ext>
          </a:extLst>
        </p:spPr>
      </p:pic>
      <p:sp>
        <p:nvSpPr>
          <p:cNvPr id="631811" name="Text Box 3"/>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
        <p:nvSpPr>
          <p:cNvPr id="2" name="Title 1">
            <a:extLst>
              <a:ext uri="{FF2B5EF4-FFF2-40B4-BE49-F238E27FC236}">
                <a16:creationId xmlns:a16="http://schemas.microsoft.com/office/drawing/2014/main" id="{39DF3C91-44BE-4866-9FFC-A8E4254F7A0E}"/>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E26E3184-B561-473E-9F5A-BCFEA4A20872}"/>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p:spTree>
    <p:extLst>
      <p:ext uri="{BB962C8B-B14F-4D97-AF65-F5344CB8AC3E}">
        <p14:creationId xmlns:p14="http://schemas.microsoft.com/office/powerpoint/2010/main" val="201026285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4B5BB8-0CDF-4F03-9E59-54372205FF58}"/>
              </a:ext>
            </a:extLst>
          </p:cNvPr>
          <p:cNvSpPr>
            <a:spLocks noGrp="1"/>
          </p:cNvSpPr>
          <p:nvPr>
            <p:ph type="sldNum" sz="quarter" idx="10"/>
          </p:nvPr>
        </p:nvSpPr>
        <p:spPr/>
        <p:txBody>
          <a:bodyPr/>
          <a:lstStyle/>
          <a:p>
            <a:fld id="{02C8B7B2-9496-47E5-990F-169BD0B1DE6A}" type="slidenum">
              <a:rPr lang="en-US" smtClean="0"/>
              <a:t>106</a:t>
            </a:fld>
            <a:endParaRPr lang="en-US"/>
          </a:p>
        </p:txBody>
      </p:sp>
      <p:sp>
        <p:nvSpPr>
          <p:cNvPr id="4" name="Text Placeholder 3">
            <a:extLst>
              <a:ext uri="{FF2B5EF4-FFF2-40B4-BE49-F238E27FC236}">
                <a16:creationId xmlns:a16="http://schemas.microsoft.com/office/drawing/2014/main" id="{B648E506-1D8E-4A4A-975E-16EC53B8A2CD}"/>
              </a:ext>
            </a:extLst>
          </p:cNvPr>
          <p:cNvSpPr>
            <a:spLocks noGrp="1"/>
          </p:cNvSpPr>
          <p:nvPr>
            <p:ph type="body" sz="quarter" idx="11"/>
          </p:nvPr>
        </p:nvSpPr>
        <p:spPr>
          <a:xfrm>
            <a:off x="2828925" y="2895600"/>
            <a:ext cx="8957691" cy="1419225"/>
          </a:xfrm>
        </p:spPr>
        <p:txBody>
          <a:bodyPr/>
          <a:lstStyle/>
          <a:p>
            <a:pPr marL="0" indent="0">
              <a:buNone/>
            </a:pPr>
            <a:r>
              <a:rPr lang="en-US" sz="2800" b="1" dirty="0">
                <a:latin typeface="Avenir Next LT Pro" panose="020B0504020202020204" pitchFamily="34" charset="0"/>
              </a:rPr>
              <a:t>Next Time: </a:t>
            </a:r>
            <a:r>
              <a:rPr lang="en-US" dirty="0">
                <a:latin typeface="Avenir Next LT Pro" panose="020B0504020202020204" pitchFamily="34" charset="0"/>
              </a:rPr>
              <a:t>We’ll go more in-depth with kNN and discuss weighting functions, classification/regression, and the curse of dimensionality.</a:t>
            </a:r>
            <a:endParaRPr lang="en-US" sz="2800" b="1" dirty="0">
              <a:latin typeface="Avenir Next LT Pro" panose="020B0504020202020204" pitchFamily="34" charset="0"/>
            </a:endParaRPr>
          </a:p>
          <a:p>
            <a:pPr marL="0" indent="0">
              <a:buNone/>
            </a:pPr>
            <a:endParaRPr lang="en-US" dirty="0"/>
          </a:p>
        </p:txBody>
      </p:sp>
      <p:sp>
        <p:nvSpPr>
          <p:cNvPr id="2" name="Title 1">
            <a:extLst>
              <a:ext uri="{FF2B5EF4-FFF2-40B4-BE49-F238E27FC236}">
                <a16:creationId xmlns:a16="http://schemas.microsoft.com/office/drawing/2014/main" id="{39CB6772-464B-4057-AE6B-92720B2EB041}"/>
              </a:ext>
            </a:extLst>
          </p:cNvPr>
          <p:cNvSpPr>
            <a:spLocks noGrp="1"/>
          </p:cNvSpPr>
          <p:nvPr>
            <p:ph type="title" idx="4294967295"/>
          </p:nvPr>
        </p:nvSpPr>
        <p:spPr>
          <a:xfrm>
            <a:off x="0" y="9525"/>
            <a:ext cx="10353675" cy="358775"/>
          </a:xfrm>
        </p:spPr>
        <p:txBody>
          <a:bodyPr/>
          <a:lstStyle/>
          <a:p>
            <a:r>
              <a:rPr lang="en-US" dirty="0"/>
              <a:t>Next time</a:t>
            </a:r>
          </a:p>
        </p:txBody>
      </p:sp>
    </p:spTree>
    <p:extLst>
      <p:ext uri="{BB962C8B-B14F-4D97-AF65-F5344CB8AC3E}">
        <p14:creationId xmlns:p14="http://schemas.microsoft.com/office/powerpoint/2010/main" val="322128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4597-FA18-47BA-B51D-D8DB36E88E0E}"/>
              </a:ext>
            </a:extLst>
          </p:cNvPr>
          <p:cNvSpPr>
            <a:spLocks noGrp="1"/>
          </p:cNvSpPr>
          <p:nvPr>
            <p:ph type="title"/>
          </p:nvPr>
        </p:nvSpPr>
        <p:spPr/>
        <p:txBody>
          <a:bodyPr/>
          <a:lstStyle/>
          <a:p>
            <a:r>
              <a:rPr lang="en-US" dirty="0"/>
              <a:t>What is Machine Learning? (Relative to Business)</a:t>
            </a:r>
          </a:p>
        </p:txBody>
      </p:sp>
      <p:sp>
        <p:nvSpPr>
          <p:cNvPr id="3" name="Slide Number Placeholder 2">
            <a:extLst>
              <a:ext uri="{FF2B5EF4-FFF2-40B4-BE49-F238E27FC236}">
                <a16:creationId xmlns:a16="http://schemas.microsoft.com/office/drawing/2014/main" id="{E19088BE-F202-438E-A84B-4553E4B1FC1A}"/>
              </a:ext>
            </a:extLst>
          </p:cNvPr>
          <p:cNvSpPr>
            <a:spLocks noGrp="1"/>
          </p:cNvSpPr>
          <p:nvPr>
            <p:ph type="sldNum" sz="quarter" idx="4"/>
          </p:nvPr>
        </p:nvSpPr>
        <p:spPr/>
        <p:txBody>
          <a:bodyPr/>
          <a:lstStyle/>
          <a:p>
            <a:fld id="{02C8B7B2-9496-47E5-990F-169BD0B1DE6A}" type="slidenum">
              <a:rPr lang="en-US" smtClean="0"/>
              <a:t>11</a:t>
            </a:fld>
            <a:endParaRPr lang="en-US"/>
          </a:p>
        </p:txBody>
      </p:sp>
      <p:pic>
        <p:nvPicPr>
          <p:cNvPr id="16388" name="Picture 4" descr="Roundup of Machine Learning Forecasts And Market Estimates, 2020">
            <a:extLst>
              <a:ext uri="{FF2B5EF4-FFF2-40B4-BE49-F238E27FC236}">
                <a16:creationId xmlns:a16="http://schemas.microsoft.com/office/drawing/2014/main" id="{A4D7D733-8549-45DE-8F4A-B27C36878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704" y="1371600"/>
            <a:ext cx="5826266"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oundup of Machine Learning Forecasts And Market Estimates, 2020">
            <a:extLst>
              <a:ext uri="{FF2B5EF4-FFF2-40B4-BE49-F238E27FC236}">
                <a16:creationId xmlns:a16="http://schemas.microsoft.com/office/drawing/2014/main" id="{DF6660AB-AA9D-4579-B4DE-97D3808E0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28973"/>
            <a:ext cx="6204030" cy="478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73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4597-FA18-47BA-B51D-D8DB36E88E0E}"/>
              </a:ext>
            </a:extLst>
          </p:cNvPr>
          <p:cNvSpPr>
            <a:spLocks noGrp="1"/>
          </p:cNvSpPr>
          <p:nvPr>
            <p:ph type="title"/>
          </p:nvPr>
        </p:nvSpPr>
        <p:spPr/>
        <p:txBody>
          <a:bodyPr/>
          <a:lstStyle/>
          <a:p>
            <a:r>
              <a:rPr lang="en-US" dirty="0"/>
              <a:t>Where is Machine Learning used?</a:t>
            </a:r>
          </a:p>
        </p:txBody>
      </p:sp>
      <p:sp>
        <p:nvSpPr>
          <p:cNvPr id="3" name="Slide Number Placeholder 2">
            <a:extLst>
              <a:ext uri="{FF2B5EF4-FFF2-40B4-BE49-F238E27FC236}">
                <a16:creationId xmlns:a16="http://schemas.microsoft.com/office/drawing/2014/main" id="{E19088BE-F202-438E-A84B-4553E4B1FC1A}"/>
              </a:ext>
            </a:extLst>
          </p:cNvPr>
          <p:cNvSpPr>
            <a:spLocks noGrp="1"/>
          </p:cNvSpPr>
          <p:nvPr>
            <p:ph type="sldNum" sz="quarter" idx="4"/>
          </p:nvPr>
        </p:nvSpPr>
        <p:spPr/>
        <p:txBody>
          <a:bodyPr/>
          <a:lstStyle/>
          <a:p>
            <a:fld id="{02C8B7B2-9496-47E5-990F-169BD0B1DE6A}" type="slidenum">
              <a:rPr lang="en-US" smtClean="0"/>
              <a:t>12</a:t>
            </a:fld>
            <a:endParaRPr lang="en-US"/>
          </a:p>
        </p:txBody>
      </p:sp>
      <p:sp>
        <p:nvSpPr>
          <p:cNvPr id="6" name="TextBox 5">
            <a:extLst>
              <a:ext uri="{FF2B5EF4-FFF2-40B4-BE49-F238E27FC236}">
                <a16:creationId xmlns:a16="http://schemas.microsoft.com/office/drawing/2014/main" id="{998DAD8F-BE8C-4327-A256-4ECA62FC10D4}"/>
              </a:ext>
            </a:extLst>
          </p:cNvPr>
          <p:cNvSpPr txBox="1"/>
          <p:nvPr/>
        </p:nvSpPr>
        <p:spPr>
          <a:xfrm>
            <a:off x="-94053" y="797510"/>
            <a:ext cx="11880669" cy="5262979"/>
          </a:xfrm>
          <a:prstGeom prst="rect">
            <a:avLst/>
          </a:prstGeom>
          <a:noFill/>
        </p:spPr>
        <p:txBody>
          <a:bodyPr wrap="square">
            <a:spAutoFit/>
          </a:bodyPr>
          <a:lstStyle/>
          <a:p>
            <a:pPr marL="914400" indent="-457200">
              <a:buFont typeface="Arial" panose="020B0604020202020204" pitchFamily="34" charset="0"/>
              <a:buChar char="•"/>
            </a:pPr>
            <a:r>
              <a:rPr lang="en-US" sz="2400" b="1" i="0" u="none" strike="noStrike" dirty="0">
                <a:solidFill>
                  <a:srgbClr val="000000"/>
                </a:solidFill>
                <a:effectLst/>
                <a:latin typeface="Avenir Next LT Pro" panose="020B0504020202020204" pitchFamily="34" charset="0"/>
              </a:rPr>
              <a:t>Machine learning is already the preferred approach to:</a:t>
            </a:r>
          </a:p>
          <a:p>
            <a:pPr marL="1371600" lvl="1" indent="-457200">
              <a:buFont typeface="Arial" panose="020B0604020202020204" pitchFamily="34" charset="0"/>
              <a:buChar char="•"/>
            </a:pPr>
            <a:r>
              <a:rPr lang="en-US" sz="2400" dirty="0">
                <a:solidFill>
                  <a:srgbClr val="000000"/>
                </a:solidFill>
                <a:latin typeface="Avenir Next LT Pro" panose="020B0504020202020204" pitchFamily="34" charset="0"/>
              </a:rPr>
              <a:t>Speech recognition</a:t>
            </a:r>
          </a:p>
          <a:p>
            <a:pPr marL="1371600" lvl="1" indent="-457200">
              <a:buFont typeface="Arial" panose="020B0604020202020204" pitchFamily="34" charset="0"/>
              <a:buChar char="•"/>
            </a:pPr>
            <a:r>
              <a:rPr lang="en-US" sz="2400" i="0" u="none" strike="noStrike" dirty="0">
                <a:solidFill>
                  <a:srgbClr val="000000"/>
                </a:solidFill>
                <a:effectLst/>
                <a:latin typeface="Avenir Next LT Pro" panose="020B0504020202020204" pitchFamily="34" charset="0"/>
              </a:rPr>
              <a:t>Natural Language Processing</a:t>
            </a:r>
          </a:p>
          <a:p>
            <a:pPr marL="1371600" lvl="1" indent="-457200">
              <a:buFont typeface="Arial" panose="020B0604020202020204" pitchFamily="34" charset="0"/>
              <a:buChar char="•"/>
            </a:pPr>
            <a:r>
              <a:rPr lang="en-US" sz="2400" dirty="0">
                <a:solidFill>
                  <a:srgbClr val="000000"/>
                </a:solidFill>
                <a:latin typeface="Avenir Next LT Pro" panose="020B0504020202020204" pitchFamily="34" charset="0"/>
              </a:rPr>
              <a:t>Computer Vision</a:t>
            </a:r>
          </a:p>
          <a:p>
            <a:pPr marL="1371600" lvl="1" indent="-457200">
              <a:buFont typeface="Arial" panose="020B0604020202020204" pitchFamily="34" charset="0"/>
              <a:buChar char="•"/>
            </a:pPr>
            <a:r>
              <a:rPr lang="en-US" sz="2400" i="0" u="none" strike="noStrike" dirty="0">
                <a:solidFill>
                  <a:srgbClr val="000000"/>
                </a:solidFill>
                <a:effectLst/>
                <a:latin typeface="Avenir Next LT Pro" panose="020B0504020202020204" pitchFamily="34" charset="0"/>
              </a:rPr>
              <a:t>Robotic Control</a:t>
            </a:r>
          </a:p>
          <a:p>
            <a:pPr marL="1371600" lvl="1" indent="-457200">
              <a:buFont typeface="Arial" panose="020B0604020202020204" pitchFamily="34" charset="0"/>
              <a:buChar char="•"/>
            </a:pPr>
            <a:r>
              <a:rPr lang="en-US" sz="2400" dirty="0">
                <a:solidFill>
                  <a:srgbClr val="000000"/>
                </a:solidFill>
                <a:latin typeface="Avenir Next LT Pro" panose="020B0504020202020204" pitchFamily="34" charset="0"/>
              </a:rPr>
              <a:t>Recommender Systems</a:t>
            </a:r>
          </a:p>
          <a:p>
            <a:pPr marL="1371600" lvl="1" indent="-457200">
              <a:buFont typeface="Arial" panose="020B0604020202020204" pitchFamily="34" charset="0"/>
              <a:buChar char="•"/>
            </a:pPr>
            <a:r>
              <a:rPr lang="en-US" sz="2400" i="0" u="none" strike="noStrike" dirty="0">
                <a:solidFill>
                  <a:srgbClr val="000000"/>
                </a:solidFill>
                <a:effectLst/>
                <a:latin typeface="Avenir Next LT Pro" panose="020B0504020202020204" pitchFamily="34" charset="0"/>
              </a:rPr>
              <a:t>…</a:t>
            </a:r>
          </a:p>
          <a:p>
            <a:pPr marL="914400" indent="-457200">
              <a:buFont typeface="Arial" panose="020B0604020202020204" pitchFamily="34" charset="0"/>
              <a:buChar char="•"/>
            </a:pPr>
            <a:endParaRPr lang="en-US" sz="2400" b="0" i="0" u="none" strike="noStrike" dirty="0">
              <a:solidFill>
                <a:srgbClr val="000000"/>
              </a:solidFill>
              <a:effectLst/>
              <a:latin typeface="Avenir Next LT Pro" panose="020B0504020202020204" pitchFamily="34" charset="0"/>
            </a:endParaRPr>
          </a:p>
          <a:p>
            <a:pPr marL="914400" indent="-457200">
              <a:buFont typeface="Arial" panose="020B0604020202020204" pitchFamily="34" charset="0"/>
              <a:buChar char="•"/>
            </a:pPr>
            <a:r>
              <a:rPr lang="en-US" sz="2400" b="1" i="0" u="none" strike="noStrike" dirty="0">
                <a:solidFill>
                  <a:srgbClr val="000000"/>
                </a:solidFill>
                <a:effectLst/>
                <a:latin typeface="Avenir Next LT Pro" panose="020B0504020202020204" pitchFamily="34" charset="0"/>
              </a:rPr>
              <a:t>This trend is growing</a:t>
            </a:r>
          </a:p>
          <a:p>
            <a:pPr marL="1371600" lvl="1" indent="-457200">
              <a:buFont typeface="Arial" panose="020B0604020202020204" pitchFamily="34" charset="0"/>
              <a:buChar char="•"/>
            </a:pPr>
            <a:r>
              <a:rPr lang="en-US" sz="2400" dirty="0">
                <a:solidFill>
                  <a:srgbClr val="000000"/>
                </a:solidFill>
                <a:latin typeface="Avenir Next LT Pro" panose="020B0504020202020204" pitchFamily="34" charset="0"/>
              </a:rPr>
              <a:t>Improved machine learning algorithms</a:t>
            </a:r>
          </a:p>
          <a:p>
            <a:pPr marL="1371600" lvl="1" indent="-457200">
              <a:buFont typeface="Arial" panose="020B0604020202020204" pitchFamily="34" charset="0"/>
              <a:buChar char="•"/>
            </a:pPr>
            <a:r>
              <a:rPr lang="en-US" sz="2400" i="0" u="none" strike="noStrike" dirty="0">
                <a:solidFill>
                  <a:srgbClr val="000000"/>
                </a:solidFill>
                <a:effectLst/>
                <a:latin typeface="Avenir Next LT Pro" panose="020B0504020202020204" pitchFamily="34" charset="0"/>
              </a:rPr>
              <a:t>Increased data capture and availability</a:t>
            </a:r>
          </a:p>
          <a:p>
            <a:pPr marL="1371600" lvl="1" indent="-457200">
              <a:buFont typeface="Arial" panose="020B0604020202020204" pitchFamily="34" charset="0"/>
              <a:buChar char="•"/>
            </a:pPr>
            <a:r>
              <a:rPr lang="en-US" sz="2400" dirty="0">
                <a:solidFill>
                  <a:srgbClr val="000000"/>
                </a:solidFill>
                <a:latin typeface="Avenir Next LT Pro" panose="020B0504020202020204" pitchFamily="34" charset="0"/>
              </a:rPr>
              <a:t>Increased computing power</a:t>
            </a:r>
          </a:p>
          <a:p>
            <a:pPr marL="1371600" lvl="1" indent="-457200">
              <a:buFont typeface="Arial" panose="020B0604020202020204" pitchFamily="34" charset="0"/>
              <a:buChar char="•"/>
            </a:pPr>
            <a:r>
              <a:rPr lang="en-US" sz="2400" i="0" u="none" strike="noStrike" dirty="0">
                <a:solidFill>
                  <a:srgbClr val="000000"/>
                </a:solidFill>
                <a:effectLst/>
                <a:latin typeface="Avenir Next LT Pro" panose="020B0504020202020204" pitchFamily="34" charset="0"/>
              </a:rPr>
              <a:t>Increased </a:t>
            </a:r>
            <a:r>
              <a:rPr lang="en-US" sz="2400" i="1" u="none" strike="noStrike" dirty="0">
                <a:solidFill>
                  <a:srgbClr val="000000"/>
                </a:solidFill>
                <a:effectLst/>
                <a:latin typeface="Avenir Next LT Pro" panose="020B0504020202020204" pitchFamily="34" charset="0"/>
              </a:rPr>
              <a:t>demand</a:t>
            </a:r>
            <a:r>
              <a:rPr lang="en-US" sz="2400" u="none" strike="noStrike" dirty="0">
                <a:solidFill>
                  <a:srgbClr val="000000"/>
                </a:solidFill>
                <a:effectLst/>
                <a:latin typeface="Avenir Next LT Pro" panose="020B0504020202020204" pitchFamily="34" charset="0"/>
              </a:rPr>
              <a:t> for personalization to users and environments</a:t>
            </a:r>
          </a:p>
          <a:p>
            <a:pPr marL="1371600" lvl="1" indent="-457200">
              <a:buFont typeface="Arial" panose="020B0604020202020204" pitchFamily="34" charset="0"/>
              <a:buChar char="•"/>
            </a:pPr>
            <a:endParaRPr lang="en-US" sz="2400" i="0" dirty="0">
              <a:solidFill>
                <a:srgbClr val="000000"/>
              </a:solidFill>
              <a:latin typeface="Avenir Next LT Pro" panose="020B0504020202020204" pitchFamily="34" charset="0"/>
            </a:endParaRPr>
          </a:p>
        </p:txBody>
      </p:sp>
    </p:spTree>
    <p:extLst>
      <p:ext uri="{BB962C8B-B14F-4D97-AF65-F5344CB8AC3E}">
        <p14:creationId xmlns:p14="http://schemas.microsoft.com/office/powerpoint/2010/main" val="322925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13</a:t>
            </a:fld>
            <a:endParaRPr lang="en-US"/>
          </a:p>
        </p:txBody>
      </p:sp>
    </p:spTree>
    <p:extLst>
      <p:ext uri="{BB962C8B-B14F-4D97-AF65-F5344CB8AC3E}">
        <p14:creationId xmlns:p14="http://schemas.microsoft.com/office/powerpoint/2010/main" val="1782006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14</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1) Situations where humans can perform a task but can’t describe how programmatically.</a:t>
            </a:r>
            <a:endParaRPr lang="en-US" sz="2000" b="1" i="0" u="none" strike="noStrike" dirty="0">
              <a:solidFill>
                <a:srgbClr val="000000"/>
              </a:solidFill>
              <a:effectLst/>
              <a:latin typeface="Avenir Next LT Pro" panose="020B0504020202020204" pitchFamily="34" charset="0"/>
            </a:endParaRPr>
          </a:p>
        </p:txBody>
      </p:sp>
      <p:pic>
        <p:nvPicPr>
          <p:cNvPr id="7170" name="Picture 2" descr="How we found coronavirus in a cat">
            <a:extLst>
              <a:ext uri="{FF2B5EF4-FFF2-40B4-BE49-F238E27FC236}">
                <a16:creationId xmlns:a16="http://schemas.microsoft.com/office/drawing/2014/main" id="{2211817B-0FA4-421C-A6C6-F9DD85F02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5" y="1819533"/>
            <a:ext cx="5171825" cy="3878869"/>
          </a:xfrm>
          <a:prstGeom prst="roundRect">
            <a:avLst>
              <a:gd name="adj" fmla="val 5316"/>
            </a:avLst>
          </a:prstGeom>
          <a:noFill/>
          <a:extLst>
            <a:ext uri="{909E8E84-426E-40DD-AFC4-6F175D3DCCD1}">
              <a14:hiddenFill xmlns:a14="http://schemas.microsoft.com/office/drawing/2010/main">
                <a:solidFill>
                  <a:srgbClr val="FFFFFF"/>
                </a:solidFill>
              </a14:hiddenFill>
            </a:ext>
          </a:extLst>
        </p:spPr>
      </p:pic>
      <p:pic>
        <p:nvPicPr>
          <p:cNvPr id="7172" name="Picture 4" descr="I am not a cat': Find and use the infamous lawyer cat filter everyone's  talking about - CNET">
            <a:extLst>
              <a:ext uri="{FF2B5EF4-FFF2-40B4-BE49-F238E27FC236}">
                <a16:creationId xmlns:a16="http://schemas.microsoft.com/office/drawing/2014/main" id="{1B29B312-B485-4597-BBF7-BA2BB18BB0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43" r="3175"/>
          <a:stretch/>
        </p:blipFill>
        <p:spPr bwMode="auto">
          <a:xfrm>
            <a:off x="6198245" y="1819533"/>
            <a:ext cx="5588371" cy="3876932"/>
          </a:xfrm>
          <a:prstGeom prst="roundRect">
            <a:avLst>
              <a:gd name="adj" fmla="val 2613"/>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D0670132-7C1C-4959-980C-37ECD0A7BC2D}"/>
              </a:ext>
            </a:extLst>
          </p:cNvPr>
          <p:cNvSpPr/>
          <p:nvPr/>
        </p:nvSpPr>
        <p:spPr>
          <a:xfrm>
            <a:off x="4628888" y="6040519"/>
            <a:ext cx="2934224"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Image Classification</a:t>
            </a:r>
          </a:p>
        </p:txBody>
      </p:sp>
    </p:spTree>
    <p:extLst>
      <p:ext uri="{BB962C8B-B14F-4D97-AF65-F5344CB8AC3E}">
        <p14:creationId xmlns:p14="http://schemas.microsoft.com/office/powerpoint/2010/main" val="278745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15</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1) Situations where humans can perform a task but can’t describe how programmatically.</a:t>
            </a:r>
            <a:endParaRPr lang="en-US" sz="2000" b="1" i="0" u="none" strike="noStrike" dirty="0">
              <a:solidFill>
                <a:srgbClr val="000000"/>
              </a:solidFill>
              <a:effectLst/>
              <a:latin typeface="Avenir Next LT Pro" panose="020B0504020202020204" pitchFamily="34" charset="0"/>
            </a:endParaRPr>
          </a:p>
        </p:txBody>
      </p:sp>
      <p:pic>
        <p:nvPicPr>
          <p:cNvPr id="10242" name="Picture 2" descr="Best Segmentation GIFs | Gfycat">
            <a:extLst>
              <a:ext uri="{FF2B5EF4-FFF2-40B4-BE49-F238E27FC236}">
                <a16:creationId xmlns:a16="http://schemas.microsoft.com/office/drawing/2014/main" id="{A48BA511-B89D-48D5-9820-441B702506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73181" y="1533138"/>
            <a:ext cx="8845638" cy="44228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B0A4ED77-5F29-49FD-B693-827BFA032F56}"/>
              </a:ext>
            </a:extLst>
          </p:cNvPr>
          <p:cNvSpPr/>
          <p:nvPr/>
        </p:nvSpPr>
        <p:spPr>
          <a:xfrm>
            <a:off x="4628888" y="6151450"/>
            <a:ext cx="2934224"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Video Segmentation</a:t>
            </a:r>
          </a:p>
        </p:txBody>
      </p:sp>
    </p:spTree>
    <p:extLst>
      <p:ext uri="{BB962C8B-B14F-4D97-AF65-F5344CB8AC3E}">
        <p14:creationId xmlns:p14="http://schemas.microsoft.com/office/powerpoint/2010/main" val="4090513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16</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1) Situations where humans can perform a task but can’t describe how programmatically.</a:t>
            </a:r>
            <a:endParaRPr lang="en-US" sz="2000" b="1" i="0" u="none" strike="noStrike" dirty="0">
              <a:solidFill>
                <a:srgbClr val="000000"/>
              </a:solidFill>
              <a:effectLst/>
              <a:latin typeface="Avenir Next LT Pro" panose="020B0504020202020204" pitchFamily="34" charset="0"/>
            </a:endParaRPr>
          </a:p>
        </p:txBody>
      </p:sp>
      <p:grpSp>
        <p:nvGrpSpPr>
          <p:cNvPr id="6" name="Group 5">
            <a:extLst>
              <a:ext uri="{FF2B5EF4-FFF2-40B4-BE49-F238E27FC236}">
                <a16:creationId xmlns:a16="http://schemas.microsoft.com/office/drawing/2014/main" id="{EB8EA808-A6A0-4B3B-A92C-CF82C2CE1837}"/>
              </a:ext>
            </a:extLst>
          </p:cNvPr>
          <p:cNvGrpSpPr/>
          <p:nvPr/>
        </p:nvGrpSpPr>
        <p:grpSpPr>
          <a:xfrm>
            <a:off x="700687" y="2669888"/>
            <a:ext cx="2752344" cy="2752344"/>
            <a:chOff x="4679069" y="2490299"/>
            <a:chExt cx="2752344" cy="2752344"/>
          </a:xfrm>
        </p:grpSpPr>
        <p:pic>
          <p:nvPicPr>
            <p:cNvPr id="7" name="Graphic 6" descr="Male profile with solid fill">
              <a:extLst>
                <a:ext uri="{FF2B5EF4-FFF2-40B4-BE49-F238E27FC236}">
                  <a16:creationId xmlns:a16="http://schemas.microsoft.com/office/drawing/2014/main" id="{5EEA7A93-CA90-4749-B6C2-624F24C6D8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9069" y="2490299"/>
              <a:ext cx="2752344" cy="2752344"/>
            </a:xfrm>
            <a:prstGeom prst="rect">
              <a:avLst/>
            </a:prstGeom>
          </p:spPr>
        </p:pic>
        <p:pic>
          <p:nvPicPr>
            <p:cNvPr id="8" name="Graphic 7" descr="Male profile outline">
              <a:extLst>
                <a:ext uri="{FF2B5EF4-FFF2-40B4-BE49-F238E27FC236}">
                  <a16:creationId xmlns:a16="http://schemas.microsoft.com/office/drawing/2014/main" id="{1BC1BB9B-C8C7-4750-B8E3-4BF43E60F5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80097" y="2491327"/>
              <a:ext cx="2750288" cy="2750288"/>
            </a:xfrm>
            <a:prstGeom prst="rect">
              <a:avLst/>
            </a:prstGeom>
          </p:spPr>
        </p:pic>
      </p:grpSp>
      <p:pic>
        <p:nvPicPr>
          <p:cNvPr id="10" name="Picture 2" descr="Amazon Echo Dot Smart Speaker with Alexa - Black | Accessories at T-Mobile  for Business">
            <a:extLst>
              <a:ext uri="{FF2B5EF4-FFF2-40B4-BE49-F238E27FC236}">
                <a16:creationId xmlns:a16="http://schemas.microsoft.com/office/drawing/2014/main" id="{04D13C35-E257-4ADC-9602-4D829FF3D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1861" y="3742399"/>
            <a:ext cx="1870735" cy="1870735"/>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Rectangle with Corners Rounded 10">
            <a:extLst>
              <a:ext uri="{FF2B5EF4-FFF2-40B4-BE49-F238E27FC236}">
                <a16:creationId xmlns:a16="http://schemas.microsoft.com/office/drawing/2014/main" id="{A1392531-EF8F-4D2B-80A4-B4065C310DF8}"/>
              </a:ext>
            </a:extLst>
          </p:cNvPr>
          <p:cNvSpPr/>
          <p:nvPr/>
        </p:nvSpPr>
        <p:spPr>
          <a:xfrm>
            <a:off x="1864224" y="1840947"/>
            <a:ext cx="7758174" cy="830997"/>
          </a:xfrm>
          <a:prstGeom prst="wedgeRoundRectCallout">
            <a:avLst>
              <a:gd name="adj1" fmla="val -40489"/>
              <a:gd name="adj2" fmla="val 116239"/>
              <a:gd name="adj3" fmla="val 16667"/>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endParaRPr lang="en-US" sz="2800" b="1" dirty="0">
              <a:latin typeface="Avenir Next LT Pro" panose="020B0504020202020204" pitchFamily="34" charset="0"/>
            </a:endParaRPr>
          </a:p>
        </p:txBody>
      </p:sp>
      <p:pic>
        <p:nvPicPr>
          <p:cNvPr id="12" name="Picture 6" descr="upload-2-1608001178-recording-2.m4a.wav">
            <a:extLst>
              <a:ext uri="{FF2B5EF4-FFF2-40B4-BE49-F238E27FC236}">
                <a16:creationId xmlns:a16="http://schemas.microsoft.com/office/drawing/2014/main" id="{829F9395-F60A-4E1F-AE77-96B5CE4F5D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267" t="33309" r="15863" b="31693"/>
          <a:stretch/>
        </p:blipFill>
        <p:spPr bwMode="auto">
          <a:xfrm>
            <a:off x="2077887" y="1924482"/>
            <a:ext cx="7364643" cy="663927"/>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0EAA0B9B-3BB3-4042-875D-5D326829C4D5}"/>
              </a:ext>
            </a:extLst>
          </p:cNvPr>
          <p:cNvSpPr/>
          <p:nvPr/>
        </p:nvSpPr>
        <p:spPr>
          <a:xfrm>
            <a:off x="5861447" y="2854682"/>
            <a:ext cx="586333" cy="621416"/>
          </a:xfrm>
          <a:prstGeom prst="downArrow">
            <a:avLst/>
          </a:prstGeom>
          <a:solidFill>
            <a:srgbClr val="D73F0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5E475EC-FE8F-4A4E-A9B8-CF53CDDE1584}"/>
              </a:ext>
            </a:extLst>
          </p:cNvPr>
          <p:cNvSpPr txBox="1"/>
          <p:nvPr/>
        </p:nvSpPr>
        <p:spPr>
          <a:xfrm>
            <a:off x="3084462" y="3742399"/>
            <a:ext cx="6140302" cy="461665"/>
          </a:xfrm>
          <a:prstGeom prst="rect">
            <a:avLst/>
          </a:prstGeom>
          <a:noFill/>
        </p:spPr>
        <p:txBody>
          <a:bodyPr wrap="square">
            <a:spAutoFit/>
          </a:bodyPr>
          <a:lstStyle/>
          <a:p>
            <a:pPr algn="ctr"/>
            <a:r>
              <a:rPr lang="en-US" sz="2400" b="1" dirty="0">
                <a:latin typeface="Avenir Next LT Pro" panose="020B0504020202020204" pitchFamily="34" charset="0"/>
              </a:rPr>
              <a:t>Play songs by The Mountain Goats</a:t>
            </a:r>
          </a:p>
        </p:txBody>
      </p:sp>
      <p:sp>
        <p:nvSpPr>
          <p:cNvPr id="15" name="Rectangle: Rounded Corners 14">
            <a:extLst>
              <a:ext uri="{FF2B5EF4-FFF2-40B4-BE49-F238E27FC236}">
                <a16:creationId xmlns:a16="http://schemas.microsoft.com/office/drawing/2014/main" id="{82782AE1-5409-4265-9227-EE392C3AC13F}"/>
              </a:ext>
            </a:extLst>
          </p:cNvPr>
          <p:cNvSpPr/>
          <p:nvPr/>
        </p:nvSpPr>
        <p:spPr>
          <a:xfrm>
            <a:off x="4628888" y="5849154"/>
            <a:ext cx="2934224"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Speech Recognition</a:t>
            </a:r>
          </a:p>
        </p:txBody>
      </p:sp>
    </p:spTree>
    <p:extLst>
      <p:ext uri="{BB962C8B-B14F-4D97-AF65-F5344CB8AC3E}">
        <p14:creationId xmlns:p14="http://schemas.microsoft.com/office/powerpoint/2010/main" val="237800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17</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1) Situations where humans can perform a task but can’t describe how programmatically.</a:t>
            </a:r>
            <a:endParaRPr lang="en-US" sz="2000" b="1" i="0" u="none" strike="noStrike" dirty="0">
              <a:solidFill>
                <a:srgbClr val="000000"/>
              </a:solidFill>
              <a:effectLst/>
              <a:latin typeface="Avenir Next LT Pro" panose="020B0504020202020204" pitchFamily="34" charset="0"/>
            </a:endParaRPr>
          </a:p>
        </p:txBody>
      </p:sp>
      <p:sp>
        <p:nvSpPr>
          <p:cNvPr id="15" name="Rectangle: Rounded Corners 14">
            <a:extLst>
              <a:ext uri="{FF2B5EF4-FFF2-40B4-BE49-F238E27FC236}">
                <a16:creationId xmlns:a16="http://schemas.microsoft.com/office/drawing/2014/main" id="{82782AE1-5409-4265-9227-EE392C3AC13F}"/>
              </a:ext>
            </a:extLst>
          </p:cNvPr>
          <p:cNvSpPr/>
          <p:nvPr/>
        </p:nvSpPr>
        <p:spPr>
          <a:xfrm>
            <a:off x="4628888" y="6151450"/>
            <a:ext cx="2934224"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Spam Detection</a:t>
            </a:r>
          </a:p>
        </p:txBody>
      </p:sp>
      <p:pic>
        <p:nvPicPr>
          <p:cNvPr id="9" name="Picture 8">
            <a:extLst>
              <a:ext uri="{FF2B5EF4-FFF2-40B4-BE49-F238E27FC236}">
                <a16:creationId xmlns:a16="http://schemas.microsoft.com/office/drawing/2014/main" id="{36C4E36D-B07D-482B-AFB6-5626CCC6D161}"/>
              </a:ext>
            </a:extLst>
          </p:cNvPr>
          <p:cNvPicPr>
            <a:picLocks noChangeAspect="1"/>
          </p:cNvPicPr>
          <p:nvPr/>
        </p:nvPicPr>
        <p:blipFill>
          <a:blip r:embed="rId2"/>
          <a:stretch>
            <a:fillRect/>
          </a:stretch>
        </p:blipFill>
        <p:spPr>
          <a:xfrm>
            <a:off x="1573427" y="1106251"/>
            <a:ext cx="9045146" cy="4662877"/>
          </a:xfrm>
          <a:prstGeom prst="rect">
            <a:avLst/>
          </a:prstGeom>
        </p:spPr>
      </p:pic>
      <p:pic>
        <p:nvPicPr>
          <p:cNvPr id="18" name="Picture 6" descr="SPAM® – The Untarnishable Meat - Stites &amp; Harbison">
            <a:extLst>
              <a:ext uri="{FF2B5EF4-FFF2-40B4-BE49-F238E27FC236}">
                <a16:creationId xmlns:a16="http://schemas.microsoft.com/office/drawing/2014/main" id="{42E4F093-4002-4745-8E87-77460F11CC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889" b="94444" l="4000" r="96000">
                        <a14:foregroundMark x1="4000" y1="12222" x2="30222" y2="12667"/>
                        <a14:foregroundMark x1="30222" y1="12667" x2="83778" y2="10222"/>
                        <a14:foregroundMark x1="83778" y1="10222" x2="89778" y2="11778"/>
                        <a14:foregroundMark x1="79333" y1="5111" x2="62222" y2="14667"/>
                        <a14:foregroundMark x1="95111" y1="12444" x2="96222" y2="15111"/>
                        <a14:foregroundMark x1="6667" y1="30444" x2="8889" y2="46444"/>
                        <a14:foregroundMark x1="5556" y1="72000" x2="14889" y2="81333"/>
                        <a14:foregroundMark x1="12222" y1="91333" x2="30444" y2="88667"/>
                        <a14:foregroundMark x1="16889" y1="93778" x2="23556" y2="94444"/>
                        <a14:foregroundMark x1="6000" y1="64444" x2="10222" y2="28222"/>
                        <a14:foregroundMark x1="4667" y1="58222" x2="6000" y2="27333"/>
                        <a14:foregroundMark x1="5556" y1="28222" x2="4667" y2="27111"/>
                        <a14:foregroundMark x1="4889" y1="78000" x2="4667" y2="81333"/>
                      </a14:backgroundRemoval>
                    </a14:imgEffect>
                  </a14:imgLayer>
                </a14:imgProps>
              </a:ext>
              <a:ext uri="{28A0092B-C50C-407E-A947-70E740481C1C}">
                <a14:useLocalDpi xmlns:a14="http://schemas.microsoft.com/office/drawing/2010/main" val="0"/>
              </a:ext>
            </a:extLst>
          </a:blip>
          <a:srcRect/>
          <a:stretch>
            <a:fillRect/>
          </a:stretch>
        </p:blipFill>
        <p:spPr bwMode="auto">
          <a:xfrm>
            <a:off x="9045759" y="4119593"/>
            <a:ext cx="2031857" cy="2031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18</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2) Situations where the desired function is different for each individual user</a:t>
            </a:r>
            <a:endParaRPr lang="en-US" sz="2000" b="1" i="0" u="none" strike="noStrike" dirty="0">
              <a:solidFill>
                <a:srgbClr val="000000"/>
              </a:solidFill>
              <a:effectLst/>
              <a:latin typeface="Avenir Next LT Pro" panose="020B0504020202020204" pitchFamily="34" charset="0"/>
            </a:endParaRPr>
          </a:p>
        </p:txBody>
      </p:sp>
      <p:sp>
        <p:nvSpPr>
          <p:cNvPr id="15" name="Rectangle: Rounded Corners 14">
            <a:extLst>
              <a:ext uri="{FF2B5EF4-FFF2-40B4-BE49-F238E27FC236}">
                <a16:creationId xmlns:a16="http://schemas.microsoft.com/office/drawing/2014/main" id="{82782AE1-5409-4265-9227-EE392C3AC13F}"/>
              </a:ext>
            </a:extLst>
          </p:cNvPr>
          <p:cNvSpPr/>
          <p:nvPr/>
        </p:nvSpPr>
        <p:spPr>
          <a:xfrm>
            <a:off x="4233860" y="6151450"/>
            <a:ext cx="3724280"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Recommendation Systems</a:t>
            </a:r>
          </a:p>
        </p:txBody>
      </p:sp>
      <p:pic>
        <p:nvPicPr>
          <p:cNvPr id="11266" name="Picture 2" descr="Innovating Faster on Personalization Algorithms at Netflix Using  Interleaving | by Netflix Technology Blog | Netflix TechBlog">
            <a:extLst>
              <a:ext uri="{FF2B5EF4-FFF2-40B4-BE49-F238E27FC236}">
                <a16:creationId xmlns:a16="http://schemas.microsoft.com/office/drawing/2014/main" id="{6E171474-5EE9-4473-9CFC-DBB162E50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78" y="1099553"/>
            <a:ext cx="7981843" cy="497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02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19</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2) Situations where the desired function is different for each individual user</a:t>
            </a:r>
            <a:endParaRPr lang="en-US" sz="2000" b="1" i="0" u="none" strike="noStrike" dirty="0">
              <a:solidFill>
                <a:srgbClr val="000000"/>
              </a:solidFill>
              <a:effectLst/>
              <a:latin typeface="Avenir Next LT Pro" panose="020B0504020202020204" pitchFamily="34" charset="0"/>
            </a:endParaRPr>
          </a:p>
        </p:txBody>
      </p:sp>
      <p:sp>
        <p:nvSpPr>
          <p:cNvPr id="15" name="Rectangle: Rounded Corners 14">
            <a:extLst>
              <a:ext uri="{FF2B5EF4-FFF2-40B4-BE49-F238E27FC236}">
                <a16:creationId xmlns:a16="http://schemas.microsoft.com/office/drawing/2014/main" id="{82782AE1-5409-4265-9227-EE392C3AC13F}"/>
              </a:ext>
            </a:extLst>
          </p:cNvPr>
          <p:cNvSpPr/>
          <p:nvPr/>
        </p:nvSpPr>
        <p:spPr>
          <a:xfrm>
            <a:off x="4233860" y="6151450"/>
            <a:ext cx="3724280"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Ad Targeting</a:t>
            </a:r>
          </a:p>
        </p:txBody>
      </p:sp>
      <p:pic>
        <p:nvPicPr>
          <p:cNvPr id="14338" name="Picture 2" descr="Ad Targeting - Engage The Right Customer By Delivering The Right Ad Message  - Knorex">
            <a:extLst>
              <a:ext uri="{FF2B5EF4-FFF2-40B4-BE49-F238E27FC236}">
                <a16:creationId xmlns:a16="http://schemas.microsoft.com/office/drawing/2014/main" id="{889DDAD5-84D1-4433-B899-34015A1914F4}"/>
              </a:ext>
            </a:extLst>
          </p:cNvPr>
          <p:cNvPicPr>
            <a:picLocks noChangeAspect="1" noChangeArrowheads="1"/>
          </p:cNvPicPr>
          <p:nvPr/>
        </p:nvPicPr>
        <p:blipFill>
          <a:blip r:embed="rId2">
            <a:clrChange>
              <a:clrFrom>
                <a:srgbClr val="EEF9FF"/>
              </a:clrFrom>
              <a:clrTo>
                <a:srgbClr val="EEF9FF">
                  <a:alpha val="0"/>
                </a:srgbClr>
              </a:clrTo>
            </a:clrChange>
            <a:extLst>
              <a:ext uri="{28A0092B-C50C-407E-A947-70E740481C1C}">
                <a14:useLocalDpi xmlns:a14="http://schemas.microsoft.com/office/drawing/2010/main" val="0"/>
              </a:ext>
            </a:extLst>
          </a:blip>
          <a:srcRect/>
          <a:stretch>
            <a:fillRect/>
          </a:stretch>
        </p:blipFill>
        <p:spPr bwMode="auto">
          <a:xfrm>
            <a:off x="-1433790" y="1168101"/>
            <a:ext cx="7348966" cy="452179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YouTube Expands Advertiser Access to 15-Second Non-Skippable Ads | Seer  Interactive">
            <a:extLst>
              <a:ext uri="{FF2B5EF4-FFF2-40B4-BE49-F238E27FC236}">
                <a16:creationId xmlns:a16="http://schemas.microsoft.com/office/drawing/2014/main" id="{E89EA3FA-F2CA-4A07-A32F-31ACF740E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334" y="1744171"/>
            <a:ext cx="6593262" cy="368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59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text, shelf, wall, indoor&#10;&#10;Description automatically generated">
            <a:extLst>
              <a:ext uri="{FF2B5EF4-FFF2-40B4-BE49-F238E27FC236}">
                <a16:creationId xmlns:a16="http://schemas.microsoft.com/office/drawing/2014/main" id="{27EFE83C-EA85-4255-B786-8916D20900A2}"/>
              </a:ext>
            </a:extLst>
          </p:cNvPr>
          <p:cNvPicPr>
            <a:picLocks noChangeAspect="1"/>
          </p:cNvPicPr>
          <p:nvPr/>
        </p:nvPicPr>
        <p:blipFill rotWithShape="1">
          <a:blip r:embed="rId2">
            <a:extLst>
              <a:ext uri="{28A0092B-C50C-407E-A947-70E740481C1C}">
                <a14:useLocalDpi xmlns:a14="http://schemas.microsoft.com/office/drawing/2010/main" val="0"/>
              </a:ext>
            </a:extLst>
          </a:blip>
          <a:srcRect t="18638"/>
          <a:stretch/>
        </p:blipFill>
        <p:spPr>
          <a:xfrm>
            <a:off x="6338620" y="3665255"/>
            <a:ext cx="2706791" cy="2795918"/>
          </a:xfrm>
          <a:prstGeom prst="roundRect">
            <a:avLst>
              <a:gd name="adj" fmla="val 11037"/>
            </a:avLst>
          </a:prstGeom>
        </p:spPr>
      </p:pic>
      <p:sp>
        <p:nvSpPr>
          <p:cNvPr id="2" name="Title 1">
            <a:extLst>
              <a:ext uri="{FF2B5EF4-FFF2-40B4-BE49-F238E27FC236}">
                <a16:creationId xmlns:a16="http://schemas.microsoft.com/office/drawing/2014/main" id="{2F719C41-C643-46F9-B775-56555CE1EC1C}"/>
              </a:ext>
            </a:extLst>
          </p:cNvPr>
          <p:cNvSpPr>
            <a:spLocks noGrp="1"/>
          </p:cNvSpPr>
          <p:nvPr>
            <p:ph type="title"/>
          </p:nvPr>
        </p:nvSpPr>
        <p:spPr/>
        <p:txBody>
          <a:bodyPr/>
          <a:lstStyle/>
          <a:p>
            <a:r>
              <a:rPr lang="en-US" dirty="0"/>
              <a:t>Who is this guy?</a:t>
            </a:r>
          </a:p>
        </p:txBody>
      </p:sp>
      <p:sp>
        <p:nvSpPr>
          <p:cNvPr id="3" name="Slide Number Placeholder 2">
            <a:extLst>
              <a:ext uri="{FF2B5EF4-FFF2-40B4-BE49-F238E27FC236}">
                <a16:creationId xmlns:a16="http://schemas.microsoft.com/office/drawing/2014/main" id="{C8FD84C3-E83F-4D4C-A872-34E3C9363B81}"/>
              </a:ext>
            </a:extLst>
          </p:cNvPr>
          <p:cNvSpPr>
            <a:spLocks noGrp="1"/>
          </p:cNvSpPr>
          <p:nvPr>
            <p:ph type="sldNum" sz="quarter" idx="4"/>
          </p:nvPr>
        </p:nvSpPr>
        <p:spPr>
          <a:xfrm>
            <a:off x="11786616" y="6575488"/>
            <a:ext cx="368808" cy="282512"/>
          </a:xfrm>
        </p:spPr>
        <p:txBody>
          <a:bodyPr/>
          <a:lstStyle/>
          <a:p>
            <a:fld id="{02C8B7B2-9496-47E5-990F-169BD0B1DE6A}" type="slidenum">
              <a:rPr lang="en-US" smtClean="0"/>
              <a:t>2</a:t>
            </a:fld>
            <a:endParaRPr lang="en-US"/>
          </a:p>
        </p:txBody>
      </p:sp>
      <p:pic>
        <p:nvPicPr>
          <p:cNvPr id="1028" name="Picture 4">
            <a:extLst>
              <a:ext uri="{FF2B5EF4-FFF2-40B4-BE49-F238E27FC236}">
                <a16:creationId xmlns:a16="http://schemas.microsoft.com/office/drawing/2014/main" id="{A592E2BC-64F3-4CEE-831F-3E73C998042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05229" y="1060769"/>
            <a:ext cx="3679356" cy="20696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F0CACD3-7A15-4BC0-B128-8FD43BA8CF8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77469" y="1060769"/>
            <a:ext cx="3611898" cy="211070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D2CE5E8-27CE-4261-BBB6-D0A402DEEA68}"/>
              </a:ext>
            </a:extLst>
          </p:cNvPr>
          <p:cNvGrpSpPr/>
          <p:nvPr/>
        </p:nvGrpSpPr>
        <p:grpSpPr>
          <a:xfrm>
            <a:off x="204231" y="646041"/>
            <a:ext cx="3788280" cy="2835771"/>
            <a:chOff x="944849" y="736712"/>
            <a:chExt cx="3788280" cy="2835771"/>
          </a:xfrm>
        </p:grpSpPr>
        <p:pic>
          <p:nvPicPr>
            <p:cNvPr id="1026" name="Picture 2" descr="Stefan Lee | Invited Talk 5: Multi-Agent Dialog / Multi-Modal Communication  · SlidesLive">
              <a:extLst>
                <a:ext uri="{FF2B5EF4-FFF2-40B4-BE49-F238E27FC236}">
                  <a16:creationId xmlns:a16="http://schemas.microsoft.com/office/drawing/2014/main" id="{79877A49-BCE7-4472-BADC-AC71F8F4F7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885" r="15777"/>
            <a:stretch/>
          </p:blipFill>
          <p:spPr bwMode="auto">
            <a:xfrm>
              <a:off x="1039122" y="736712"/>
              <a:ext cx="3694007" cy="2835771"/>
            </a:xfrm>
            <a:prstGeom prst="round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2A9DE52-F6A0-46EC-B7D3-869A82C157E5}"/>
                </a:ext>
              </a:extLst>
            </p:cNvPr>
            <p:cNvSpPr txBox="1"/>
            <p:nvPr/>
          </p:nvSpPr>
          <p:spPr>
            <a:xfrm>
              <a:off x="944849" y="867992"/>
              <a:ext cx="1555363" cy="923330"/>
            </a:xfrm>
            <a:prstGeom prst="rect">
              <a:avLst/>
            </a:prstGeom>
            <a:noFill/>
          </p:spPr>
          <p:txBody>
            <a:bodyPr wrap="square">
              <a:spAutoFit/>
            </a:bodyPr>
            <a:lstStyle/>
            <a:p>
              <a:pPr algn="ctr"/>
              <a:r>
                <a:rPr lang="en-US" b="1" dirty="0">
                  <a:solidFill>
                    <a:srgbClr val="D73F09"/>
                  </a:solidFill>
                  <a:latin typeface="Avenir Next LT Pro" panose="020B0504020202020204" pitchFamily="34" charset="0"/>
                </a:rPr>
                <a:t>Me in my natural habitat</a:t>
              </a:r>
            </a:p>
          </p:txBody>
        </p:sp>
        <p:pic>
          <p:nvPicPr>
            <p:cNvPr id="27" name="Graphic 26" descr="Arrow: Counter-clockwise curve with solid fill">
              <a:extLst>
                <a:ext uri="{FF2B5EF4-FFF2-40B4-BE49-F238E27FC236}">
                  <a16:creationId xmlns:a16="http://schemas.microsoft.com/office/drawing/2014/main" id="{97CF51D4-E27C-407B-B7A3-6C7015EC60D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6300000" flipH="1">
              <a:off x="2160611" y="1010103"/>
              <a:ext cx="914400" cy="914400"/>
            </a:xfrm>
            <a:prstGeom prst="rect">
              <a:avLst/>
            </a:prstGeom>
          </p:spPr>
        </p:pic>
      </p:grpSp>
      <p:grpSp>
        <p:nvGrpSpPr>
          <p:cNvPr id="21" name="Group 20">
            <a:extLst>
              <a:ext uri="{FF2B5EF4-FFF2-40B4-BE49-F238E27FC236}">
                <a16:creationId xmlns:a16="http://schemas.microsoft.com/office/drawing/2014/main" id="{278FF71F-18BC-44A0-9C6E-3FB39BE4D1D1}"/>
              </a:ext>
            </a:extLst>
          </p:cNvPr>
          <p:cNvGrpSpPr/>
          <p:nvPr/>
        </p:nvGrpSpPr>
        <p:grpSpPr>
          <a:xfrm>
            <a:off x="1218789" y="3751622"/>
            <a:ext cx="3849741" cy="2797593"/>
            <a:chOff x="1063055" y="3571785"/>
            <a:chExt cx="4375182" cy="3179429"/>
          </a:xfrm>
        </p:grpSpPr>
        <p:grpSp>
          <p:nvGrpSpPr>
            <p:cNvPr id="16" name="Group 15">
              <a:extLst>
                <a:ext uri="{FF2B5EF4-FFF2-40B4-BE49-F238E27FC236}">
                  <a16:creationId xmlns:a16="http://schemas.microsoft.com/office/drawing/2014/main" id="{9987EFE3-4F54-47F5-8622-890BFD1F90CF}"/>
                </a:ext>
              </a:extLst>
            </p:cNvPr>
            <p:cNvGrpSpPr/>
            <p:nvPr/>
          </p:nvGrpSpPr>
          <p:grpSpPr>
            <a:xfrm>
              <a:off x="1269821" y="4157425"/>
              <a:ext cx="4168416" cy="2593789"/>
              <a:chOff x="1088992" y="2256408"/>
              <a:chExt cx="6623345" cy="4121364"/>
            </a:xfrm>
          </p:grpSpPr>
          <p:grpSp>
            <p:nvGrpSpPr>
              <p:cNvPr id="4" name="Group 3">
                <a:extLst>
                  <a:ext uri="{FF2B5EF4-FFF2-40B4-BE49-F238E27FC236}">
                    <a16:creationId xmlns:a16="http://schemas.microsoft.com/office/drawing/2014/main" id="{3D65B4A0-249D-4E6B-B0F8-DE07E55BA8B0}"/>
                  </a:ext>
                </a:extLst>
              </p:cNvPr>
              <p:cNvGrpSpPr/>
              <p:nvPr/>
            </p:nvGrpSpPr>
            <p:grpSpPr>
              <a:xfrm>
                <a:off x="1088992" y="2256408"/>
                <a:ext cx="6623345" cy="4121364"/>
                <a:chOff x="288896" y="1827373"/>
                <a:chExt cx="6623345" cy="4121364"/>
              </a:xfrm>
            </p:grpSpPr>
            <p:grpSp>
              <p:nvGrpSpPr>
                <p:cNvPr id="5" name="Group 4">
                  <a:extLst>
                    <a:ext uri="{FF2B5EF4-FFF2-40B4-BE49-F238E27FC236}">
                      <a16:creationId xmlns:a16="http://schemas.microsoft.com/office/drawing/2014/main" id="{8B20BBB0-08A5-4D35-94E0-9B3BCB8BD264}"/>
                    </a:ext>
                  </a:extLst>
                </p:cNvPr>
                <p:cNvGrpSpPr/>
                <p:nvPr/>
              </p:nvGrpSpPr>
              <p:grpSpPr>
                <a:xfrm>
                  <a:off x="288896" y="1827373"/>
                  <a:ext cx="6623345" cy="4121364"/>
                  <a:chOff x="489648" y="1498600"/>
                  <a:chExt cx="6623345" cy="4121364"/>
                </a:xfrm>
              </p:grpSpPr>
              <p:pic>
                <p:nvPicPr>
                  <p:cNvPr id="7" name="Picture 6" descr="mage result for map of the united states">
                    <a:extLst>
                      <a:ext uri="{FF2B5EF4-FFF2-40B4-BE49-F238E27FC236}">
                        <a16:creationId xmlns:a16="http://schemas.microsoft.com/office/drawing/2014/main" id="{E870C5E0-8440-4019-8A03-A1931B8564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648" y="1498600"/>
                    <a:ext cx="6623345" cy="4000500"/>
                  </a:xfrm>
                  <a:prstGeom prst="rect">
                    <a:avLst/>
                  </a:prstGeom>
                  <a:noFill/>
                  <a:extLst>
                    <a:ext uri="{909E8E84-426E-40DD-AFC4-6F175D3DCCD1}">
                      <a14:hiddenFill xmlns:a14="http://schemas.microsoft.com/office/drawing/2010/main">
                        <a:solidFill>
                          <a:srgbClr val="FFFFFF"/>
                        </a:solidFill>
                      </a14:hiddenFill>
                    </a:ext>
                  </a:extLst>
                </p:spPr>
              </p:pic>
              <p:sp>
                <p:nvSpPr>
                  <p:cNvPr id="8" name="Star: 5 Points 7">
                    <a:extLst>
                      <a:ext uri="{FF2B5EF4-FFF2-40B4-BE49-F238E27FC236}">
                        <a16:creationId xmlns:a16="http://schemas.microsoft.com/office/drawing/2014/main" id="{0A050633-A85F-4803-9856-BE0EF1EE4C84}"/>
                      </a:ext>
                    </a:extLst>
                  </p:cNvPr>
                  <p:cNvSpPr/>
                  <p:nvPr/>
                </p:nvSpPr>
                <p:spPr>
                  <a:xfrm>
                    <a:off x="4726112" y="4148334"/>
                    <a:ext cx="226031" cy="226031"/>
                  </a:xfrm>
                  <a:prstGeom prst="star5">
                    <a:avLst/>
                  </a:prstGeom>
                  <a:solidFill>
                    <a:srgbClr val="FF4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3FAB72-45AE-4501-8161-A07723E5A31F}"/>
                      </a:ext>
                    </a:extLst>
                  </p:cNvPr>
                  <p:cNvSpPr/>
                  <p:nvPr/>
                </p:nvSpPr>
                <p:spPr>
                  <a:xfrm>
                    <a:off x="5342562" y="5095982"/>
                    <a:ext cx="1770431" cy="523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F975E41F-9DAF-4D99-8046-88729CE21767}"/>
                    </a:ext>
                  </a:extLst>
                </p:cNvPr>
                <p:cNvCxnSpPr>
                  <a:cxnSpLocks/>
                </p:cNvCxnSpPr>
                <p:nvPr/>
              </p:nvCxnSpPr>
              <p:spPr>
                <a:xfrm flipV="1">
                  <a:off x="4638375" y="3392129"/>
                  <a:ext cx="29490" cy="1232406"/>
                </a:xfrm>
                <a:prstGeom prst="straightConnector1">
                  <a:avLst/>
                </a:prstGeom>
                <a:ln w="28575">
                  <a:solidFill>
                    <a:srgbClr val="D73F09"/>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13AEB925-272F-4EDA-BDCC-679FC486DB74}"/>
                  </a:ext>
                </a:extLst>
              </p:cNvPr>
              <p:cNvCxnSpPr>
                <a:cxnSpLocks/>
              </p:cNvCxnSpPr>
              <p:nvPr/>
            </p:nvCxnSpPr>
            <p:spPr>
              <a:xfrm>
                <a:off x="5482307" y="3900361"/>
                <a:ext cx="606903" cy="267037"/>
              </a:xfrm>
              <a:prstGeom prst="straightConnector1">
                <a:avLst/>
              </a:prstGeom>
              <a:ln w="28575">
                <a:solidFill>
                  <a:srgbClr val="D73F09"/>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0221A7-34D7-44D4-A31E-122B940F0B58}"/>
                  </a:ext>
                </a:extLst>
              </p:cNvPr>
              <p:cNvCxnSpPr>
                <a:cxnSpLocks/>
              </p:cNvCxnSpPr>
              <p:nvPr/>
            </p:nvCxnSpPr>
            <p:spPr>
              <a:xfrm flipH="1">
                <a:off x="5770529" y="4167398"/>
                <a:ext cx="273875" cy="591751"/>
              </a:xfrm>
              <a:prstGeom prst="straightConnector1">
                <a:avLst/>
              </a:prstGeom>
              <a:ln w="28575">
                <a:solidFill>
                  <a:srgbClr val="D73F0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96EBC9-EFFA-4B23-B132-F4CDC430169A}"/>
                  </a:ext>
                </a:extLst>
              </p:cNvPr>
              <p:cNvCxnSpPr>
                <a:cxnSpLocks/>
              </p:cNvCxnSpPr>
              <p:nvPr/>
            </p:nvCxnSpPr>
            <p:spPr>
              <a:xfrm flipH="1" flipV="1">
                <a:off x="1355464" y="3248809"/>
                <a:ext cx="4445976" cy="1446765"/>
              </a:xfrm>
              <a:prstGeom prst="straightConnector1">
                <a:avLst/>
              </a:prstGeom>
              <a:ln w="28575">
                <a:solidFill>
                  <a:srgbClr val="D73F09"/>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23053FD2-95C8-4101-9BB9-E5750911F094}"/>
                </a:ext>
              </a:extLst>
            </p:cNvPr>
            <p:cNvSpPr txBox="1"/>
            <p:nvPr/>
          </p:nvSpPr>
          <p:spPr>
            <a:xfrm>
              <a:off x="1063055" y="3571785"/>
              <a:ext cx="1555363" cy="646331"/>
            </a:xfrm>
            <a:prstGeom prst="rect">
              <a:avLst/>
            </a:prstGeom>
            <a:noFill/>
          </p:spPr>
          <p:txBody>
            <a:bodyPr wrap="square">
              <a:spAutoFit/>
            </a:bodyPr>
            <a:lstStyle/>
            <a:p>
              <a:pPr algn="ctr"/>
              <a:r>
                <a:rPr lang="en-US" b="1" dirty="0">
                  <a:solidFill>
                    <a:srgbClr val="D73F09"/>
                  </a:solidFill>
                  <a:latin typeface="Avenir Next LT Pro" panose="020B0504020202020204" pitchFamily="34" charset="0"/>
                </a:rPr>
                <a:t>Where I’m From</a:t>
              </a:r>
            </a:p>
          </p:txBody>
        </p:sp>
        <p:pic>
          <p:nvPicPr>
            <p:cNvPr id="30" name="Graphic 29" descr="Arrow: Counter-clockwise curve with solid fill">
              <a:extLst>
                <a:ext uri="{FF2B5EF4-FFF2-40B4-BE49-F238E27FC236}">
                  <a16:creationId xmlns:a16="http://schemas.microsoft.com/office/drawing/2014/main" id="{180F62D4-6654-4DB2-94CB-085974D4356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6300000" flipH="1">
              <a:off x="2278817" y="3713896"/>
              <a:ext cx="914400" cy="914400"/>
            </a:xfrm>
            <a:prstGeom prst="rect">
              <a:avLst/>
            </a:prstGeom>
          </p:spPr>
        </p:pic>
      </p:grpSp>
      <p:sp>
        <p:nvSpPr>
          <p:cNvPr id="33" name="TextBox 32">
            <a:extLst>
              <a:ext uri="{FF2B5EF4-FFF2-40B4-BE49-F238E27FC236}">
                <a16:creationId xmlns:a16="http://schemas.microsoft.com/office/drawing/2014/main" id="{BC0CE3C7-5668-48B2-97BB-F0151D81E683}"/>
              </a:ext>
            </a:extLst>
          </p:cNvPr>
          <p:cNvSpPr txBox="1"/>
          <p:nvPr/>
        </p:nvSpPr>
        <p:spPr>
          <a:xfrm>
            <a:off x="3799788" y="391399"/>
            <a:ext cx="1555363" cy="646331"/>
          </a:xfrm>
          <a:prstGeom prst="rect">
            <a:avLst/>
          </a:prstGeom>
          <a:noFill/>
        </p:spPr>
        <p:txBody>
          <a:bodyPr wrap="square">
            <a:spAutoFit/>
          </a:bodyPr>
          <a:lstStyle/>
          <a:p>
            <a:pPr algn="ctr"/>
            <a:r>
              <a:rPr lang="en-US" b="1" dirty="0">
                <a:solidFill>
                  <a:srgbClr val="D73F09"/>
                </a:solidFill>
                <a:latin typeface="Avenir Next LT Pro" panose="020B0504020202020204" pitchFamily="34" charset="0"/>
              </a:rPr>
              <a:t>What I study</a:t>
            </a:r>
          </a:p>
        </p:txBody>
      </p:sp>
      <p:pic>
        <p:nvPicPr>
          <p:cNvPr id="34" name="Graphic 33" descr="Arrow: Counter-clockwise curve with solid fill">
            <a:extLst>
              <a:ext uri="{FF2B5EF4-FFF2-40B4-BE49-F238E27FC236}">
                <a16:creationId xmlns:a16="http://schemas.microsoft.com/office/drawing/2014/main" id="{17250C30-DBD8-4D86-9963-4B13CE00414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6300000" flipH="1">
            <a:off x="5015550" y="533510"/>
            <a:ext cx="914400" cy="914400"/>
          </a:xfrm>
          <a:prstGeom prst="rect">
            <a:avLst/>
          </a:prstGeom>
        </p:spPr>
      </p:pic>
      <p:pic>
        <p:nvPicPr>
          <p:cNvPr id="38" name="Picture 37" descr="A picture containing tree, outdoor, grass, plant&#10;&#10;Description automatically generated">
            <a:extLst>
              <a:ext uri="{FF2B5EF4-FFF2-40B4-BE49-F238E27FC236}">
                <a16:creationId xmlns:a16="http://schemas.microsoft.com/office/drawing/2014/main" id="{E939AA7E-D796-43A6-8CDB-3A50DD9CA54D}"/>
              </a:ext>
            </a:extLst>
          </p:cNvPr>
          <p:cNvPicPr>
            <a:picLocks noChangeAspect="1"/>
          </p:cNvPicPr>
          <p:nvPr/>
        </p:nvPicPr>
        <p:blipFill rotWithShape="1">
          <a:blip r:embed="rId9">
            <a:extLst>
              <a:ext uri="{28A0092B-C50C-407E-A947-70E740481C1C}">
                <a14:useLocalDpi xmlns:a14="http://schemas.microsoft.com/office/drawing/2010/main" val="0"/>
              </a:ext>
            </a:extLst>
          </a:blip>
          <a:srcRect l="6617" r="47002"/>
          <a:stretch/>
        </p:blipFill>
        <p:spPr>
          <a:xfrm>
            <a:off x="9116378" y="3695699"/>
            <a:ext cx="2413000" cy="2786586"/>
          </a:xfrm>
          <a:prstGeom prst="roundRect">
            <a:avLst>
              <a:gd name="adj" fmla="val 7984"/>
            </a:avLst>
          </a:prstGeom>
        </p:spPr>
      </p:pic>
      <p:sp>
        <p:nvSpPr>
          <p:cNvPr id="36" name="TextBox 35">
            <a:extLst>
              <a:ext uri="{FF2B5EF4-FFF2-40B4-BE49-F238E27FC236}">
                <a16:creationId xmlns:a16="http://schemas.microsoft.com/office/drawing/2014/main" id="{8A4CF271-4FE5-41FD-BAE4-21F9C403AEF8}"/>
              </a:ext>
            </a:extLst>
          </p:cNvPr>
          <p:cNvSpPr txBox="1"/>
          <p:nvPr/>
        </p:nvSpPr>
        <p:spPr>
          <a:xfrm>
            <a:off x="4873876" y="3532738"/>
            <a:ext cx="1368570" cy="646331"/>
          </a:xfrm>
          <a:prstGeom prst="rect">
            <a:avLst/>
          </a:prstGeom>
          <a:noFill/>
        </p:spPr>
        <p:txBody>
          <a:bodyPr wrap="square">
            <a:spAutoFit/>
          </a:bodyPr>
          <a:lstStyle/>
          <a:p>
            <a:pPr algn="ctr"/>
            <a:r>
              <a:rPr lang="en-US" b="1" dirty="0">
                <a:solidFill>
                  <a:srgbClr val="D73F09"/>
                </a:solidFill>
                <a:latin typeface="Avenir Next LT Pro" panose="020B0504020202020204" pitchFamily="34" charset="0"/>
              </a:rPr>
              <a:t>What I do for fun</a:t>
            </a:r>
          </a:p>
        </p:txBody>
      </p:sp>
      <p:pic>
        <p:nvPicPr>
          <p:cNvPr id="37" name="Graphic 36" descr="Arrow: Counter-clockwise curve with solid fill">
            <a:extLst>
              <a:ext uri="{FF2B5EF4-FFF2-40B4-BE49-F238E27FC236}">
                <a16:creationId xmlns:a16="http://schemas.microsoft.com/office/drawing/2014/main" id="{4389C665-698F-4222-AF32-51846FE8052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6300000" flipH="1">
            <a:off x="5943630" y="3657782"/>
            <a:ext cx="804584" cy="804584"/>
          </a:xfrm>
          <a:prstGeom prst="rect">
            <a:avLst/>
          </a:prstGeom>
        </p:spPr>
      </p:pic>
      <p:sp>
        <p:nvSpPr>
          <p:cNvPr id="28" name="AutoShape 18">
            <a:extLst>
              <a:ext uri="{FF2B5EF4-FFF2-40B4-BE49-F238E27FC236}">
                <a16:creationId xmlns:a16="http://schemas.microsoft.com/office/drawing/2014/main" id="{8877096A-81A0-4B55-92E3-89B1B604C4A4}"/>
              </a:ext>
            </a:extLst>
          </p:cNvPr>
          <p:cNvSpPr>
            <a:spLocks noChangeAspect="1" noChangeArrowheads="1"/>
          </p:cNvSpPr>
          <p:nvPr/>
        </p:nvSpPr>
        <p:spPr bwMode="auto">
          <a:xfrm>
            <a:off x="5943600" y="331790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TextBox 44">
            <a:extLst>
              <a:ext uri="{FF2B5EF4-FFF2-40B4-BE49-F238E27FC236}">
                <a16:creationId xmlns:a16="http://schemas.microsoft.com/office/drawing/2014/main" id="{34E506F2-41DF-4719-82E8-ED4B0D62EACF}"/>
              </a:ext>
            </a:extLst>
          </p:cNvPr>
          <p:cNvSpPr txBox="1"/>
          <p:nvPr/>
        </p:nvSpPr>
        <p:spPr>
          <a:xfrm>
            <a:off x="2046561" y="3100975"/>
            <a:ext cx="1555363" cy="369332"/>
          </a:xfrm>
          <a:prstGeom prst="rect">
            <a:avLst/>
          </a:prstGeom>
          <a:noFill/>
        </p:spPr>
        <p:txBody>
          <a:bodyPr wrap="square">
            <a:spAutoFit/>
          </a:bodyPr>
          <a:lstStyle/>
          <a:p>
            <a:pPr algn="ctr"/>
            <a:r>
              <a:rPr lang="en-US" b="1" dirty="0">
                <a:ln>
                  <a:solidFill>
                    <a:schemeClr val="tx1"/>
                  </a:solidFill>
                </a:ln>
                <a:solidFill>
                  <a:schemeClr val="bg1"/>
                </a:solidFill>
                <a:latin typeface="Avenir Next LT Pro" panose="020B0504020202020204" pitchFamily="34" charset="0"/>
              </a:rPr>
              <a:t>He/him/his</a:t>
            </a:r>
          </a:p>
        </p:txBody>
      </p:sp>
      <p:pic>
        <p:nvPicPr>
          <p:cNvPr id="13" name="Picture 12">
            <a:extLst>
              <a:ext uri="{FF2B5EF4-FFF2-40B4-BE49-F238E27FC236}">
                <a16:creationId xmlns:a16="http://schemas.microsoft.com/office/drawing/2014/main" id="{15FE6712-BBD5-1849-A06B-3FE64A56B40F}"/>
              </a:ext>
            </a:extLst>
          </p:cNvPr>
          <p:cNvPicPr>
            <a:picLocks noChangeAspect="1"/>
          </p:cNvPicPr>
          <p:nvPr/>
        </p:nvPicPr>
        <p:blipFill rotWithShape="1">
          <a:blip r:embed="rId10"/>
          <a:srcRect l="14881" t="18906" r="8894" b="42307"/>
          <a:stretch/>
        </p:blipFill>
        <p:spPr>
          <a:xfrm>
            <a:off x="8328167" y="4261497"/>
            <a:ext cx="2024970" cy="2287718"/>
          </a:xfrm>
          <a:prstGeom prst="roundRect">
            <a:avLst>
              <a:gd name="adj" fmla="val 7984"/>
            </a:avLst>
          </a:prstGeom>
        </p:spPr>
      </p:pic>
    </p:spTree>
    <p:extLst>
      <p:ext uri="{BB962C8B-B14F-4D97-AF65-F5344CB8AC3E}">
        <p14:creationId xmlns:p14="http://schemas.microsoft.com/office/powerpoint/2010/main" val="139327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20</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2) Situations where the desired function is different for each individual user</a:t>
            </a:r>
            <a:endParaRPr lang="en-US" sz="2000" b="1" i="0" u="none" strike="noStrike" dirty="0">
              <a:solidFill>
                <a:srgbClr val="000000"/>
              </a:solidFill>
              <a:effectLst/>
              <a:latin typeface="Avenir Next LT Pro" panose="020B0504020202020204" pitchFamily="34" charset="0"/>
            </a:endParaRPr>
          </a:p>
        </p:txBody>
      </p:sp>
      <p:sp>
        <p:nvSpPr>
          <p:cNvPr id="15" name="Rectangle: Rounded Corners 14">
            <a:extLst>
              <a:ext uri="{FF2B5EF4-FFF2-40B4-BE49-F238E27FC236}">
                <a16:creationId xmlns:a16="http://schemas.microsoft.com/office/drawing/2014/main" id="{82782AE1-5409-4265-9227-EE392C3AC13F}"/>
              </a:ext>
            </a:extLst>
          </p:cNvPr>
          <p:cNvSpPr/>
          <p:nvPr/>
        </p:nvSpPr>
        <p:spPr>
          <a:xfrm>
            <a:off x="4233860" y="6151450"/>
            <a:ext cx="3724280"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Personalization</a:t>
            </a:r>
          </a:p>
        </p:txBody>
      </p:sp>
      <p:pic>
        <p:nvPicPr>
          <p:cNvPr id="8" name="Picture 2" descr="Amazon Echo Dot Smart Speaker with Alexa - Black | Accessories at T-Mobile  for Business">
            <a:extLst>
              <a:ext uri="{FF2B5EF4-FFF2-40B4-BE49-F238E27FC236}">
                <a16:creationId xmlns:a16="http://schemas.microsoft.com/office/drawing/2014/main" id="{428E8142-89BB-4C75-8CBE-F998BFE33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07" y="3742399"/>
            <a:ext cx="1870735" cy="187073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CA1CB149-FAE8-42E2-B5A8-86D12B56B29C}"/>
              </a:ext>
            </a:extLst>
          </p:cNvPr>
          <p:cNvSpPr/>
          <p:nvPr/>
        </p:nvSpPr>
        <p:spPr>
          <a:xfrm>
            <a:off x="1297480" y="2397212"/>
            <a:ext cx="10256087" cy="1191626"/>
          </a:xfrm>
          <a:prstGeom prst="wedgeRoundRectCallout">
            <a:avLst>
              <a:gd name="adj1" fmla="val -44826"/>
              <a:gd name="adj2" fmla="val 102758"/>
              <a:gd name="adj3" fmla="val 16667"/>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2800" b="1" dirty="0">
                <a:latin typeface="Avenir Next LT Pro" panose="020B0504020202020204" pitchFamily="34" charset="0"/>
              </a:rPr>
              <a:t>Can I ask who is speaking so I can better </a:t>
            </a:r>
            <a:br>
              <a:rPr lang="en-US" sz="2800" b="1" dirty="0">
                <a:latin typeface="Avenir Next LT Pro" panose="020B0504020202020204" pitchFamily="34" charset="0"/>
              </a:rPr>
            </a:br>
            <a:r>
              <a:rPr lang="en-US" sz="2800" b="1" dirty="0">
                <a:latin typeface="Avenir Next LT Pro" panose="020B0504020202020204" pitchFamily="34" charset="0"/>
              </a:rPr>
              <a:t>understand your voice in the future?</a:t>
            </a:r>
          </a:p>
        </p:txBody>
      </p:sp>
    </p:spTree>
    <p:extLst>
      <p:ext uri="{BB962C8B-B14F-4D97-AF65-F5344CB8AC3E}">
        <p14:creationId xmlns:p14="http://schemas.microsoft.com/office/powerpoint/2010/main" val="1916273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21</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3) Situations where human experts do not have sufficient knowledge (or time)</a:t>
            </a:r>
            <a:endParaRPr lang="en-US" sz="2000" b="1" i="0" u="none" strike="noStrike" dirty="0">
              <a:solidFill>
                <a:srgbClr val="000000"/>
              </a:solidFill>
              <a:effectLst/>
              <a:latin typeface="Avenir Next LT Pro" panose="020B0504020202020204" pitchFamily="34" charset="0"/>
            </a:endParaRPr>
          </a:p>
        </p:txBody>
      </p:sp>
      <p:sp>
        <p:nvSpPr>
          <p:cNvPr id="15" name="Rectangle: Rounded Corners 14">
            <a:extLst>
              <a:ext uri="{FF2B5EF4-FFF2-40B4-BE49-F238E27FC236}">
                <a16:creationId xmlns:a16="http://schemas.microsoft.com/office/drawing/2014/main" id="{82782AE1-5409-4265-9227-EE392C3AC13F}"/>
              </a:ext>
            </a:extLst>
          </p:cNvPr>
          <p:cNvSpPr/>
          <p:nvPr/>
        </p:nvSpPr>
        <p:spPr>
          <a:xfrm>
            <a:off x="4233860" y="6151450"/>
            <a:ext cx="3724280"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Drug / Material Discovery</a:t>
            </a:r>
          </a:p>
        </p:txBody>
      </p:sp>
      <p:pic>
        <p:nvPicPr>
          <p:cNvPr id="6" name="Picture 5">
            <a:extLst>
              <a:ext uri="{FF2B5EF4-FFF2-40B4-BE49-F238E27FC236}">
                <a16:creationId xmlns:a16="http://schemas.microsoft.com/office/drawing/2014/main" id="{064251C0-46AC-4426-AE23-1B8E6592593C}"/>
              </a:ext>
            </a:extLst>
          </p:cNvPr>
          <p:cNvPicPr>
            <a:picLocks noChangeAspect="1"/>
          </p:cNvPicPr>
          <p:nvPr/>
        </p:nvPicPr>
        <p:blipFill>
          <a:blip r:embed="rId2"/>
          <a:stretch>
            <a:fillRect/>
          </a:stretch>
        </p:blipFill>
        <p:spPr>
          <a:xfrm>
            <a:off x="943233" y="1638042"/>
            <a:ext cx="3657600" cy="2914650"/>
          </a:xfrm>
          <a:prstGeom prst="rect">
            <a:avLst/>
          </a:prstGeom>
        </p:spPr>
      </p:pic>
      <p:pic>
        <p:nvPicPr>
          <p:cNvPr id="15362" name="Picture 2" descr="Speeding up material discovery">
            <a:extLst>
              <a:ext uri="{FF2B5EF4-FFF2-40B4-BE49-F238E27FC236}">
                <a16:creationId xmlns:a16="http://schemas.microsoft.com/office/drawing/2014/main" id="{B8B42918-4179-49B2-A94A-C2611A201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281" y="1868203"/>
            <a:ext cx="4852730" cy="26844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FC2E735-19F0-4C65-AFD7-A898CEA50198}"/>
              </a:ext>
            </a:extLst>
          </p:cNvPr>
          <p:cNvSpPr txBox="1"/>
          <p:nvPr/>
        </p:nvSpPr>
        <p:spPr>
          <a:xfrm>
            <a:off x="1366097" y="4994560"/>
            <a:ext cx="8987040" cy="400110"/>
          </a:xfrm>
          <a:prstGeom prst="rect">
            <a:avLst/>
          </a:prstGeom>
          <a:noFill/>
        </p:spPr>
        <p:txBody>
          <a:bodyPr wrap="square" rtlCol="0">
            <a:spAutoFit/>
          </a:bodyPr>
          <a:lstStyle/>
          <a:p>
            <a:pPr algn="ctr"/>
            <a:r>
              <a:rPr lang="en-US" sz="2000" dirty="0">
                <a:latin typeface="Avenir Next LT Pro" panose="020B0504020202020204" pitchFamily="34" charset="0"/>
              </a:rPr>
              <a:t>Based on molecular structure, predict effect.</a:t>
            </a:r>
          </a:p>
        </p:txBody>
      </p:sp>
    </p:spTree>
    <p:extLst>
      <p:ext uri="{BB962C8B-B14F-4D97-AF65-F5344CB8AC3E}">
        <p14:creationId xmlns:p14="http://schemas.microsoft.com/office/powerpoint/2010/main" val="8526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22</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4) Situations where the function of interest is changing rapidly.</a:t>
            </a:r>
            <a:endParaRPr lang="en-US" sz="2000" b="1" i="0" u="none" strike="noStrike" dirty="0">
              <a:solidFill>
                <a:srgbClr val="000000"/>
              </a:solidFill>
              <a:effectLst/>
              <a:latin typeface="Avenir Next LT Pro" panose="020B0504020202020204" pitchFamily="34" charset="0"/>
            </a:endParaRPr>
          </a:p>
        </p:txBody>
      </p:sp>
      <p:sp>
        <p:nvSpPr>
          <p:cNvPr id="15" name="Rectangle: Rounded Corners 14">
            <a:extLst>
              <a:ext uri="{FF2B5EF4-FFF2-40B4-BE49-F238E27FC236}">
                <a16:creationId xmlns:a16="http://schemas.microsoft.com/office/drawing/2014/main" id="{82782AE1-5409-4265-9227-EE392C3AC13F}"/>
              </a:ext>
            </a:extLst>
          </p:cNvPr>
          <p:cNvSpPr/>
          <p:nvPr/>
        </p:nvSpPr>
        <p:spPr>
          <a:xfrm>
            <a:off x="4233860" y="6151450"/>
            <a:ext cx="3724280"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Anticipating Demand</a:t>
            </a:r>
          </a:p>
        </p:txBody>
      </p:sp>
      <p:pic>
        <p:nvPicPr>
          <p:cNvPr id="28674" name="Picture 2">
            <a:extLst>
              <a:ext uri="{FF2B5EF4-FFF2-40B4-BE49-F238E27FC236}">
                <a16:creationId xmlns:a16="http://schemas.microsoft.com/office/drawing/2014/main" id="{9BD0F094-4BA7-44CE-BE30-33CB80D4A0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33" b="10419"/>
          <a:stretch/>
        </p:blipFill>
        <p:spPr bwMode="auto">
          <a:xfrm>
            <a:off x="1121332" y="1581664"/>
            <a:ext cx="7005640" cy="3911357"/>
          </a:xfrm>
          <a:prstGeom prst="roundRect">
            <a:avLst>
              <a:gd name="adj" fmla="val 4978"/>
            </a:avLst>
          </a:prstGeom>
          <a:noFill/>
          <a:extLst>
            <a:ext uri="{909E8E84-426E-40DD-AFC4-6F175D3DCCD1}">
              <a14:hiddenFill xmlns:a14="http://schemas.microsoft.com/office/drawing/2010/main">
                <a:solidFill>
                  <a:srgbClr val="FFFFFF"/>
                </a:solidFill>
              </a14:hiddenFill>
            </a:ext>
          </a:extLst>
        </p:spPr>
      </p:pic>
      <p:pic>
        <p:nvPicPr>
          <p:cNvPr id="28676" name="Picture 4" descr="Data Science at Uber. Uber is one of the most successful… | by Jagandeep  Singh | Medium">
            <a:extLst>
              <a:ext uri="{FF2B5EF4-FFF2-40B4-BE49-F238E27FC236}">
                <a16:creationId xmlns:a16="http://schemas.microsoft.com/office/drawing/2014/main" id="{A7B5C9B3-3F58-4C82-935E-814362336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1287" y="2016607"/>
            <a:ext cx="4515329" cy="3259729"/>
          </a:xfrm>
          <a:prstGeom prst="roundRect">
            <a:avLst>
              <a:gd name="adj" fmla="val 497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8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82AE-9CB1-4CB5-95FA-A2A4DEB17720}"/>
              </a:ext>
            </a:extLst>
          </p:cNvPr>
          <p:cNvSpPr>
            <a:spLocks noGrp="1"/>
          </p:cNvSpPr>
          <p:nvPr>
            <p:ph type="title"/>
          </p:nvPr>
        </p:nvSpPr>
        <p:spPr/>
        <p:txBody>
          <a:bodyPr/>
          <a:lstStyle/>
          <a:p>
            <a:r>
              <a:rPr lang="en-US" dirty="0"/>
              <a:t>When do we need learning?</a:t>
            </a:r>
          </a:p>
        </p:txBody>
      </p:sp>
      <p:sp>
        <p:nvSpPr>
          <p:cNvPr id="3" name="Slide Number Placeholder 2">
            <a:extLst>
              <a:ext uri="{FF2B5EF4-FFF2-40B4-BE49-F238E27FC236}">
                <a16:creationId xmlns:a16="http://schemas.microsoft.com/office/drawing/2014/main" id="{18EC1126-DE80-4185-9192-237DFCB753EE}"/>
              </a:ext>
            </a:extLst>
          </p:cNvPr>
          <p:cNvSpPr>
            <a:spLocks noGrp="1"/>
          </p:cNvSpPr>
          <p:nvPr>
            <p:ph type="sldNum" sz="quarter" idx="4"/>
          </p:nvPr>
        </p:nvSpPr>
        <p:spPr/>
        <p:txBody>
          <a:bodyPr/>
          <a:lstStyle/>
          <a:p>
            <a:fld id="{02C8B7B2-9496-47E5-990F-169BD0B1DE6A}" type="slidenum">
              <a:rPr lang="en-US" smtClean="0"/>
              <a:t>23</a:t>
            </a:fld>
            <a:endParaRPr lang="en-US"/>
          </a:p>
        </p:txBody>
      </p:sp>
      <p:sp>
        <p:nvSpPr>
          <p:cNvPr id="5" name="TextBox 4">
            <a:extLst>
              <a:ext uri="{FF2B5EF4-FFF2-40B4-BE49-F238E27FC236}">
                <a16:creationId xmlns:a16="http://schemas.microsoft.com/office/drawing/2014/main" id="{7558DC4C-16DD-4739-B5D4-EF0CAE6CD2C2}"/>
              </a:ext>
            </a:extLst>
          </p:cNvPr>
          <p:cNvSpPr txBox="1"/>
          <p:nvPr/>
        </p:nvSpPr>
        <p:spPr>
          <a:xfrm>
            <a:off x="364300" y="626115"/>
            <a:ext cx="11308296" cy="400110"/>
          </a:xfrm>
          <a:prstGeom prst="rect">
            <a:avLst/>
          </a:prstGeom>
          <a:noFill/>
        </p:spPr>
        <p:txBody>
          <a:bodyPr wrap="square">
            <a:spAutoFit/>
          </a:bodyPr>
          <a:lstStyle/>
          <a:p>
            <a:pPr algn="just"/>
            <a:r>
              <a:rPr lang="en-US" sz="2000" b="1" dirty="0">
                <a:solidFill>
                  <a:srgbClr val="000000"/>
                </a:solidFill>
                <a:latin typeface="Avenir Next LT Pro" panose="020B0504020202020204" pitchFamily="34" charset="0"/>
              </a:rPr>
              <a:t>4) Situations where the function of interest is changing rapidly.</a:t>
            </a:r>
            <a:endParaRPr lang="en-US" sz="2000" b="1" i="0" u="none" strike="noStrike" dirty="0">
              <a:solidFill>
                <a:srgbClr val="000000"/>
              </a:solidFill>
              <a:effectLst/>
              <a:latin typeface="Avenir Next LT Pro" panose="020B0504020202020204" pitchFamily="34" charset="0"/>
            </a:endParaRPr>
          </a:p>
        </p:txBody>
      </p:sp>
      <p:sp>
        <p:nvSpPr>
          <p:cNvPr id="15" name="Rectangle: Rounded Corners 14">
            <a:extLst>
              <a:ext uri="{FF2B5EF4-FFF2-40B4-BE49-F238E27FC236}">
                <a16:creationId xmlns:a16="http://schemas.microsoft.com/office/drawing/2014/main" id="{82782AE1-5409-4265-9227-EE392C3AC13F}"/>
              </a:ext>
            </a:extLst>
          </p:cNvPr>
          <p:cNvSpPr/>
          <p:nvPr/>
        </p:nvSpPr>
        <p:spPr>
          <a:xfrm>
            <a:off x="4233860" y="6151450"/>
            <a:ext cx="3724280" cy="382731"/>
          </a:xfrm>
          <a:prstGeom prst="roundRect">
            <a:avLst>
              <a:gd name="adj" fmla="val 50000"/>
            </a:avLst>
          </a:prstGeom>
          <a:solidFill>
            <a:srgbClr val="D73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venir Next LT Pro" panose="020B0504020202020204" pitchFamily="34" charset="0"/>
              </a:rPr>
              <a:t>Predicting Stock Markets</a:t>
            </a:r>
          </a:p>
        </p:txBody>
      </p:sp>
      <p:pic>
        <p:nvPicPr>
          <p:cNvPr id="29702" name="Picture 6" descr="Evens afters mys lasts post I's stills gets infoocted *UNHAPPY STONKS* :  memes">
            <a:extLst>
              <a:ext uri="{FF2B5EF4-FFF2-40B4-BE49-F238E27FC236}">
                <a16:creationId xmlns:a16="http://schemas.microsoft.com/office/drawing/2014/main" id="{13331BB5-13E2-4359-9023-B842A84C2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7" y="4762045"/>
            <a:ext cx="1163586" cy="1739759"/>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descr="What Happened in the Stock Market Today | The Motley Fool">
            <a:extLst>
              <a:ext uri="{FF2B5EF4-FFF2-40B4-BE49-F238E27FC236}">
                <a16:creationId xmlns:a16="http://schemas.microsoft.com/office/drawing/2014/main" id="{680252D4-F03E-4D3B-B3ED-9A670230F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929" y="1284544"/>
            <a:ext cx="8135037" cy="4528675"/>
          </a:xfrm>
          <a:prstGeom prst="roundRect">
            <a:avLst>
              <a:gd name="adj" fmla="val 3024"/>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706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F216-723A-4E8A-9D54-D44403218A82}"/>
              </a:ext>
            </a:extLst>
          </p:cNvPr>
          <p:cNvSpPr>
            <a:spLocks noGrp="1"/>
          </p:cNvSpPr>
          <p:nvPr>
            <p:ph type="title"/>
          </p:nvPr>
        </p:nvSpPr>
        <p:spPr/>
        <p:txBody>
          <a:bodyPr/>
          <a:lstStyle/>
          <a:p>
            <a:r>
              <a:rPr lang="en-US" dirty="0"/>
              <a:t>Recent Public Successes of Machine Learning</a:t>
            </a:r>
          </a:p>
        </p:txBody>
      </p:sp>
      <p:sp>
        <p:nvSpPr>
          <p:cNvPr id="3" name="Slide Number Placeholder 2">
            <a:extLst>
              <a:ext uri="{FF2B5EF4-FFF2-40B4-BE49-F238E27FC236}">
                <a16:creationId xmlns:a16="http://schemas.microsoft.com/office/drawing/2014/main" id="{CF087C87-C171-4983-82C2-FFEA285A7450}"/>
              </a:ext>
            </a:extLst>
          </p:cNvPr>
          <p:cNvSpPr>
            <a:spLocks noGrp="1"/>
          </p:cNvSpPr>
          <p:nvPr>
            <p:ph type="sldNum" sz="quarter" idx="4"/>
          </p:nvPr>
        </p:nvSpPr>
        <p:spPr/>
        <p:txBody>
          <a:bodyPr/>
          <a:lstStyle/>
          <a:p>
            <a:fld id="{02C8B7B2-9496-47E5-990F-169BD0B1DE6A}" type="slidenum">
              <a:rPr lang="en-US" smtClean="0"/>
              <a:t>24</a:t>
            </a:fld>
            <a:endParaRPr lang="en-US"/>
          </a:p>
        </p:txBody>
      </p:sp>
      <p:pic>
        <p:nvPicPr>
          <p:cNvPr id="2058" name="Picture 10" descr="Artificial intelligence: Google's AlphaGo beats Go master Lee Se-dol - BBC  News">
            <a:extLst>
              <a:ext uri="{FF2B5EF4-FFF2-40B4-BE49-F238E27FC236}">
                <a16:creationId xmlns:a16="http://schemas.microsoft.com/office/drawing/2014/main" id="{ED07B42F-F6DB-4143-ACD1-A2A46CD7C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39" y="1011787"/>
            <a:ext cx="7988041" cy="449327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2060" name="Picture 12" descr="AlphaGo - Wikidata">
            <a:extLst>
              <a:ext uri="{FF2B5EF4-FFF2-40B4-BE49-F238E27FC236}">
                <a16:creationId xmlns:a16="http://schemas.microsoft.com/office/drawing/2014/main" id="{329713E1-7087-479B-89D1-4B0F3015D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832" y="1011787"/>
            <a:ext cx="2703643" cy="7097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ummary of the AlphaGo paper. I found DeepMind's AlphaGo paper quite… | by  isle | Becoming Human: Artificial Intelligence Magazine">
            <a:extLst>
              <a:ext uri="{FF2B5EF4-FFF2-40B4-BE49-F238E27FC236}">
                <a16:creationId xmlns:a16="http://schemas.microsoft.com/office/drawing/2014/main" id="{50D78713-6B2C-4691-AABD-71C70F3C2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833" y="2149799"/>
            <a:ext cx="2703643" cy="33552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428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C928-0014-4301-AC9B-AFCEDE7BF5E6}"/>
              </a:ext>
            </a:extLst>
          </p:cNvPr>
          <p:cNvSpPr>
            <a:spLocks noGrp="1"/>
          </p:cNvSpPr>
          <p:nvPr>
            <p:ph type="title"/>
          </p:nvPr>
        </p:nvSpPr>
        <p:spPr/>
        <p:txBody>
          <a:bodyPr/>
          <a:lstStyle/>
          <a:p>
            <a:r>
              <a:rPr lang="en-US" dirty="0"/>
              <a:t>Recent Public Successes of Machine Learning</a:t>
            </a:r>
          </a:p>
        </p:txBody>
      </p:sp>
      <p:sp>
        <p:nvSpPr>
          <p:cNvPr id="3" name="Slide Number Placeholder 2">
            <a:extLst>
              <a:ext uri="{FF2B5EF4-FFF2-40B4-BE49-F238E27FC236}">
                <a16:creationId xmlns:a16="http://schemas.microsoft.com/office/drawing/2014/main" id="{343CD985-81B4-4AAE-B9AF-C3F225EFBF54}"/>
              </a:ext>
            </a:extLst>
          </p:cNvPr>
          <p:cNvSpPr>
            <a:spLocks noGrp="1"/>
          </p:cNvSpPr>
          <p:nvPr>
            <p:ph type="sldNum" sz="quarter" idx="4"/>
          </p:nvPr>
        </p:nvSpPr>
        <p:spPr/>
        <p:txBody>
          <a:bodyPr/>
          <a:lstStyle/>
          <a:p>
            <a:fld id="{02C8B7B2-9496-47E5-990F-169BD0B1DE6A}" type="slidenum">
              <a:rPr lang="en-US" smtClean="0"/>
              <a:t>25</a:t>
            </a:fld>
            <a:endParaRPr lang="en-US"/>
          </a:p>
        </p:txBody>
      </p:sp>
      <p:pic>
        <p:nvPicPr>
          <p:cNvPr id="5122" name="Picture 2" descr="AlphaStar: Mastering the Real-Time Strategy Game StarCraft II | DeepMind">
            <a:extLst>
              <a:ext uri="{FF2B5EF4-FFF2-40B4-BE49-F238E27FC236}">
                <a16:creationId xmlns:a16="http://schemas.microsoft.com/office/drawing/2014/main" id="{82DA7CAF-4129-4A8A-9435-D470CA56E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672" y="2668452"/>
            <a:ext cx="7063420" cy="37208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lphaStar: Mastering the Real-Time Strategy Game StarCraft II | DeepMind">
            <a:extLst>
              <a:ext uri="{FF2B5EF4-FFF2-40B4-BE49-F238E27FC236}">
                <a16:creationId xmlns:a16="http://schemas.microsoft.com/office/drawing/2014/main" id="{F8E1071A-A8CD-4992-9A25-DA60A1DC8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55" y="468695"/>
            <a:ext cx="3228392" cy="18078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DeepMind's AlphaStar Final beats 99.8% of human StarCraft 2 players |  VentureBeat">
            <a:extLst>
              <a:ext uri="{FF2B5EF4-FFF2-40B4-BE49-F238E27FC236}">
                <a16:creationId xmlns:a16="http://schemas.microsoft.com/office/drawing/2014/main" id="{D74D6E95-114D-4E91-9D8E-9F481D9C9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7" y="468695"/>
            <a:ext cx="3610518" cy="18052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The Reinforcement-Learning Methods that Allow AlphaStar to Outcompete  Almost All Human Players at StarCraft II - KDnuggets">
            <a:extLst>
              <a:ext uri="{FF2B5EF4-FFF2-40B4-BE49-F238E27FC236}">
                <a16:creationId xmlns:a16="http://schemas.microsoft.com/office/drawing/2014/main" id="{CB93F281-BEA1-4CC2-9C7D-7AB8A9A0B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017" y="468695"/>
            <a:ext cx="4808418" cy="18031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E196599-7366-4C01-960E-E3E79A709044}"/>
              </a:ext>
            </a:extLst>
          </p:cNvPr>
          <p:cNvCxnSpPr/>
          <p:nvPr/>
        </p:nvCxnSpPr>
        <p:spPr>
          <a:xfrm>
            <a:off x="552450" y="4470534"/>
            <a:ext cx="7391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7FE6E0-FEC4-482D-9D64-3A66843E748E}"/>
              </a:ext>
            </a:extLst>
          </p:cNvPr>
          <p:cNvSpPr txBox="1"/>
          <p:nvPr/>
        </p:nvSpPr>
        <p:spPr>
          <a:xfrm>
            <a:off x="466781" y="4145755"/>
            <a:ext cx="11448255" cy="369332"/>
          </a:xfrm>
          <a:prstGeom prst="rect">
            <a:avLst/>
          </a:prstGeom>
          <a:noFill/>
        </p:spPr>
        <p:txBody>
          <a:bodyPr wrap="square">
            <a:spAutoFit/>
          </a:bodyPr>
          <a:lstStyle/>
          <a:p>
            <a:r>
              <a:rPr lang="en-US" b="1" i="0" u="none" strike="noStrike" dirty="0">
                <a:solidFill>
                  <a:srgbClr val="FF0000"/>
                </a:solidFill>
                <a:effectLst/>
                <a:latin typeface="Avenir Next LT Pro" panose="020B0504020202020204" pitchFamily="34" charset="0"/>
              </a:rPr>
              <a:t>My Protoss</a:t>
            </a:r>
            <a:endParaRPr lang="en-US" b="0" i="0" u="sng" strike="noStrike" dirty="0">
              <a:solidFill>
                <a:srgbClr val="FF0000"/>
              </a:solidFill>
              <a:effectLst/>
              <a:latin typeface="Avenir Next LT Pro" panose="020B0504020202020204" pitchFamily="34" charset="0"/>
            </a:endParaRPr>
          </a:p>
        </p:txBody>
      </p:sp>
      <p:pic>
        <p:nvPicPr>
          <p:cNvPr id="5130" name="Picture 10" descr="Probe the Assistant | Wiki | Starcraft 2 Amino">
            <a:extLst>
              <a:ext uri="{FF2B5EF4-FFF2-40B4-BE49-F238E27FC236}">
                <a16:creationId xmlns:a16="http://schemas.microsoft.com/office/drawing/2014/main" id="{FD9D0DB5-FFB3-4E4F-97CD-03901C5EBE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46947" y="3236950"/>
            <a:ext cx="959431" cy="886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58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F216-723A-4E8A-9D54-D44403218A82}"/>
              </a:ext>
            </a:extLst>
          </p:cNvPr>
          <p:cNvSpPr>
            <a:spLocks noGrp="1"/>
          </p:cNvSpPr>
          <p:nvPr>
            <p:ph type="title"/>
          </p:nvPr>
        </p:nvSpPr>
        <p:spPr/>
        <p:txBody>
          <a:bodyPr/>
          <a:lstStyle/>
          <a:p>
            <a:r>
              <a:rPr lang="en-US" dirty="0"/>
              <a:t>Recent Public Successes of Machine Learning</a:t>
            </a:r>
          </a:p>
        </p:txBody>
      </p:sp>
      <p:sp>
        <p:nvSpPr>
          <p:cNvPr id="3" name="Slide Number Placeholder 2">
            <a:extLst>
              <a:ext uri="{FF2B5EF4-FFF2-40B4-BE49-F238E27FC236}">
                <a16:creationId xmlns:a16="http://schemas.microsoft.com/office/drawing/2014/main" id="{CF087C87-C171-4983-82C2-FFEA285A7450}"/>
              </a:ext>
            </a:extLst>
          </p:cNvPr>
          <p:cNvSpPr>
            <a:spLocks noGrp="1"/>
          </p:cNvSpPr>
          <p:nvPr>
            <p:ph type="sldNum" sz="quarter" idx="4"/>
          </p:nvPr>
        </p:nvSpPr>
        <p:spPr/>
        <p:txBody>
          <a:bodyPr/>
          <a:lstStyle/>
          <a:p>
            <a:fld id="{02C8B7B2-9496-47E5-990F-169BD0B1DE6A}" type="slidenum">
              <a:rPr lang="en-US" smtClean="0"/>
              <a:t>26</a:t>
            </a:fld>
            <a:endParaRPr lang="en-US"/>
          </a:p>
        </p:txBody>
      </p:sp>
      <p:sp>
        <p:nvSpPr>
          <p:cNvPr id="7" name="TextBox 6">
            <a:extLst>
              <a:ext uri="{FF2B5EF4-FFF2-40B4-BE49-F238E27FC236}">
                <a16:creationId xmlns:a16="http://schemas.microsoft.com/office/drawing/2014/main" id="{97AD1A35-F09B-4D41-9C13-606DD615B5FE}"/>
              </a:ext>
            </a:extLst>
          </p:cNvPr>
          <p:cNvSpPr txBox="1"/>
          <p:nvPr/>
        </p:nvSpPr>
        <p:spPr>
          <a:xfrm>
            <a:off x="554616" y="5750515"/>
            <a:ext cx="11448255" cy="461665"/>
          </a:xfrm>
          <a:prstGeom prst="rect">
            <a:avLst/>
          </a:prstGeom>
          <a:noFill/>
        </p:spPr>
        <p:txBody>
          <a:bodyPr wrap="square">
            <a:spAutoFit/>
          </a:bodyPr>
          <a:lstStyle/>
          <a:p>
            <a:pPr algn="ctr"/>
            <a:r>
              <a:rPr lang="en-US" sz="2400" b="1" dirty="0">
                <a:solidFill>
                  <a:srgbClr val="000000"/>
                </a:solidFill>
                <a:latin typeface="Avenir Next LT Pro" panose="020B0504020202020204" pitchFamily="34" charset="0"/>
              </a:rPr>
              <a:t>Google Translate is amazing. Not perfect, but amazing.</a:t>
            </a:r>
            <a:endParaRPr lang="en-US" sz="2400" b="0" i="0" u="sng" strike="noStrike" dirty="0">
              <a:solidFill>
                <a:srgbClr val="000000"/>
              </a:solidFill>
              <a:effectLst/>
              <a:latin typeface="Avenir Next LT Pro" panose="020B0504020202020204" pitchFamily="34" charset="0"/>
            </a:endParaRPr>
          </a:p>
        </p:txBody>
      </p:sp>
      <p:pic>
        <p:nvPicPr>
          <p:cNvPr id="6" name="Picture 5">
            <a:extLst>
              <a:ext uri="{FF2B5EF4-FFF2-40B4-BE49-F238E27FC236}">
                <a16:creationId xmlns:a16="http://schemas.microsoft.com/office/drawing/2014/main" id="{51C2FD19-D38E-4011-ADBB-F555BC8FE286}"/>
              </a:ext>
            </a:extLst>
          </p:cNvPr>
          <p:cNvPicPr>
            <a:picLocks noChangeAspect="1"/>
          </p:cNvPicPr>
          <p:nvPr/>
        </p:nvPicPr>
        <p:blipFill>
          <a:blip r:embed="rId2"/>
          <a:stretch>
            <a:fillRect/>
          </a:stretch>
        </p:blipFill>
        <p:spPr>
          <a:xfrm>
            <a:off x="1881638" y="1327213"/>
            <a:ext cx="8428723" cy="3435287"/>
          </a:xfrm>
          <a:prstGeom prst="rect">
            <a:avLst/>
          </a:prstGeom>
        </p:spPr>
      </p:pic>
    </p:spTree>
    <p:extLst>
      <p:ext uri="{BB962C8B-B14F-4D97-AF65-F5344CB8AC3E}">
        <p14:creationId xmlns:p14="http://schemas.microsoft.com/office/powerpoint/2010/main" val="4180418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91F7DA-ED4D-5C41-ADB3-EA1AA7FB6C83}"/>
              </a:ext>
            </a:extLst>
          </p:cNvPr>
          <p:cNvPicPr>
            <a:picLocks noChangeAspect="1"/>
          </p:cNvPicPr>
          <p:nvPr/>
        </p:nvPicPr>
        <p:blipFill rotWithShape="1">
          <a:blip r:embed="rId2"/>
          <a:srcRect l="19712" r="17266"/>
          <a:stretch/>
        </p:blipFill>
        <p:spPr>
          <a:xfrm>
            <a:off x="209863" y="671938"/>
            <a:ext cx="3282846" cy="3168858"/>
          </a:xfrm>
          <a:prstGeom prst="rect">
            <a:avLst/>
          </a:prstGeom>
        </p:spPr>
      </p:pic>
      <p:sp>
        <p:nvSpPr>
          <p:cNvPr id="2" name="Title 1">
            <a:extLst>
              <a:ext uri="{FF2B5EF4-FFF2-40B4-BE49-F238E27FC236}">
                <a16:creationId xmlns:a16="http://schemas.microsoft.com/office/drawing/2014/main" id="{2D1AF216-723A-4E8A-9D54-D44403218A82}"/>
              </a:ext>
            </a:extLst>
          </p:cNvPr>
          <p:cNvSpPr>
            <a:spLocks noGrp="1"/>
          </p:cNvSpPr>
          <p:nvPr>
            <p:ph type="title"/>
          </p:nvPr>
        </p:nvSpPr>
        <p:spPr/>
        <p:txBody>
          <a:bodyPr/>
          <a:lstStyle/>
          <a:p>
            <a:r>
              <a:rPr lang="en-US" dirty="0"/>
              <a:t>Recent Public Successes of Machine Learning</a:t>
            </a:r>
          </a:p>
        </p:txBody>
      </p:sp>
      <p:sp>
        <p:nvSpPr>
          <p:cNvPr id="3" name="Slide Number Placeholder 2">
            <a:extLst>
              <a:ext uri="{FF2B5EF4-FFF2-40B4-BE49-F238E27FC236}">
                <a16:creationId xmlns:a16="http://schemas.microsoft.com/office/drawing/2014/main" id="{CF087C87-C171-4983-82C2-FFEA285A7450}"/>
              </a:ext>
            </a:extLst>
          </p:cNvPr>
          <p:cNvSpPr>
            <a:spLocks noGrp="1"/>
          </p:cNvSpPr>
          <p:nvPr>
            <p:ph type="sldNum" sz="quarter" idx="4"/>
          </p:nvPr>
        </p:nvSpPr>
        <p:spPr/>
        <p:txBody>
          <a:bodyPr/>
          <a:lstStyle/>
          <a:p>
            <a:fld id="{02C8B7B2-9496-47E5-990F-169BD0B1DE6A}" type="slidenum">
              <a:rPr lang="en-US" smtClean="0"/>
              <a:t>27</a:t>
            </a:fld>
            <a:endParaRPr lang="en-US"/>
          </a:p>
        </p:txBody>
      </p:sp>
      <p:pic>
        <p:nvPicPr>
          <p:cNvPr id="4" name="Picture 3">
            <a:extLst>
              <a:ext uri="{FF2B5EF4-FFF2-40B4-BE49-F238E27FC236}">
                <a16:creationId xmlns:a16="http://schemas.microsoft.com/office/drawing/2014/main" id="{832A6CA4-55B2-D847-A9CA-B8B2399582DE}"/>
              </a:ext>
            </a:extLst>
          </p:cNvPr>
          <p:cNvPicPr>
            <a:picLocks noChangeAspect="1"/>
          </p:cNvPicPr>
          <p:nvPr/>
        </p:nvPicPr>
        <p:blipFill rotWithShape="1">
          <a:blip r:embed="rId3"/>
          <a:srcRect r="25460"/>
          <a:stretch/>
        </p:blipFill>
        <p:spPr>
          <a:xfrm>
            <a:off x="2870237" y="1020058"/>
            <a:ext cx="6451526" cy="5514123"/>
          </a:xfrm>
          <a:prstGeom prst="rect">
            <a:avLst/>
          </a:prstGeom>
        </p:spPr>
      </p:pic>
    </p:spTree>
    <p:extLst>
      <p:ext uri="{BB962C8B-B14F-4D97-AF65-F5344CB8AC3E}">
        <p14:creationId xmlns:p14="http://schemas.microsoft.com/office/powerpoint/2010/main" val="157769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556AFF-FA10-40B4-8E3C-85D1A6E27B89}"/>
              </a:ext>
            </a:extLst>
          </p:cNvPr>
          <p:cNvSpPr/>
          <p:nvPr/>
        </p:nvSpPr>
        <p:spPr>
          <a:xfrm>
            <a:off x="-32657" y="2687216"/>
            <a:ext cx="12257314" cy="14835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1AF216-723A-4E8A-9D54-D44403218A82}"/>
              </a:ext>
            </a:extLst>
          </p:cNvPr>
          <p:cNvSpPr>
            <a:spLocks noGrp="1"/>
          </p:cNvSpPr>
          <p:nvPr>
            <p:ph type="title"/>
          </p:nvPr>
        </p:nvSpPr>
        <p:spPr/>
        <p:txBody>
          <a:bodyPr/>
          <a:lstStyle/>
          <a:p>
            <a:r>
              <a:rPr lang="en-US" dirty="0"/>
              <a:t>Recent Public Successes of Machine Learning</a:t>
            </a:r>
          </a:p>
        </p:txBody>
      </p:sp>
      <p:sp>
        <p:nvSpPr>
          <p:cNvPr id="3" name="Slide Number Placeholder 2">
            <a:extLst>
              <a:ext uri="{FF2B5EF4-FFF2-40B4-BE49-F238E27FC236}">
                <a16:creationId xmlns:a16="http://schemas.microsoft.com/office/drawing/2014/main" id="{CF087C87-C171-4983-82C2-FFEA285A7450}"/>
              </a:ext>
            </a:extLst>
          </p:cNvPr>
          <p:cNvSpPr>
            <a:spLocks noGrp="1"/>
          </p:cNvSpPr>
          <p:nvPr>
            <p:ph type="sldNum" sz="quarter" idx="4"/>
          </p:nvPr>
        </p:nvSpPr>
        <p:spPr/>
        <p:txBody>
          <a:bodyPr/>
          <a:lstStyle/>
          <a:p>
            <a:fld id="{02C8B7B2-9496-47E5-990F-169BD0B1DE6A}" type="slidenum">
              <a:rPr lang="en-US" smtClean="0"/>
              <a:t>28</a:t>
            </a:fld>
            <a:endParaRPr lang="en-US"/>
          </a:p>
        </p:txBody>
      </p:sp>
      <p:pic>
        <p:nvPicPr>
          <p:cNvPr id="2054" name="Picture 6" descr="CYBORGS EVOLVE! Watson Shows Humans Mercy on Jeopardy - Seth On Survival">
            <a:extLst>
              <a:ext uri="{FF2B5EF4-FFF2-40B4-BE49-F238E27FC236}">
                <a16:creationId xmlns:a16="http://schemas.microsoft.com/office/drawing/2014/main" id="{A7870FCC-CD5A-4A22-85D9-6789418D7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929" y="1426369"/>
            <a:ext cx="6510142" cy="4005263"/>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7AD1A35-F09B-4D41-9C13-606DD615B5FE}"/>
              </a:ext>
            </a:extLst>
          </p:cNvPr>
          <p:cNvSpPr txBox="1"/>
          <p:nvPr/>
        </p:nvSpPr>
        <p:spPr>
          <a:xfrm>
            <a:off x="560243" y="5732955"/>
            <a:ext cx="11448255" cy="461665"/>
          </a:xfrm>
          <a:prstGeom prst="rect">
            <a:avLst/>
          </a:prstGeom>
          <a:noFill/>
        </p:spPr>
        <p:txBody>
          <a:bodyPr wrap="square">
            <a:spAutoFit/>
          </a:bodyPr>
          <a:lstStyle/>
          <a:p>
            <a:pPr algn="ctr"/>
            <a:r>
              <a:rPr lang="en-US" sz="2400" b="1" dirty="0">
                <a:solidFill>
                  <a:srgbClr val="000000"/>
                </a:solidFill>
                <a:latin typeface="Avenir Next LT Pro" panose="020B0504020202020204" pitchFamily="34" charset="0"/>
              </a:rPr>
              <a:t>Ken Jennings Final Jeopardy Answer after losing to IMB Watson AI</a:t>
            </a:r>
            <a:endParaRPr lang="en-US" sz="2400" b="0" i="0" u="sng" strike="noStrike" dirty="0">
              <a:solidFill>
                <a:srgbClr val="000000"/>
              </a:solidFill>
              <a:effectLst/>
              <a:latin typeface="Avenir Next LT Pro" panose="020B0504020202020204" pitchFamily="34" charset="0"/>
            </a:endParaRPr>
          </a:p>
        </p:txBody>
      </p:sp>
    </p:spTree>
    <p:extLst>
      <p:ext uri="{BB962C8B-B14F-4D97-AF65-F5344CB8AC3E}">
        <p14:creationId xmlns:p14="http://schemas.microsoft.com/office/powerpoint/2010/main" val="3216540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F216-723A-4E8A-9D54-D44403218A82}"/>
              </a:ext>
            </a:extLst>
          </p:cNvPr>
          <p:cNvSpPr>
            <a:spLocks noGrp="1"/>
          </p:cNvSpPr>
          <p:nvPr>
            <p:ph type="title"/>
          </p:nvPr>
        </p:nvSpPr>
        <p:spPr/>
        <p:txBody>
          <a:bodyPr/>
          <a:lstStyle/>
          <a:p>
            <a:r>
              <a:rPr lang="en-US" dirty="0"/>
              <a:t>Pretty sure they aren’t overlords….</a:t>
            </a:r>
          </a:p>
        </p:txBody>
      </p:sp>
      <p:sp>
        <p:nvSpPr>
          <p:cNvPr id="3" name="Slide Number Placeholder 2">
            <a:extLst>
              <a:ext uri="{FF2B5EF4-FFF2-40B4-BE49-F238E27FC236}">
                <a16:creationId xmlns:a16="http://schemas.microsoft.com/office/drawing/2014/main" id="{CF087C87-C171-4983-82C2-FFEA285A7450}"/>
              </a:ext>
            </a:extLst>
          </p:cNvPr>
          <p:cNvSpPr>
            <a:spLocks noGrp="1"/>
          </p:cNvSpPr>
          <p:nvPr>
            <p:ph type="sldNum" sz="quarter" idx="4"/>
          </p:nvPr>
        </p:nvSpPr>
        <p:spPr/>
        <p:txBody>
          <a:bodyPr/>
          <a:lstStyle/>
          <a:p>
            <a:fld id="{02C8B7B2-9496-47E5-990F-169BD0B1DE6A}" type="slidenum">
              <a:rPr lang="en-US" smtClean="0"/>
              <a:t>29</a:t>
            </a:fld>
            <a:endParaRPr lang="en-US"/>
          </a:p>
        </p:txBody>
      </p:sp>
      <p:pic>
        <p:nvPicPr>
          <p:cNvPr id="23554" name="Picture 2" descr="High-tech robots falling down is the funniest thing you'll see all weekend  - The Verge">
            <a:extLst>
              <a:ext uri="{FF2B5EF4-FFF2-40B4-BE49-F238E27FC236}">
                <a16:creationId xmlns:a16="http://schemas.microsoft.com/office/drawing/2014/main" id="{6EFF712D-3A12-4820-BF86-3F384D2E563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3611" y="827903"/>
            <a:ext cx="6392563" cy="4794422"/>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The limitations of deep learning">
            <a:extLst>
              <a:ext uri="{FF2B5EF4-FFF2-40B4-BE49-F238E27FC236}">
                <a16:creationId xmlns:a16="http://schemas.microsoft.com/office/drawing/2014/main" id="{9321C585-EE86-4F1E-9E8D-E595F1606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116" y="367796"/>
            <a:ext cx="4762500" cy="36385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Model stealing, rewarding hacking and poisoning attacks: a taxonomy of machine  learning's failure modes | Boing Boing">
            <a:extLst>
              <a:ext uri="{FF2B5EF4-FFF2-40B4-BE49-F238E27FC236}">
                <a16:creationId xmlns:a16="http://schemas.microsoft.com/office/drawing/2014/main" id="{BEA17D5F-C5C3-45A5-B741-5A40D71D3EC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71766" y="4143406"/>
            <a:ext cx="42672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49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3</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968625" y="200025"/>
            <a:ext cx="9084830" cy="5961063"/>
          </a:xfrm>
        </p:spPr>
        <p:txBody>
          <a:bodyPr/>
          <a:lstStyle/>
          <a:p>
            <a:r>
              <a:rPr lang="en-US" sz="2400" b="1" dirty="0"/>
              <a:t>Be able to answer:</a:t>
            </a:r>
            <a:endParaRPr lang="en-US" sz="2400" dirty="0"/>
          </a:p>
          <a:p>
            <a:pPr marL="914400" lvl="1" indent="-457200">
              <a:buFont typeface="Arial" panose="020B0604020202020204" pitchFamily="34" charset="0"/>
              <a:buChar char="•"/>
            </a:pPr>
            <a:r>
              <a:rPr lang="en-US" sz="2800" dirty="0"/>
              <a:t>What is machine learning (ML)?</a:t>
            </a:r>
          </a:p>
          <a:p>
            <a:pPr marL="914400" lvl="1" indent="-457200">
              <a:buFont typeface="Arial" panose="020B0604020202020204" pitchFamily="34" charset="0"/>
              <a:buChar char="•"/>
            </a:pPr>
            <a:r>
              <a:rPr lang="en-US" sz="2800" dirty="0"/>
              <a:t>When is it appropriate to use?</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How is this class structured?</a:t>
            </a:r>
          </a:p>
          <a:p>
            <a:pPr marL="914400" lvl="1" indent="-457200">
              <a:buFont typeface="Arial" panose="020B0604020202020204" pitchFamily="34" charset="0"/>
              <a:buChar char="•"/>
            </a:pPr>
            <a:r>
              <a:rPr lang="en-US" sz="2800" dirty="0"/>
              <a:t>How will I be assessed / graded?</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How can I categorize different ML techniques?</a:t>
            </a:r>
          </a:p>
          <a:p>
            <a:pPr marL="914400" lvl="1" indent="-457200">
              <a:buFont typeface="Arial" panose="020B0604020202020204" pitchFamily="34" charset="0"/>
              <a:buChar char="•"/>
            </a:pPr>
            <a:r>
              <a:rPr lang="en-US" sz="2800" dirty="0"/>
              <a:t>What is the standard ML formalism?</a:t>
            </a:r>
          </a:p>
          <a:p>
            <a:pPr marL="914400" lvl="1" indent="-457200">
              <a:buFont typeface="Arial" panose="020B0604020202020204" pitchFamily="34" charset="0"/>
              <a:buChar char="•"/>
            </a:pPr>
            <a:r>
              <a:rPr lang="en-US" sz="2800" dirty="0"/>
              <a:t>Why must we make assumptions to learn?</a:t>
            </a:r>
          </a:p>
          <a:p>
            <a:pPr marL="914400" lvl="1" indent="-457200">
              <a:buFont typeface="Arial" panose="020B0604020202020204" pitchFamily="34" charset="0"/>
              <a:buChar char="•"/>
            </a:pPr>
            <a:r>
              <a:rPr lang="en-US" sz="2800" dirty="0"/>
              <a:t>What are sources of error in ML?</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What is the idea behind k-nearest neighbors?</a:t>
            </a:r>
          </a:p>
          <a:p>
            <a:pPr marL="914400" lvl="1" indent="-457200">
              <a:buFont typeface="Arial" panose="020B0604020202020204" pitchFamily="34" charset="0"/>
              <a:buChar char="•"/>
            </a:pPr>
            <a:endParaRPr lang="en-US" sz="2800" dirty="0"/>
          </a:p>
          <a:p>
            <a:pPr marL="457200" lvl="1" indent="0">
              <a:buNone/>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457200" lvl="1" indent="0">
              <a:buNone/>
            </a:pPr>
            <a:endParaRPr lang="en-US" sz="2800" dirty="0"/>
          </a:p>
          <a:p>
            <a:pPr marL="914400" lvl="1"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163702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F216-723A-4E8A-9D54-D44403218A82}"/>
              </a:ext>
            </a:extLst>
          </p:cNvPr>
          <p:cNvSpPr>
            <a:spLocks noGrp="1"/>
          </p:cNvSpPr>
          <p:nvPr>
            <p:ph type="title"/>
          </p:nvPr>
        </p:nvSpPr>
        <p:spPr/>
        <p:txBody>
          <a:bodyPr/>
          <a:lstStyle/>
          <a:p>
            <a:r>
              <a:rPr lang="en-US" dirty="0"/>
              <a:t>Recent Public Failures of Machine Learning</a:t>
            </a:r>
          </a:p>
        </p:txBody>
      </p:sp>
      <p:sp>
        <p:nvSpPr>
          <p:cNvPr id="3" name="Slide Number Placeholder 2">
            <a:extLst>
              <a:ext uri="{FF2B5EF4-FFF2-40B4-BE49-F238E27FC236}">
                <a16:creationId xmlns:a16="http://schemas.microsoft.com/office/drawing/2014/main" id="{CF087C87-C171-4983-82C2-FFEA285A7450}"/>
              </a:ext>
            </a:extLst>
          </p:cNvPr>
          <p:cNvSpPr>
            <a:spLocks noGrp="1"/>
          </p:cNvSpPr>
          <p:nvPr>
            <p:ph type="sldNum" sz="quarter" idx="4"/>
          </p:nvPr>
        </p:nvSpPr>
        <p:spPr/>
        <p:txBody>
          <a:bodyPr/>
          <a:lstStyle/>
          <a:p>
            <a:fld id="{02C8B7B2-9496-47E5-990F-169BD0B1DE6A}" type="slidenum">
              <a:rPr lang="en-US" smtClean="0"/>
              <a:t>30</a:t>
            </a:fld>
            <a:endParaRPr lang="en-US"/>
          </a:p>
        </p:txBody>
      </p:sp>
      <p:grpSp>
        <p:nvGrpSpPr>
          <p:cNvPr id="7" name="Group 6">
            <a:extLst>
              <a:ext uri="{FF2B5EF4-FFF2-40B4-BE49-F238E27FC236}">
                <a16:creationId xmlns:a16="http://schemas.microsoft.com/office/drawing/2014/main" id="{A88F9C6C-AB68-4C34-8B3B-25F3741FED02}"/>
              </a:ext>
            </a:extLst>
          </p:cNvPr>
          <p:cNvGrpSpPr/>
          <p:nvPr/>
        </p:nvGrpSpPr>
        <p:grpSpPr>
          <a:xfrm>
            <a:off x="0" y="614653"/>
            <a:ext cx="12192000" cy="5301093"/>
            <a:chOff x="-154165" y="669180"/>
            <a:chExt cx="12694637" cy="5519640"/>
          </a:xfrm>
        </p:grpSpPr>
        <p:sp>
          <p:nvSpPr>
            <p:cNvPr id="9" name="Rectangle 8">
              <a:extLst>
                <a:ext uri="{FF2B5EF4-FFF2-40B4-BE49-F238E27FC236}">
                  <a16:creationId xmlns:a16="http://schemas.microsoft.com/office/drawing/2014/main" id="{74F087F5-8805-4277-B91B-DE581C827217}"/>
                </a:ext>
              </a:extLst>
            </p:cNvPr>
            <p:cNvSpPr/>
            <p:nvPr/>
          </p:nvSpPr>
          <p:spPr>
            <a:xfrm>
              <a:off x="-154165" y="669180"/>
              <a:ext cx="12694637" cy="5519640"/>
            </a:xfrm>
            <a:prstGeom prst="rect">
              <a:avLst/>
            </a:prstGeom>
            <a:solidFill>
              <a:srgbClr val="F4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descr="Microsoft's disastrous Tay experiment shows the hidden dangers of AI —  Quartz">
              <a:extLst>
                <a:ext uri="{FF2B5EF4-FFF2-40B4-BE49-F238E27FC236}">
                  <a16:creationId xmlns:a16="http://schemas.microsoft.com/office/drawing/2014/main" id="{8B1842E4-318B-4D89-9CE5-CA7DA04D3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02" y="669180"/>
              <a:ext cx="9812694" cy="551964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993A52FF-6EAF-4F8F-A856-714D7D8B83B0}"/>
              </a:ext>
            </a:extLst>
          </p:cNvPr>
          <p:cNvSpPr txBox="1"/>
          <p:nvPr/>
        </p:nvSpPr>
        <p:spPr>
          <a:xfrm>
            <a:off x="482735" y="6066814"/>
            <a:ext cx="11226530"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Avenir Next LT Pro" panose="020B0504020202020204" pitchFamily="34" charset="0"/>
              </a:rPr>
              <a:t>Microsoft Tay: </a:t>
            </a:r>
            <a:r>
              <a:rPr lang="en-US" sz="2400" dirty="0">
                <a:latin typeface="Avenir Next LT Pro" panose="020B0504020202020204" pitchFamily="34" charset="0"/>
              </a:rPr>
              <a:t>March 23</a:t>
            </a:r>
            <a:r>
              <a:rPr lang="en-US" sz="2400" baseline="30000" dirty="0">
                <a:latin typeface="Avenir Next LT Pro" panose="020B0504020202020204" pitchFamily="34" charset="0"/>
              </a:rPr>
              <a:t>rd</a:t>
            </a:r>
            <a:r>
              <a:rPr lang="en-US" sz="2400" dirty="0">
                <a:latin typeface="Avenir Next LT Pro" panose="020B0504020202020204" pitchFamily="34" charset="0"/>
              </a:rPr>
              <a:t> -- March 25</a:t>
            </a:r>
            <a:r>
              <a:rPr lang="en-US" sz="2400" baseline="30000" dirty="0">
                <a:latin typeface="Avenir Next LT Pro" panose="020B0504020202020204" pitchFamily="34" charset="0"/>
              </a:rPr>
              <a:t>th </a:t>
            </a:r>
            <a:r>
              <a:rPr lang="en-US" sz="2400" dirty="0">
                <a:latin typeface="Avenir Next LT Pro" panose="020B0504020202020204" pitchFamily="34" charset="0"/>
              </a:rPr>
              <a:t>2016 </a:t>
            </a:r>
          </a:p>
        </p:txBody>
      </p:sp>
      <p:pic>
        <p:nvPicPr>
          <p:cNvPr id="5" name="Graphic 4" descr="Gravestone with solid fill">
            <a:extLst>
              <a:ext uri="{FF2B5EF4-FFF2-40B4-BE49-F238E27FC236}">
                <a16:creationId xmlns:a16="http://schemas.microsoft.com/office/drawing/2014/main" id="{CBB2C027-0F73-488D-ABEA-83BA5953DB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4682" y="6002950"/>
            <a:ext cx="497059" cy="497059"/>
          </a:xfrm>
          <a:prstGeom prst="rect">
            <a:avLst/>
          </a:prstGeom>
        </p:spPr>
      </p:pic>
    </p:spTree>
    <p:extLst>
      <p:ext uri="{BB962C8B-B14F-4D97-AF65-F5344CB8AC3E}">
        <p14:creationId xmlns:p14="http://schemas.microsoft.com/office/powerpoint/2010/main" val="4186657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F216-723A-4E8A-9D54-D44403218A82}"/>
              </a:ext>
            </a:extLst>
          </p:cNvPr>
          <p:cNvSpPr>
            <a:spLocks noGrp="1"/>
          </p:cNvSpPr>
          <p:nvPr>
            <p:ph type="title"/>
          </p:nvPr>
        </p:nvSpPr>
        <p:spPr/>
        <p:txBody>
          <a:bodyPr/>
          <a:lstStyle/>
          <a:p>
            <a:r>
              <a:rPr lang="en-US" dirty="0"/>
              <a:t>Recent Public Failures of Machine Learning</a:t>
            </a:r>
          </a:p>
        </p:txBody>
      </p:sp>
      <p:sp>
        <p:nvSpPr>
          <p:cNvPr id="3" name="Slide Number Placeholder 2">
            <a:extLst>
              <a:ext uri="{FF2B5EF4-FFF2-40B4-BE49-F238E27FC236}">
                <a16:creationId xmlns:a16="http://schemas.microsoft.com/office/drawing/2014/main" id="{CF087C87-C171-4983-82C2-FFEA285A7450}"/>
              </a:ext>
            </a:extLst>
          </p:cNvPr>
          <p:cNvSpPr>
            <a:spLocks noGrp="1"/>
          </p:cNvSpPr>
          <p:nvPr>
            <p:ph type="sldNum" sz="quarter" idx="4"/>
          </p:nvPr>
        </p:nvSpPr>
        <p:spPr/>
        <p:txBody>
          <a:bodyPr/>
          <a:lstStyle/>
          <a:p>
            <a:fld id="{02C8B7B2-9496-47E5-990F-169BD0B1DE6A}" type="slidenum">
              <a:rPr lang="en-US" smtClean="0"/>
              <a:t>31</a:t>
            </a:fld>
            <a:endParaRPr lang="en-US"/>
          </a:p>
        </p:txBody>
      </p:sp>
      <p:pic>
        <p:nvPicPr>
          <p:cNvPr id="30722" name="Picture 2" descr="Man with facial recognition software superimposed">
            <a:extLst>
              <a:ext uri="{FF2B5EF4-FFF2-40B4-BE49-F238E27FC236}">
                <a16:creationId xmlns:a16="http://schemas.microsoft.com/office/drawing/2014/main" id="{E404795A-1CED-495A-AB52-3C12040676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98" r="20402"/>
          <a:stretch/>
        </p:blipFill>
        <p:spPr bwMode="auto">
          <a:xfrm>
            <a:off x="579854" y="814388"/>
            <a:ext cx="4992130" cy="5229225"/>
          </a:xfrm>
          <a:prstGeom prst="roundRect">
            <a:avLst>
              <a:gd name="adj" fmla="val 3301"/>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EA91264-C14C-48F5-BBE0-3A81DF46CCD8}"/>
              </a:ext>
            </a:extLst>
          </p:cNvPr>
          <p:cNvSpPr txBox="1"/>
          <p:nvPr/>
        </p:nvSpPr>
        <p:spPr>
          <a:xfrm>
            <a:off x="6234864" y="1193628"/>
            <a:ext cx="5551751" cy="1850635"/>
          </a:xfrm>
          <a:prstGeom prst="rect">
            <a:avLst/>
          </a:prstGeom>
          <a:noFill/>
        </p:spPr>
        <p:txBody>
          <a:bodyPr wrap="square">
            <a:spAutoFit/>
          </a:bodyPr>
          <a:lstStyle/>
          <a:p>
            <a:pPr algn="ctr">
              <a:lnSpc>
                <a:spcPct val="150000"/>
              </a:lnSpc>
            </a:pPr>
            <a:r>
              <a:rPr lang="en-US" sz="2000" dirty="0">
                <a:solidFill>
                  <a:srgbClr val="202122"/>
                </a:solidFill>
                <a:effectLst/>
                <a:latin typeface="Book Antiqua" panose="02040602050305030304" pitchFamily="18" charset="0"/>
              </a:rPr>
              <a:t>"</a:t>
            </a:r>
            <a:r>
              <a:rPr lang="en-US" sz="2000" b="0" i="0" dirty="0">
                <a:solidFill>
                  <a:srgbClr val="3F3F42"/>
                </a:solidFill>
                <a:effectLst/>
                <a:latin typeface="ReithSans"/>
              </a:rPr>
              <a:t> we found empirical evidence for the existence of demographic differentials in the majority of the face recognition algorithms we studied</a:t>
            </a:r>
            <a:r>
              <a:rPr lang="en-US" sz="2000" dirty="0">
                <a:solidFill>
                  <a:srgbClr val="202122"/>
                </a:solidFill>
                <a:effectLst/>
                <a:latin typeface="Book Antiqua" panose="02040602050305030304" pitchFamily="18" charset="0"/>
              </a:rPr>
              <a:t>”</a:t>
            </a:r>
          </a:p>
          <a:p>
            <a:pPr algn="ctr">
              <a:lnSpc>
                <a:spcPct val="200000"/>
              </a:lnSpc>
            </a:pPr>
            <a:r>
              <a:rPr lang="en-US" sz="1400" i="1" dirty="0">
                <a:solidFill>
                  <a:srgbClr val="202122"/>
                </a:solidFill>
                <a:latin typeface="Book Antiqua" panose="02040602050305030304" pitchFamily="18" charset="0"/>
              </a:rPr>
              <a:t>- Patrick Grother,  Lead author of NIST Study on Facial Recognition</a:t>
            </a:r>
            <a:endParaRPr lang="en-US" i="1" dirty="0">
              <a:latin typeface="Book Antiqua" panose="02040602050305030304" pitchFamily="18" charset="0"/>
            </a:endParaRPr>
          </a:p>
        </p:txBody>
      </p:sp>
      <p:sp>
        <p:nvSpPr>
          <p:cNvPr id="13" name="TextBox 12">
            <a:extLst>
              <a:ext uri="{FF2B5EF4-FFF2-40B4-BE49-F238E27FC236}">
                <a16:creationId xmlns:a16="http://schemas.microsoft.com/office/drawing/2014/main" id="{8BD04397-60B0-4444-B4F4-B93658AA198F}"/>
              </a:ext>
            </a:extLst>
          </p:cNvPr>
          <p:cNvSpPr txBox="1"/>
          <p:nvPr/>
        </p:nvSpPr>
        <p:spPr>
          <a:xfrm>
            <a:off x="6058642" y="3680600"/>
            <a:ext cx="5727973" cy="2246769"/>
          </a:xfrm>
          <a:prstGeom prst="rect">
            <a:avLst/>
          </a:prstGeom>
          <a:noFill/>
        </p:spPr>
        <p:txBody>
          <a:bodyPr wrap="square" rtlCol="0">
            <a:spAutoFit/>
          </a:bodyPr>
          <a:lstStyle/>
          <a:p>
            <a:pPr algn="ctr"/>
            <a:r>
              <a:rPr lang="en-US" sz="2000" dirty="0">
                <a:latin typeface="Avenir Next LT Pro" panose="020B0504020202020204" pitchFamily="34" charset="0"/>
              </a:rPr>
              <a:t>Tested facial recognition products from &gt;90 companies. For many, found false-identification rate </a:t>
            </a:r>
            <a:r>
              <a:rPr lang="en-US" sz="2000" b="1" dirty="0">
                <a:latin typeface="Avenir Next LT Pro" panose="020B0504020202020204" pitchFamily="34" charset="0"/>
              </a:rPr>
              <a:t>100x</a:t>
            </a:r>
            <a:r>
              <a:rPr lang="en-US" sz="2000" dirty="0">
                <a:latin typeface="Avenir Next LT Pro" panose="020B0504020202020204" pitchFamily="34" charset="0"/>
              </a:rPr>
              <a:t> higher for individuals of African or Asian descent than for Caucasians.</a:t>
            </a:r>
          </a:p>
          <a:p>
            <a:pPr algn="ctr"/>
            <a:endParaRPr lang="en-US" sz="2000" dirty="0">
              <a:latin typeface="Avenir Next LT Pro" panose="020B0504020202020204" pitchFamily="34" charset="0"/>
            </a:endParaRPr>
          </a:p>
          <a:p>
            <a:pPr algn="ctr"/>
            <a:r>
              <a:rPr lang="en-US" sz="2000" dirty="0">
                <a:latin typeface="Avenir Next LT Pro" panose="020B0504020202020204" pitchFamily="34" charset="0"/>
              </a:rPr>
              <a:t>Many groups lobby for banning facial recognition technology in public places.</a:t>
            </a:r>
          </a:p>
        </p:txBody>
      </p:sp>
    </p:spTree>
    <p:extLst>
      <p:ext uri="{BB962C8B-B14F-4D97-AF65-F5344CB8AC3E}">
        <p14:creationId xmlns:p14="http://schemas.microsoft.com/office/powerpoint/2010/main" val="3933264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F216-723A-4E8A-9D54-D44403218A82}"/>
              </a:ext>
            </a:extLst>
          </p:cNvPr>
          <p:cNvSpPr>
            <a:spLocks noGrp="1"/>
          </p:cNvSpPr>
          <p:nvPr>
            <p:ph type="title"/>
          </p:nvPr>
        </p:nvSpPr>
        <p:spPr/>
        <p:txBody>
          <a:bodyPr/>
          <a:lstStyle/>
          <a:p>
            <a:r>
              <a:rPr lang="en-US" dirty="0"/>
              <a:t>Recent Public Failures of Machine Learning</a:t>
            </a:r>
          </a:p>
        </p:txBody>
      </p:sp>
      <p:sp>
        <p:nvSpPr>
          <p:cNvPr id="3" name="Slide Number Placeholder 2">
            <a:extLst>
              <a:ext uri="{FF2B5EF4-FFF2-40B4-BE49-F238E27FC236}">
                <a16:creationId xmlns:a16="http://schemas.microsoft.com/office/drawing/2014/main" id="{CF087C87-C171-4983-82C2-FFEA285A7450}"/>
              </a:ext>
            </a:extLst>
          </p:cNvPr>
          <p:cNvSpPr>
            <a:spLocks noGrp="1"/>
          </p:cNvSpPr>
          <p:nvPr>
            <p:ph type="sldNum" sz="quarter" idx="4"/>
          </p:nvPr>
        </p:nvSpPr>
        <p:spPr/>
        <p:txBody>
          <a:bodyPr/>
          <a:lstStyle/>
          <a:p>
            <a:fld id="{02C8B7B2-9496-47E5-990F-169BD0B1DE6A}" type="slidenum">
              <a:rPr lang="en-US" smtClean="0"/>
              <a:t>32</a:t>
            </a:fld>
            <a:endParaRPr lang="en-US"/>
          </a:p>
        </p:txBody>
      </p:sp>
      <p:pic>
        <p:nvPicPr>
          <p:cNvPr id="5" name="Picture 4">
            <a:extLst>
              <a:ext uri="{FF2B5EF4-FFF2-40B4-BE49-F238E27FC236}">
                <a16:creationId xmlns:a16="http://schemas.microsoft.com/office/drawing/2014/main" id="{B00C0AB7-7F34-4964-AC50-0F6B6B8874E3}"/>
              </a:ext>
            </a:extLst>
          </p:cNvPr>
          <p:cNvPicPr>
            <a:picLocks noChangeAspect="1"/>
          </p:cNvPicPr>
          <p:nvPr/>
        </p:nvPicPr>
        <p:blipFill>
          <a:blip r:embed="rId2"/>
          <a:stretch>
            <a:fillRect/>
          </a:stretch>
        </p:blipFill>
        <p:spPr>
          <a:xfrm>
            <a:off x="1133474" y="558024"/>
            <a:ext cx="9925050" cy="2724150"/>
          </a:xfrm>
          <a:prstGeom prst="rect">
            <a:avLst/>
          </a:prstGeom>
        </p:spPr>
      </p:pic>
      <p:pic>
        <p:nvPicPr>
          <p:cNvPr id="7" name="Picture 6">
            <a:extLst>
              <a:ext uri="{FF2B5EF4-FFF2-40B4-BE49-F238E27FC236}">
                <a16:creationId xmlns:a16="http://schemas.microsoft.com/office/drawing/2014/main" id="{4EAA55CE-9FFE-417E-9175-2EECE09AC32D}"/>
              </a:ext>
            </a:extLst>
          </p:cNvPr>
          <p:cNvPicPr>
            <a:picLocks noChangeAspect="1"/>
          </p:cNvPicPr>
          <p:nvPr/>
        </p:nvPicPr>
        <p:blipFill>
          <a:blip r:embed="rId3"/>
          <a:stretch>
            <a:fillRect/>
          </a:stretch>
        </p:blipFill>
        <p:spPr>
          <a:xfrm>
            <a:off x="1128712" y="3429000"/>
            <a:ext cx="9934575" cy="2686050"/>
          </a:xfrm>
          <a:prstGeom prst="rect">
            <a:avLst/>
          </a:prstGeom>
        </p:spPr>
      </p:pic>
      <p:pic>
        <p:nvPicPr>
          <p:cNvPr id="3074" name="Picture 2" descr="Blog : How can I keep my bird from getting car sick? :">
            <a:extLst>
              <a:ext uri="{FF2B5EF4-FFF2-40B4-BE49-F238E27FC236}">
                <a16:creationId xmlns:a16="http://schemas.microsoft.com/office/drawing/2014/main" id="{216E8E43-DCC6-49BC-BEFC-FC1413F6FE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76" r="12401"/>
          <a:stretch/>
        </p:blipFill>
        <p:spPr bwMode="auto">
          <a:xfrm>
            <a:off x="10014455" y="5536644"/>
            <a:ext cx="1863876" cy="997537"/>
          </a:xfrm>
          <a:prstGeom prst="roundRect">
            <a:avLst>
              <a:gd name="adj" fmla="val 1350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01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E368F3-A833-455B-A1DC-6C7F98C99B71}"/>
              </a:ext>
            </a:extLst>
          </p:cNvPr>
          <p:cNvSpPr>
            <a:spLocks noGrp="1"/>
          </p:cNvSpPr>
          <p:nvPr>
            <p:ph type="sldNum" sz="quarter" idx="10"/>
          </p:nvPr>
        </p:nvSpPr>
        <p:spPr/>
        <p:txBody>
          <a:bodyPr/>
          <a:lstStyle/>
          <a:p>
            <a:fld id="{02C8B7B2-9496-47E5-990F-169BD0B1DE6A}" type="slidenum">
              <a:rPr lang="en-US" smtClean="0"/>
              <a:t>33</a:t>
            </a:fld>
            <a:endParaRPr lang="en-US"/>
          </a:p>
        </p:txBody>
      </p:sp>
      <p:sp>
        <p:nvSpPr>
          <p:cNvPr id="3" name="Text Placeholder 2">
            <a:extLst>
              <a:ext uri="{FF2B5EF4-FFF2-40B4-BE49-F238E27FC236}">
                <a16:creationId xmlns:a16="http://schemas.microsoft.com/office/drawing/2014/main" id="{D72EFC79-BFCB-4D4B-A7A1-72BFB89F8F2C}"/>
              </a:ext>
            </a:extLst>
          </p:cNvPr>
          <p:cNvSpPr>
            <a:spLocks noGrp="1"/>
          </p:cNvSpPr>
          <p:nvPr>
            <p:ph type="body" sz="quarter" idx="11"/>
          </p:nvPr>
        </p:nvSpPr>
        <p:spPr/>
        <p:txBody>
          <a:bodyPr/>
          <a:lstStyle/>
          <a:p>
            <a:r>
              <a:rPr lang="en-US" sz="2400" dirty="0">
                <a:latin typeface="Avenir Next LT Pro" panose="020B0504020202020204" pitchFamily="34" charset="0"/>
              </a:rPr>
              <a:t>Someone approaches you with a business proposal. They want you to build a machine learning system to predict whether a student will pass a class or not based on their transcripts. But due to FERPA, they have no data from previous classes and lack the budget to procure any data. Also, to protect their innovative idea, they won’t let you ask for donated data publicly.</a:t>
            </a:r>
          </a:p>
          <a:p>
            <a:endParaRPr lang="en-US" sz="2400" dirty="0">
              <a:latin typeface="Avenir Next LT Pro" panose="020B0504020202020204" pitchFamily="34" charset="0"/>
            </a:endParaRPr>
          </a:p>
          <a:p>
            <a:r>
              <a:rPr lang="en-US" sz="2400" dirty="0">
                <a:latin typeface="Avenir Next LT Pro" panose="020B0504020202020204" pitchFamily="34" charset="0"/>
              </a:rPr>
              <a:t>They are offering you 40% of the business equity – which they </a:t>
            </a:r>
            <a:r>
              <a:rPr lang="en-US" sz="2400" b="1" dirty="0">
                <a:latin typeface="Avenir Next LT Pro" panose="020B0504020202020204" pitchFamily="34" charset="0"/>
              </a:rPr>
              <a:t>insist</a:t>
            </a:r>
            <a:r>
              <a:rPr lang="en-US" sz="2400" dirty="0">
                <a:latin typeface="Avenir Next LT Pro" panose="020B0504020202020204" pitchFamily="34" charset="0"/>
              </a:rPr>
              <a:t> will be worth a fortune right after you finish. Obviously, no pay for now.</a:t>
            </a:r>
          </a:p>
        </p:txBody>
      </p:sp>
      <p:sp>
        <p:nvSpPr>
          <p:cNvPr id="4" name="Text Placeholder 3">
            <a:extLst>
              <a:ext uri="{FF2B5EF4-FFF2-40B4-BE49-F238E27FC236}">
                <a16:creationId xmlns:a16="http://schemas.microsoft.com/office/drawing/2014/main" id="{65349F1E-0360-47D9-9031-53DE6C2B87B9}"/>
              </a:ext>
            </a:extLst>
          </p:cNvPr>
          <p:cNvSpPr>
            <a:spLocks noGrp="1"/>
          </p:cNvSpPr>
          <p:nvPr>
            <p:ph type="body" sz="quarter" idx="12"/>
          </p:nvPr>
        </p:nvSpPr>
        <p:spPr/>
        <p:txBody>
          <a:bodyPr/>
          <a:lstStyle/>
          <a:p>
            <a:r>
              <a:rPr lang="en-US" dirty="0"/>
              <a:t>Accept the job and start planning how big of a yacht you will buy with your share. </a:t>
            </a:r>
          </a:p>
        </p:txBody>
      </p:sp>
      <p:sp>
        <p:nvSpPr>
          <p:cNvPr id="5" name="Text Placeholder 4">
            <a:extLst>
              <a:ext uri="{FF2B5EF4-FFF2-40B4-BE49-F238E27FC236}">
                <a16:creationId xmlns:a16="http://schemas.microsoft.com/office/drawing/2014/main" id="{3035AB3C-4E16-40D8-8B43-034A1EB274B4}"/>
              </a:ext>
            </a:extLst>
          </p:cNvPr>
          <p:cNvSpPr>
            <a:spLocks noGrp="1"/>
          </p:cNvSpPr>
          <p:nvPr>
            <p:ph type="body" sz="quarter" idx="13"/>
          </p:nvPr>
        </p:nvSpPr>
        <p:spPr/>
        <p:txBody>
          <a:bodyPr/>
          <a:lstStyle/>
          <a:p>
            <a:r>
              <a:rPr lang="en-US" dirty="0"/>
              <a:t>Decline the job and avoid talking to this person again in the future.</a:t>
            </a:r>
          </a:p>
        </p:txBody>
      </p:sp>
      <p:sp>
        <p:nvSpPr>
          <p:cNvPr id="6" name="Text Placeholder 5">
            <a:extLst>
              <a:ext uri="{FF2B5EF4-FFF2-40B4-BE49-F238E27FC236}">
                <a16:creationId xmlns:a16="http://schemas.microsoft.com/office/drawing/2014/main" id="{1BF615BB-4F80-4809-8188-9EA1016C916F}"/>
              </a:ext>
            </a:extLst>
          </p:cNvPr>
          <p:cNvSpPr>
            <a:spLocks noGrp="1"/>
          </p:cNvSpPr>
          <p:nvPr>
            <p:ph type="body" sz="quarter" idx="14"/>
          </p:nvPr>
        </p:nvSpPr>
        <p:spPr/>
        <p:txBody>
          <a:bodyPr/>
          <a:lstStyle/>
          <a:p>
            <a:endParaRPr lang="en-US" dirty="0"/>
          </a:p>
        </p:txBody>
      </p:sp>
      <p:sp>
        <p:nvSpPr>
          <p:cNvPr id="7" name="Text Placeholder 6">
            <a:extLst>
              <a:ext uri="{FF2B5EF4-FFF2-40B4-BE49-F238E27FC236}">
                <a16:creationId xmlns:a16="http://schemas.microsoft.com/office/drawing/2014/main" id="{FC71705B-9B91-49C4-9933-F279DCA07EE5}"/>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11002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34</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968625" y="200025"/>
            <a:ext cx="9084830" cy="5961063"/>
          </a:xfrm>
        </p:spPr>
        <p:txBody>
          <a:bodyPr/>
          <a:lstStyle/>
          <a:p>
            <a:r>
              <a:rPr lang="en-US" sz="2400" b="1" dirty="0"/>
              <a:t>Be able to answer:</a:t>
            </a:r>
            <a:endParaRPr lang="en-US" sz="2400" dirty="0"/>
          </a:p>
          <a:p>
            <a:pPr marL="914400" lvl="1" indent="-457200">
              <a:buFont typeface="Arial" panose="020B0604020202020204" pitchFamily="34" charset="0"/>
              <a:buChar char="•"/>
            </a:pPr>
            <a:r>
              <a:rPr lang="en-US" sz="2800" strike="sngStrike" dirty="0"/>
              <a:t>What is machine learning (ML)?</a:t>
            </a:r>
          </a:p>
          <a:p>
            <a:pPr marL="914400" lvl="1" indent="-457200">
              <a:buFont typeface="Arial" panose="020B0604020202020204" pitchFamily="34" charset="0"/>
              <a:buChar char="•"/>
            </a:pPr>
            <a:r>
              <a:rPr lang="en-US" sz="2800" strike="sngStrike" dirty="0"/>
              <a:t>When is it appropriate to use?</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How is this class structured?</a:t>
            </a:r>
          </a:p>
          <a:p>
            <a:pPr marL="914400" lvl="1" indent="-457200">
              <a:buFont typeface="Arial" panose="020B0604020202020204" pitchFamily="34" charset="0"/>
              <a:buChar char="•"/>
            </a:pPr>
            <a:r>
              <a:rPr lang="en-US" sz="2800" dirty="0"/>
              <a:t>How will I be assessed / graded?</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How can I categorize different ML techniques?</a:t>
            </a:r>
          </a:p>
          <a:p>
            <a:pPr marL="914400" lvl="1" indent="-457200">
              <a:buFont typeface="Arial" panose="020B0604020202020204" pitchFamily="34" charset="0"/>
              <a:buChar char="•"/>
            </a:pPr>
            <a:r>
              <a:rPr lang="en-US" sz="2800" dirty="0"/>
              <a:t>What is the standard ML formalism?</a:t>
            </a:r>
          </a:p>
          <a:p>
            <a:pPr marL="914400" lvl="1" indent="-457200">
              <a:buFont typeface="Arial" panose="020B0604020202020204" pitchFamily="34" charset="0"/>
              <a:buChar char="•"/>
            </a:pPr>
            <a:r>
              <a:rPr lang="en-US" sz="2800" dirty="0"/>
              <a:t>Why must we make assumptions to learn?</a:t>
            </a:r>
          </a:p>
          <a:p>
            <a:pPr marL="914400" lvl="1" indent="-457200">
              <a:buFont typeface="Arial" panose="020B0604020202020204" pitchFamily="34" charset="0"/>
              <a:buChar char="•"/>
            </a:pPr>
            <a:r>
              <a:rPr lang="en-US" sz="2800" dirty="0"/>
              <a:t>What are sources of error in ML?</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What is k-nearest neighbors?</a:t>
            </a:r>
          </a:p>
          <a:p>
            <a:pPr marL="914400" lvl="1" indent="-457200">
              <a:buFont typeface="Arial" panose="020B0604020202020204" pitchFamily="34" charset="0"/>
              <a:buChar char="•"/>
            </a:pPr>
            <a:endParaRPr lang="en-US" sz="2800" dirty="0"/>
          </a:p>
          <a:p>
            <a:pPr marL="457200" lvl="1" indent="0">
              <a:buNone/>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457200" lvl="1" indent="0">
              <a:buNone/>
            </a:pPr>
            <a:endParaRPr lang="en-US" sz="2800" dirty="0"/>
          </a:p>
          <a:p>
            <a:pPr marL="914400" lvl="1"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01928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Instructional Team</a:t>
            </a:r>
          </a:p>
        </p:txBody>
      </p:sp>
      <p:sp>
        <p:nvSpPr>
          <p:cNvPr id="22" name="TextBox 21">
            <a:extLst>
              <a:ext uri="{FF2B5EF4-FFF2-40B4-BE49-F238E27FC236}">
                <a16:creationId xmlns:a16="http://schemas.microsoft.com/office/drawing/2014/main" id="{EF9D215F-D3D1-4049-9D0D-0180075B35E1}"/>
              </a:ext>
            </a:extLst>
          </p:cNvPr>
          <p:cNvSpPr txBox="1"/>
          <p:nvPr/>
        </p:nvSpPr>
        <p:spPr>
          <a:xfrm>
            <a:off x="592770" y="928606"/>
            <a:ext cx="9679134" cy="1200329"/>
          </a:xfrm>
          <a:prstGeom prst="rect">
            <a:avLst/>
          </a:prstGeom>
          <a:noFill/>
        </p:spPr>
        <p:txBody>
          <a:bodyPr wrap="square">
            <a:spAutoFit/>
          </a:bodyPr>
          <a:lstStyle/>
          <a:p>
            <a:r>
              <a:rPr lang="en-US" sz="2400" b="1" i="0" u="none" strike="noStrike" dirty="0">
                <a:solidFill>
                  <a:srgbClr val="000000"/>
                </a:solidFill>
                <a:effectLst/>
                <a:latin typeface="Avenir Next LT Pro" panose="020B0504020202020204" pitchFamily="34" charset="0"/>
              </a:rPr>
              <a:t>Instructor: </a:t>
            </a:r>
            <a:r>
              <a:rPr lang="en-US" sz="2400" i="0" u="none" strike="noStrike" dirty="0">
                <a:solidFill>
                  <a:srgbClr val="000000"/>
                </a:solidFill>
                <a:effectLst/>
                <a:latin typeface="Avenir Next LT Pro" panose="020B0504020202020204" pitchFamily="34" charset="0"/>
              </a:rPr>
              <a:t>Stefan Lee</a:t>
            </a:r>
          </a:p>
          <a:p>
            <a:r>
              <a:rPr lang="en-US" sz="2400" b="1" dirty="0">
                <a:solidFill>
                  <a:srgbClr val="000000"/>
                </a:solidFill>
                <a:latin typeface="Avenir Next LT Pro" panose="020B0504020202020204" pitchFamily="34" charset="0"/>
              </a:rPr>
              <a:t>Class Period: </a:t>
            </a:r>
            <a:r>
              <a:rPr lang="en-US" sz="2400" dirty="0">
                <a:solidFill>
                  <a:srgbClr val="000000"/>
                </a:solidFill>
                <a:latin typeface="Avenir Next LT Pro" panose="020B0504020202020204" pitchFamily="34" charset="0"/>
              </a:rPr>
              <a:t>M\W 4-5:50pm in COVL 216 </a:t>
            </a:r>
            <a:r>
              <a:rPr lang="en-US" sz="1100" dirty="0">
                <a:solidFill>
                  <a:srgbClr val="000000"/>
                </a:solidFill>
                <a:latin typeface="Avenir Next LT Pro" panose="020B0504020202020204" pitchFamily="34" charset="0"/>
              </a:rPr>
              <a:t>(You’re here. Well done. Kudos)</a:t>
            </a:r>
          </a:p>
          <a:p>
            <a:r>
              <a:rPr lang="en-US" sz="2400" b="1" dirty="0">
                <a:solidFill>
                  <a:srgbClr val="000000"/>
                </a:solidFill>
                <a:latin typeface="Avenir Next LT Pro" panose="020B0504020202020204" pitchFamily="34" charset="0"/>
              </a:rPr>
              <a:t>Office Hours: </a:t>
            </a:r>
            <a:r>
              <a:rPr lang="en-US" sz="2400" dirty="0">
                <a:solidFill>
                  <a:srgbClr val="000000"/>
                </a:solidFill>
                <a:latin typeface="Avenir Next LT Pro" panose="020B0504020202020204" pitchFamily="34" charset="0"/>
              </a:rPr>
              <a:t>M 11:30-1:00pm on Zoom or KEC3013</a:t>
            </a:r>
          </a:p>
        </p:txBody>
      </p:sp>
      <p:sp>
        <p:nvSpPr>
          <p:cNvPr id="3" name="Slide Number Placeholder 2">
            <a:extLst>
              <a:ext uri="{FF2B5EF4-FFF2-40B4-BE49-F238E27FC236}">
                <a16:creationId xmlns:a16="http://schemas.microsoft.com/office/drawing/2014/main" id="{32C8447B-9BD1-4FB8-9306-44F6A3565D10}"/>
              </a:ext>
            </a:extLst>
          </p:cNvPr>
          <p:cNvSpPr>
            <a:spLocks noGrp="1"/>
          </p:cNvSpPr>
          <p:nvPr>
            <p:ph type="sldNum" sz="quarter" idx="4"/>
          </p:nvPr>
        </p:nvSpPr>
        <p:spPr/>
        <p:txBody>
          <a:bodyPr/>
          <a:lstStyle/>
          <a:p>
            <a:fld id="{02C8B7B2-9496-47E5-990F-169BD0B1DE6A}" type="slidenum">
              <a:rPr lang="en-US" smtClean="0"/>
              <a:t>35</a:t>
            </a:fld>
            <a:endParaRPr lang="en-US"/>
          </a:p>
        </p:txBody>
      </p:sp>
      <p:pic>
        <p:nvPicPr>
          <p:cNvPr id="8" name="Picture 7" descr="A person wearing glasses&#10;&#10;Description automatically generated with medium confidence">
            <a:extLst>
              <a:ext uri="{FF2B5EF4-FFF2-40B4-BE49-F238E27FC236}">
                <a16:creationId xmlns:a16="http://schemas.microsoft.com/office/drawing/2014/main" id="{BC057264-962E-4DF8-A8C0-6196D1450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4143" y="635676"/>
            <a:ext cx="1828800" cy="1828800"/>
          </a:xfrm>
          <a:prstGeom prst="rect">
            <a:avLst/>
          </a:prstGeom>
        </p:spPr>
      </p:pic>
      <p:sp>
        <p:nvSpPr>
          <p:cNvPr id="12" name="TextBox 11">
            <a:extLst>
              <a:ext uri="{FF2B5EF4-FFF2-40B4-BE49-F238E27FC236}">
                <a16:creationId xmlns:a16="http://schemas.microsoft.com/office/drawing/2014/main" id="{39EE17BD-4C21-4241-943E-BE88225A0CB6}"/>
              </a:ext>
            </a:extLst>
          </p:cNvPr>
          <p:cNvSpPr txBox="1"/>
          <p:nvPr/>
        </p:nvSpPr>
        <p:spPr>
          <a:xfrm>
            <a:off x="434558" y="5701365"/>
            <a:ext cx="2228527" cy="646331"/>
          </a:xfrm>
          <a:prstGeom prst="rect">
            <a:avLst/>
          </a:prstGeom>
          <a:noFill/>
        </p:spPr>
        <p:txBody>
          <a:bodyPr wrap="square" rtlCol="0">
            <a:spAutoFit/>
          </a:bodyPr>
          <a:lstStyle/>
          <a:p>
            <a:pPr algn="ctr"/>
            <a:r>
              <a:rPr lang="en-US" b="0" i="0" dirty="0">
                <a:solidFill>
                  <a:srgbClr val="2D3B45"/>
                </a:solidFill>
                <a:effectLst/>
                <a:latin typeface="Avenir Next LT Pro" panose="020B0504020202020204" pitchFamily="34" charset="0"/>
              </a:rPr>
              <a:t>Eric</a:t>
            </a:r>
            <a:br>
              <a:rPr lang="en-US" b="0" i="0" dirty="0">
                <a:solidFill>
                  <a:srgbClr val="2D3B45"/>
                </a:solidFill>
                <a:effectLst/>
                <a:latin typeface="Avenir Next LT Pro" panose="020B0504020202020204" pitchFamily="34" charset="0"/>
              </a:rPr>
            </a:br>
            <a:r>
              <a:rPr lang="en-US" b="0" i="0" dirty="0">
                <a:solidFill>
                  <a:srgbClr val="2D3B45"/>
                </a:solidFill>
                <a:effectLst/>
                <a:latin typeface="Avenir Next LT Pro" panose="020B0504020202020204" pitchFamily="34" charset="0"/>
              </a:rPr>
              <a:t>Slyman</a:t>
            </a:r>
            <a:endParaRPr lang="en-US" dirty="0">
              <a:latin typeface="Avenir Next LT Pro" panose="020B0504020202020204" pitchFamily="34" charset="0"/>
            </a:endParaRPr>
          </a:p>
        </p:txBody>
      </p:sp>
      <p:sp>
        <p:nvSpPr>
          <p:cNvPr id="15" name="TextBox 14">
            <a:extLst>
              <a:ext uri="{FF2B5EF4-FFF2-40B4-BE49-F238E27FC236}">
                <a16:creationId xmlns:a16="http://schemas.microsoft.com/office/drawing/2014/main" id="{840D8D82-1ADF-4224-9F60-282B8ECB0FFA}"/>
              </a:ext>
            </a:extLst>
          </p:cNvPr>
          <p:cNvSpPr txBox="1"/>
          <p:nvPr/>
        </p:nvSpPr>
        <p:spPr>
          <a:xfrm>
            <a:off x="592770" y="2979367"/>
            <a:ext cx="6138862" cy="400110"/>
          </a:xfrm>
          <a:prstGeom prst="rect">
            <a:avLst/>
          </a:prstGeom>
          <a:noFill/>
        </p:spPr>
        <p:txBody>
          <a:bodyPr wrap="square">
            <a:spAutoFit/>
          </a:bodyPr>
          <a:lstStyle/>
          <a:p>
            <a:r>
              <a:rPr lang="en-US" sz="2000" b="1" dirty="0">
                <a:latin typeface="Avenir Next LT Pro" panose="020B0504020202020204" pitchFamily="34" charset="0"/>
              </a:rPr>
              <a:t>Teaching Assistant Team  </a:t>
            </a:r>
            <a:r>
              <a:rPr lang="en-US" sz="2000" dirty="0">
                <a:latin typeface="Avenir Next LT Pro" panose="020B0504020202020204" pitchFamily="34" charset="0"/>
              </a:rPr>
              <a:t>(Office hours TBD)</a:t>
            </a:r>
          </a:p>
        </p:txBody>
      </p:sp>
      <p:pic>
        <p:nvPicPr>
          <p:cNvPr id="11" name="Picture 10">
            <a:extLst>
              <a:ext uri="{FF2B5EF4-FFF2-40B4-BE49-F238E27FC236}">
                <a16:creationId xmlns:a16="http://schemas.microsoft.com/office/drawing/2014/main" id="{4C23A280-2527-7947-ADB3-7B1C5F1B47E8}"/>
              </a:ext>
            </a:extLst>
          </p:cNvPr>
          <p:cNvPicPr>
            <a:picLocks noChangeAspect="1"/>
          </p:cNvPicPr>
          <p:nvPr/>
        </p:nvPicPr>
        <p:blipFill>
          <a:blip r:embed="rId3"/>
          <a:stretch>
            <a:fillRect/>
          </a:stretch>
        </p:blipFill>
        <p:spPr>
          <a:xfrm>
            <a:off x="592770" y="3764548"/>
            <a:ext cx="1828800" cy="1828800"/>
          </a:xfrm>
          <a:prstGeom prst="ellipse">
            <a:avLst/>
          </a:prstGeom>
          <a:ln>
            <a:solidFill>
              <a:schemeClr val="tx1"/>
            </a:solidFill>
          </a:ln>
        </p:spPr>
      </p:pic>
      <p:pic>
        <p:nvPicPr>
          <p:cNvPr id="14" name="Picture 13">
            <a:extLst>
              <a:ext uri="{FF2B5EF4-FFF2-40B4-BE49-F238E27FC236}">
                <a16:creationId xmlns:a16="http://schemas.microsoft.com/office/drawing/2014/main" id="{D1F69288-1364-F949-85BF-319E4FD8D06D}"/>
              </a:ext>
            </a:extLst>
          </p:cNvPr>
          <p:cNvPicPr>
            <a:picLocks noChangeAspect="1"/>
          </p:cNvPicPr>
          <p:nvPr/>
        </p:nvPicPr>
        <p:blipFill rotWithShape="1">
          <a:blip r:embed="rId4"/>
          <a:srcRect l="7243" r="17740" b="31567"/>
          <a:stretch/>
        </p:blipFill>
        <p:spPr>
          <a:xfrm>
            <a:off x="2881711" y="3764548"/>
            <a:ext cx="1817531" cy="1828800"/>
          </a:xfrm>
          <a:prstGeom prst="ellipse">
            <a:avLst/>
          </a:prstGeom>
          <a:ln>
            <a:solidFill>
              <a:schemeClr val="tx1"/>
            </a:solidFill>
          </a:ln>
        </p:spPr>
      </p:pic>
      <p:pic>
        <p:nvPicPr>
          <p:cNvPr id="16" name="Picture 15">
            <a:extLst>
              <a:ext uri="{FF2B5EF4-FFF2-40B4-BE49-F238E27FC236}">
                <a16:creationId xmlns:a16="http://schemas.microsoft.com/office/drawing/2014/main" id="{1196634E-3158-6147-AD23-F701F8256677}"/>
              </a:ext>
            </a:extLst>
          </p:cNvPr>
          <p:cNvPicPr>
            <a:picLocks noChangeAspect="1"/>
          </p:cNvPicPr>
          <p:nvPr/>
        </p:nvPicPr>
        <p:blipFill rotWithShape="1">
          <a:blip r:embed="rId5"/>
          <a:srcRect l="25506" t="3031" r="35182" b="71917"/>
          <a:stretch/>
        </p:blipFill>
        <p:spPr>
          <a:xfrm>
            <a:off x="7432505" y="3764548"/>
            <a:ext cx="1836365" cy="1828800"/>
          </a:xfrm>
          <a:prstGeom prst="ellipse">
            <a:avLst/>
          </a:prstGeom>
          <a:ln>
            <a:solidFill>
              <a:schemeClr val="tx1"/>
            </a:solidFill>
          </a:ln>
        </p:spPr>
      </p:pic>
      <p:pic>
        <p:nvPicPr>
          <p:cNvPr id="17" name="Picture 16">
            <a:extLst>
              <a:ext uri="{FF2B5EF4-FFF2-40B4-BE49-F238E27FC236}">
                <a16:creationId xmlns:a16="http://schemas.microsoft.com/office/drawing/2014/main" id="{2C3106F5-A06E-1E4F-A150-40660B8151AA}"/>
              </a:ext>
            </a:extLst>
          </p:cNvPr>
          <p:cNvPicPr>
            <a:picLocks noChangeAspect="1"/>
          </p:cNvPicPr>
          <p:nvPr/>
        </p:nvPicPr>
        <p:blipFill>
          <a:blip r:embed="rId6"/>
          <a:stretch>
            <a:fillRect/>
          </a:stretch>
        </p:blipFill>
        <p:spPr>
          <a:xfrm>
            <a:off x="5148788" y="3764548"/>
            <a:ext cx="1828800" cy="1828800"/>
          </a:xfrm>
          <a:prstGeom prst="ellipse">
            <a:avLst/>
          </a:prstGeom>
          <a:ln>
            <a:solidFill>
              <a:schemeClr val="tx1"/>
            </a:solidFill>
          </a:ln>
        </p:spPr>
      </p:pic>
      <p:sp>
        <p:nvSpPr>
          <p:cNvPr id="18" name="TextBox 17">
            <a:extLst>
              <a:ext uri="{FF2B5EF4-FFF2-40B4-BE49-F238E27FC236}">
                <a16:creationId xmlns:a16="http://schemas.microsoft.com/office/drawing/2014/main" id="{E05801E0-CC24-C441-95AD-90997C18A1FE}"/>
              </a:ext>
            </a:extLst>
          </p:cNvPr>
          <p:cNvSpPr txBox="1"/>
          <p:nvPr/>
        </p:nvSpPr>
        <p:spPr>
          <a:xfrm>
            <a:off x="2700276" y="5701365"/>
            <a:ext cx="2228527" cy="646331"/>
          </a:xfrm>
          <a:prstGeom prst="rect">
            <a:avLst/>
          </a:prstGeom>
          <a:noFill/>
        </p:spPr>
        <p:txBody>
          <a:bodyPr wrap="square" rtlCol="0">
            <a:spAutoFit/>
          </a:bodyPr>
          <a:lstStyle/>
          <a:p>
            <a:pPr algn="ctr"/>
            <a:r>
              <a:rPr lang="en-US" b="0" i="0" dirty="0" err="1">
                <a:solidFill>
                  <a:srgbClr val="2D3B45"/>
                </a:solidFill>
                <a:effectLst/>
                <a:latin typeface="Avenir Next LT Pro" panose="020B0504020202020204" pitchFamily="34" charset="0"/>
              </a:rPr>
              <a:t>Xiangxi</a:t>
            </a:r>
            <a:br>
              <a:rPr lang="en-US" b="0" i="0" dirty="0">
                <a:solidFill>
                  <a:srgbClr val="2D3B45"/>
                </a:solidFill>
                <a:effectLst/>
                <a:latin typeface="Avenir Next LT Pro" panose="020B0504020202020204" pitchFamily="34" charset="0"/>
              </a:rPr>
            </a:br>
            <a:r>
              <a:rPr lang="en-US" b="0" i="0" dirty="0">
                <a:solidFill>
                  <a:srgbClr val="2D3B45"/>
                </a:solidFill>
                <a:effectLst/>
                <a:latin typeface="Avenir Next LT Pro" panose="020B0504020202020204" pitchFamily="34" charset="0"/>
              </a:rPr>
              <a:t>Shi</a:t>
            </a:r>
            <a:endParaRPr lang="en-US" dirty="0">
              <a:latin typeface="Avenir Next LT Pro" panose="020B0504020202020204" pitchFamily="34" charset="0"/>
            </a:endParaRPr>
          </a:p>
        </p:txBody>
      </p:sp>
      <p:sp>
        <p:nvSpPr>
          <p:cNvPr id="19" name="TextBox 18">
            <a:extLst>
              <a:ext uri="{FF2B5EF4-FFF2-40B4-BE49-F238E27FC236}">
                <a16:creationId xmlns:a16="http://schemas.microsoft.com/office/drawing/2014/main" id="{52118740-2DE7-0B45-A6D0-1B767FAA1521}"/>
              </a:ext>
            </a:extLst>
          </p:cNvPr>
          <p:cNvSpPr txBox="1"/>
          <p:nvPr/>
        </p:nvSpPr>
        <p:spPr>
          <a:xfrm>
            <a:off x="4948925" y="5715967"/>
            <a:ext cx="2228527" cy="646331"/>
          </a:xfrm>
          <a:prstGeom prst="rect">
            <a:avLst/>
          </a:prstGeom>
          <a:noFill/>
        </p:spPr>
        <p:txBody>
          <a:bodyPr wrap="square" rtlCol="0">
            <a:spAutoFit/>
          </a:bodyPr>
          <a:lstStyle/>
          <a:p>
            <a:pPr algn="ctr"/>
            <a:r>
              <a:rPr lang="en-US" b="0" i="0" dirty="0">
                <a:solidFill>
                  <a:srgbClr val="2D3B45"/>
                </a:solidFill>
                <a:effectLst/>
                <a:latin typeface="Avenir Next LT Pro" panose="020B0504020202020204" pitchFamily="34" charset="0"/>
              </a:rPr>
              <a:t>Jing</a:t>
            </a:r>
            <a:br>
              <a:rPr lang="en-US" b="0" i="0" dirty="0">
                <a:solidFill>
                  <a:srgbClr val="2D3B45"/>
                </a:solidFill>
                <a:effectLst/>
                <a:latin typeface="Avenir Next LT Pro" panose="020B0504020202020204" pitchFamily="34" charset="0"/>
              </a:rPr>
            </a:br>
            <a:r>
              <a:rPr lang="en-US" b="0" i="0" dirty="0">
                <a:solidFill>
                  <a:srgbClr val="2D3B45"/>
                </a:solidFill>
                <a:effectLst/>
                <a:latin typeface="Avenir Next LT Pro" panose="020B0504020202020204" pitchFamily="34" charset="0"/>
              </a:rPr>
              <a:t>Wang</a:t>
            </a:r>
            <a:endParaRPr lang="en-US" dirty="0">
              <a:latin typeface="Avenir Next LT Pro" panose="020B0504020202020204" pitchFamily="34" charset="0"/>
            </a:endParaRPr>
          </a:p>
        </p:txBody>
      </p:sp>
      <p:sp>
        <p:nvSpPr>
          <p:cNvPr id="20" name="TextBox 19">
            <a:extLst>
              <a:ext uri="{FF2B5EF4-FFF2-40B4-BE49-F238E27FC236}">
                <a16:creationId xmlns:a16="http://schemas.microsoft.com/office/drawing/2014/main" id="{76BEC6C8-89BA-D746-AC0C-52C7651E157D}"/>
              </a:ext>
            </a:extLst>
          </p:cNvPr>
          <p:cNvSpPr txBox="1"/>
          <p:nvPr/>
        </p:nvSpPr>
        <p:spPr>
          <a:xfrm>
            <a:off x="7239202" y="5728342"/>
            <a:ext cx="2228527" cy="646331"/>
          </a:xfrm>
          <a:prstGeom prst="rect">
            <a:avLst/>
          </a:prstGeom>
          <a:noFill/>
        </p:spPr>
        <p:txBody>
          <a:bodyPr wrap="square" rtlCol="0">
            <a:spAutoFit/>
          </a:bodyPr>
          <a:lstStyle/>
          <a:p>
            <a:pPr algn="ctr"/>
            <a:r>
              <a:rPr lang="en-US" b="0" i="0" dirty="0">
                <a:solidFill>
                  <a:srgbClr val="2D3B45"/>
                </a:solidFill>
                <a:effectLst/>
                <a:latin typeface="Avenir Next LT Pro" panose="020B0504020202020204" pitchFamily="34" charset="0"/>
              </a:rPr>
              <a:t>Ian</a:t>
            </a:r>
            <a:br>
              <a:rPr lang="en-US" b="0" i="0" dirty="0">
                <a:solidFill>
                  <a:srgbClr val="2D3B45"/>
                </a:solidFill>
                <a:effectLst/>
                <a:latin typeface="Avenir Next LT Pro" panose="020B0504020202020204" pitchFamily="34" charset="0"/>
              </a:rPr>
            </a:br>
            <a:r>
              <a:rPr lang="en-US" b="0" i="0" dirty="0" err="1">
                <a:solidFill>
                  <a:srgbClr val="2D3B45"/>
                </a:solidFill>
                <a:effectLst/>
                <a:latin typeface="Avenir Next LT Pro" panose="020B0504020202020204" pitchFamily="34" charset="0"/>
              </a:rPr>
              <a:t>Tassin</a:t>
            </a:r>
            <a:endParaRPr lang="en-US" dirty="0">
              <a:latin typeface="Avenir Next LT Pro" panose="020B0504020202020204" pitchFamily="34" charset="0"/>
            </a:endParaRPr>
          </a:p>
        </p:txBody>
      </p:sp>
    </p:spTree>
    <p:extLst>
      <p:ext uri="{BB962C8B-B14F-4D97-AF65-F5344CB8AC3E}">
        <p14:creationId xmlns:p14="http://schemas.microsoft.com/office/powerpoint/2010/main" val="2702704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What do you need to do for points?</a:t>
            </a:r>
          </a:p>
        </p:txBody>
      </p:sp>
      <p:sp>
        <p:nvSpPr>
          <p:cNvPr id="18" name="TextBox 17">
            <a:extLst>
              <a:ext uri="{FF2B5EF4-FFF2-40B4-BE49-F238E27FC236}">
                <a16:creationId xmlns:a16="http://schemas.microsoft.com/office/drawing/2014/main" id="{CCF06002-BAEA-4B68-874F-E23745AFB542}"/>
              </a:ext>
            </a:extLst>
          </p:cNvPr>
          <p:cNvSpPr txBox="1"/>
          <p:nvPr/>
        </p:nvSpPr>
        <p:spPr>
          <a:xfrm>
            <a:off x="-94053" y="475251"/>
            <a:ext cx="11880669" cy="5447645"/>
          </a:xfrm>
          <a:prstGeom prst="rect">
            <a:avLst/>
          </a:prstGeom>
          <a:noFill/>
        </p:spPr>
        <p:txBody>
          <a:bodyPr wrap="square">
            <a:spAutoFit/>
          </a:bodyPr>
          <a:lstStyle/>
          <a:p>
            <a:r>
              <a:rPr lang="en-US" sz="2800" b="1" i="0" u="none" strike="noStrike" dirty="0">
                <a:solidFill>
                  <a:srgbClr val="000000"/>
                </a:solidFill>
                <a:effectLst/>
                <a:latin typeface="Avenir Next LT Pro" panose="020B0504020202020204" pitchFamily="34" charset="0"/>
              </a:rPr>
              <a:t>  Grading / Assessment: </a:t>
            </a:r>
            <a:endParaRPr lang="en-US" sz="1200" b="1" i="0" u="none" strike="noStrike" dirty="0">
              <a:solidFill>
                <a:srgbClr val="000000"/>
              </a:solidFill>
              <a:effectLst/>
              <a:latin typeface="Avenir Next LT Pro" panose="020B0504020202020204" pitchFamily="34" charset="0"/>
            </a:endParaRPr>
          </a:p>
          <a:p>
            <a:endParaRPr lang="en-US" sz="1200" b="1" i="0" u="none" strike="noStrike" dirty="0">
              <a:solidFill>
                <a:srgbClr val="000000"/>
              </a:solidFill>
              <a:effectLst/>
              <a:latin typeface="Avenir Next LT Pro" panose="020B0504020202020204" pitchFamily="34" charset="0"/>
            </a:endParaRPr>
          </a:p>
          <a:p>
            <a:pPr marL="914400" indent="-457200">
              <a:buFont typeface="Arial" panose="020B0604020202020204" pitchFamily="34" charset="0"/>
              <a:buChar char="•"/>
            </a:pPr>
            <a:endParaRPr lang="en-US" sz="2800" b="1" i="0" u="none" strike="noStrike" dirty="0">
              <a:solidFill>
                <a:srgbClr val="000000"/>
              </a:solidFill>
              <a:effectLst/>
              <a:latin typeface="Avenir Next LT Pro" panose="020B0504020202020204" pitchFamily="34" charset="0"/>
            </a:endParaRPr>
          </a:p>
          <a:p>
            <a:pPr marL="914400" indent="-457200">
              <a:buFont typeface="Arial" panose="020B0604020202020204" pitchFamily="34" charset="0"/>
              <a:buChar char="•"/>
            </a:pPr>
            <a:r>
              <a:rPr lang="en-US" sz="2800" b="1" i="0" u="none" strike="noStrike" dirty="0">
                <a:solidFill>
                  <a:srgbClr val="000000"/>
                </a:solidFill>
                <a:effectLst/>
                <a:latin typeface="Avenir Next LT Pro" panose="020B0504020202020204" pitchFamily="34" charset="0"/>
              </a:rPr>
              <a:t>Quiz Participation</a:t>
            </a:r>
            <a:r>
              <a:rPr lang="en-US" sz="2800" b="0" i="0" u="none" strike="noStrike" dirty="0">
                <a:solidFill>
                  <a:srgbClr val="000000"/>
                </a:solidFill>
                <a:effectLst/>
                <a:latin typeface="Avenir Next LT Pro" panose="020B0504020202020204" pitchFamily="34" charset="0"/>
              </a:rPr>
              <a:t> (10%) – </a:t>
            </a:r>
            <a:r>
              <a:rPr lang="en-US" sz="2800" dirty="0">
                <a:solidFill>
                  <a:srgbClr val="000000"/>
                </a:solidFill>
                <a:latin typeface="Avenir Next LT Pro" panose="020B0504020202020204" pitchFamily="34" charset="0"/>
              </a:rPr>
              <a:t>Regular conceptual quizzes / surveys.  Graded on completion -- where completion means making a reasonable effort at responding to the questions, judged at the TA's discretion.  Always due on Sundays. </a:t>
            </a:r>
          </a:p>
          <a:p>
            <a:pPr marL="914400" indent="-457200">
              <a:buFont typeface="Arial" panose="020B0604020202020204" pitchFamily="34" charset="0"/>
              <a:buChar char="•"/>
            </a:pPr>
            <a:endParaRPr lang="en-US" sz="2800" b="0" i="0" u="none" strike="noStrike" dirty="0">
              <a:solidFill>
                <a:srgbClr val="000000"/>
              </a:solidFill>
              <a:effectLst/>
              <a:latin typeface="Avenir Next LT Pro" panose="020B0504020202020204" pitchFamily="34" charset="0"/>
            </a:endParaRPr>
          </a:p>
          <a:p>
            <a:pPr marL="914400" indent="-457200">
              <a:buFont typeface="Arial" panose="020B0604020202020204" pitchFamily="34" charset="0"/>
              <a:buChar char="•"/>
            </a:pPr>
            <a:r>
              <a:rPr lang="en-US" sz="2800" b="1" i="0" u="none" strike="noStrike" dirty="0">
                <a:solidFill>
                  <a:srgbClr val="000000"/>
                </a:solidFill>
                <a:effectLst/>
                <a:latin typeface="Avenir Next LT Pro" panose="020B0504020202020204" pitchFamily="34" charset="0"/>
              </a:rPr>
              <a:t>Assignments</a:t>
            </a:r>
            <a:r>
              <a:rPr lang="en-US" sz="2800" b="0" i="0" u="none" strike="noStrike" dirty="0">
                <a:solidFill>
                  <a:srgbClr val="000000"/>
                </a:solidFill>
                <a:effectLst/>
                <a:latin typeface="Avenir Next LT Pro" panose="020B0504020202020204" pitchFamily="34" charset="0"/>
              </a:rPr>
              <a:t> (50%) – Five assignments ov</a:t>
            </a:r>
            <a:r>
              <a:rPr lang="en-US" sz="2800" dirty="0">
                <a:solidFill>
                  <a:srgbClr val="000000"/>
                </a:solidFill>
                <a:latin typeface="Avenir Next LT Pro" panose="020B0504020202020204" pitchFamily="34" charset="0"/>
              </a:rPr>
              <a:t>er the term each due on Canvas. </a:t>
            </a:r>
            <a:r>
              <a:rPr lang="en-US" sz="2800" u="sng" dirty="0">
                <a:solidFill>
                  <a:srgbClr val="000000"/>
                </a:solidFill>
                <a:latin typeface="Avenir Next LT Pro" panose="020B0504020202020204" pitchFamily="34" charset="0"/>
              </a:rPr>
              <a:t>First one out today and due next Wednesday.</a:t>
            </a:r>
            <a:endParaRPr lang="en-US" sz="2800" b="0" i="0" u="sng" strike="noStrike" dirty="0">
              <a:solidFill>
                <a:srgbClr val="000000"/>
              </a:solidFill>
              <a:effectLst/>
              <a:latin typeface="Avenir Next LT Pro" panose="020B0504020202020204" pitchFamily="34" charset="0"/>
            </a:endParaRPr>
          </a:p>
          <a:p>
            <a:pPr marL="914400" indent="-457200">
              <a:buFont typeface="Arial" panose="020B0604020202020204" pitchFamily="34" charset="0"/>
              <a:buChar char="•"/>
            </a:pPr>
            <a:endParaRPr lang="en-US" sz="2800" b="0" i="0" u="none" strike="noStrike" dirty="0">
              <a:solidFill>
                <a:srgbClr val="000000"/>
              </a:solidFill>
              <a:effectLst/>
              <a:latin typeface="Avenir Next LT Pro" panose="020B0504020202020204" pitchFamily="34" charset="0"/>
            </a:endParaRPr>
          </a:p>
          <a:p>
            <a:pPr marL="914400" indent="-457200">
              <a:buFont typeface="Arial" panose="020B0604020202020204" pitchFamily="34" charset="0"/>
              <a:buChar char="•"/>
            </a:pPr>
            <a:r>
              <a:rPr lang="en-US" sz="2800" b="1" dirty="0">
                <a:solidFill>
                  <a:srgbClr val="000000"/>
                </a:solidFill>
                <a:latin typeface="Avenir Next LT Pro" panose="020B0504020202020204" pitchFamily="34" charset="0"/>
              </a:rPr>
              <a:t>Exams </a:t>
            </a:r>
            <a:r>
              <a:rPr lang="en-US" sz="2800" dirty="0">
                <a:solidFill>
                  <a:srgbClr val="000000"/>
                </a:solidFill>
                <a:latin typeface="Avenir Next LT Pro" panose="020B0504020202020204" pitchFamily="34" charset="0"/>
              </a:rPr>
              <a:t>(40%) – One midterm and a final – 20% each. In-class. Open book / note.</a:t>
            </a:r>
            <a:endParaRPr lang="en-US" sz="2800" b="0" i="0" u="none" strike="noStrike" dirty="0">
              <a:solidFill>
                <a:srgbClr val="000000"/>
              </a:solidFill>
              <a:effectLst/>
              <a:latin typeface="Avenir Next LT Pro" panose="020B0504020202020204" pitchFamily="34" charset="0"/>
            </a:endParaRPr>
          </a:p>
        </p:txBody>
      </p:sp>
      <p:sp>
        <p:nvSpPr>
          <p:cNvPr id="3" name="Slide Number Placeholder 2">
            <a:extLst>
              <a:ext uri="{FF2B5EF4-FFF2-40B4-BE49-F238E27FC236}">
                <a16:creationId xmlns:a16="http://schemas.microsoft.com/office/drawing/2014/main" id="{64FB626E-C8B7-471D-85F8-67A0ED07EBDB}"/>
              </a:ext>
            </a:extLst>
          </p:cNvPr>
          <p:cNvSpPr>
            <a:spLocks noGrp="1"/>
          </p:cNvSpPr>
          <p:nvPr>
            <p:ph type="sldNum" sz="quarter" idx="4"/>
          </p:nvPr>
        </p:nvSpPr>
        <p:spPr/>
        <p:txBody>
          <a:bodyPr/>
          <a:lstStyle/>
          <a:p>
            <a:fld id="{02C8B7B2-9496-47E5-990F-169BD0B1DE6A}" type="slidenum">
              <a:rPr lang="en-US" smtClean="0"/>
              <a:t>36</a:t>
            </a:fld>
            <a:endParaRPr lang="en-US"/>
          </a:p>
        </p:txBody>
      </p:sp>
    </p:spTree>
    <p:extLst>
      <p:ext uri="{BB962C8B-B14F-4D97-AF65-F5344CB8AC3E}">
        <p14:creationId xmlns:p14="http://schemas.microsoft.com/office/powerpoint/2010/main" val="30094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Don’t be late or cheat.</a:t>
            </a:r>
          </a:p>
        </p:txBody>
      </p:sp>
      <p:sp>
        <p:nvSpPr>
          <p:cNvPr id="9" name="TextBox 8">
            <a:extLst>
              <a:ext uri="{FF2B5EF4-FFF2-40B4-BE49-F238E27FC236}">
                <a16:creationId xmlns:a16="http://schemas.microsoft.com/office/drawing/2014/main" id="{903C5CB9-7151-4BF4-B277-6BFE67EEC8B1}"/>
              </a:ext>
            </a:extLst>
          </p:cNvPr>
          <p:cNvSpPr txBox="1"/>
          <p:nvPr/>
        </p:nvSpPr>
        <p:spPr>
          <a:xfrm>
            <a:off x="560243" y="750408"/>
            <a:ext cx="11448255" cy="2308324"/>
          </a:xfrm>
          <a:prstGeom prst="rect">
            <a:avLst/>
          </a:prstGeom>
          <a:noFill/>
        </p:spPr>
        <p:txBody>
          <a:bodyPr wrap="square">
            <a:spAutoFit/>
          </a:bodyPr>
          <a:lstStyle/>
          <a:p>
            <a:r>
              <a:rPr lang="en-US" sz="2400" b="1" i="0" u="none" strike="noStrike" dirty="0">
                <a:solidFill>
                  <a:srgbClr val="000000"/>
                </a:solidFill>
                <a:effectLst/>
                <a:latin typeface="Avenir Next LT Pro" panose="020B0504020202020204" pitchFamily="34" charset="0"/>
              </a:rPr>
              <a:t>Late Work Policy:</a:t>
            </a:r>
          </a:p>
          <a:p>
            <a:r>
              <a:rPr lang="en-US" sz="2400" b="0" i="0" u="none" strike="noStrike" dirty="0">
                <a:solidFill>
                  <a:srgbClr val="000000"/>
                </a:solidFill>
                <a:effectLst/>
                <a:latin typeface="Avenir Next LT Pro" panose="020B0504020202020204" pitchFamily="34" charset="0"/>
              </a:rPr>
              <a:t>Late assignments will be accepted within 48 hours of the deadline with a penalty. You will receive 95% of your regular grade for late submission submitted within 24 hours of the deadline. Late submission submitted between 24 and 48 hours past the deadline will receive 90% of your regular grade. No submission will be accepted after 48 hours. </a:t>
            </a:r>
            <a:r>
              <a:rPr lang="en-US" sz="2400" b="0" i="0" u="sng" strike="noStrike" dirty="0">
                <a:solidFill>
                  <a:srgbClr val="000000"/>
                </a:solidFill>
                <a:effectLst/>
                <a:latin typeface="Avenir Next LT Pro" panose="020B0504020202020204" pitchFamily="34" charset="0"/>
              </a:rPr>
              <a:t>No late quizzes or exams will be accepted.</a:t>
            </a:r>
          </a:p>
        </p:txBody>
      </p:sp>
      <p:sp>
        <p:nvSpPr>
          <p:cNvPr id="10" name="TextBox 9">
            <a:extLst>
              <a:ext uri="{FF2B5EF4-FFF2-40B4-BE49-F238E27FC236}">
                <a16:creationId xmlns:a16="http://schemas.microsoft.com/office/drawing/2014/main" id="{0E7E28B9-FB58-4CB1-8BDF-41CBC00050F3}"/>
              </a:ext>
            </a:extLst>
          </p:cNvPr>
          <p:cNvSpPr txBox="1"/>
          <p:nvPr/>
        </p:nvSpPr>
        <p:spPr>
          <a:xfrm>
            <a:off x="560242" y="3620177"/>
            <a:ext cx="11071513" cy="1938992"/>
          </a:xfrm>
          <a:prstGeom prst="rect">
            <a:avLst/>
          </a:prstGeom>
          <a:noFill/>
        </p:spPr>
        <p:txBody>
          <a:bodyPr wrap="square">
            <a:spAutoFit/>
          </a:bodyPr>
          <a:lstStyle/>
          <a:p>
            <a:pPr algn="just"/>
            <a:r>
              <a:rPr lang="en-US" sz="2400" b="1" i="0" u="none" strike="noStrike" dirty="0">
                <a:solidFill>
                  <a:srgbClr val="000000"/>
                </a:solidFill>
                <a:effectLst/>
                <a:latin typeface="Avenir Next LT Pro" panose="020B0504020202020204" pitchFamily="34" charset="0"/>
              </a:rPr>
              <a:t>Collaboration Policy:</a:t>
            </a:r>
          </a:p>
          <a:p>
            <a:pPr algn="just"/>
            <a:r>
              <a:rPr lang="en-US" sz="2400" b="0" i="0" u="none" strike="noStrike" dirty="0">
                <a:solidFill>
                  <a:srgbClr val="000000"/>
                </a:solidFill>
                <a:effectLst/>
                <a:latin typeface="Avenir Next LT Pro" panose="020B0504020202020204" pitchFamily="34" charset="0"/>
              </a:rPr>
              <a:t>Students are expected to work independently. High-level discussion of topics is allowed, but any low-level details, sharing of code, or collaborative programming is prohibited. Likewise, the use of code from online resources is prohibited. </a:t>
            </a:r>
            <a:r>
              <a:rPr lang="en-US" sz="2400" i="0" u="sng" strike="noStrike" dirty="0">
                <a:solidFill>
                  <a:srgbClr val="000000"/>
                </a:solidFill>
                <a:effectLst/>
                <a:latin typeface="Avenir Next LT Pro" panose="020B0504020202020204" pitchFamily="34" charset="0"/>
              </a:rPr>
              <a:t>You do not want to get caught doing this.</a:t>
            </a:r>
          </a:p>
        </p:txBody>
      </p:sp>
      <p:sp>
        <p:nvSpPr>
          <p:cNvPr id="3" name="Slide Number Placeholder 2">
            <a:extLst>
              <a:ext uri="{FF2B5EF4-FFF2-40B4-BE49-F238E27FC236}">
                <a16:creationId xmlns:a16="http://schemas.microsoft.com/office/drawing/2014/main" id="{2A6F257C-1AEE-444F-B6FF-65144EBC6896}"/>
              </a:ext>
            </a:extLst>
          </p:cNvPr>
          <p:cNvSpPr>
            <a:spLocks noGrp="1"/>
          </p:cNvSpPr>
          <p:nvPr>
            <p:ph type="sldNum" sz="quarter" idx="4"/>
          </p:nvPr>
        </p:nvSpPr>
        <p:spPr/>
        <p:txBody>
          <a:bodyPr/>
          <a:lstStyle/>
          <a:p>
            <a:fld id="{02C8B7B2-9496-47E5-990F-169BD0B1DE6A}" type="slidenum">
              <a:rPr lang="en-US" smtClean="0"/>
              <a:t>37</a:t>
            </a:fld>
            <a:endParaRPr lang="en-US"/>
          </a:p>
        </p:txBody>
      </p:sp>
      <p:sp>
        <p:nvSpPr>
          <p:cNvPr id="7" name="TextBox 6">
            <a:extLst>
              <a:ext uri="{FF2B5EF4-FFF2-40B4-BE49-F238E27FC236}">
                <a16:creationId xmlns:a16="http://schemas.microsoft.com/office/drawing/2014/main" id="{8B588D5A-A303-4C5E-8BBB-ADEBCA6CA624}"/>
              </a:ext>
            </a:extLst>
          </p:cNvPr>
          <p:cNvSpPr txBox="1"/>
          <p:nvPr/>
        </p:nvSpPr>
        <p:spPr>
          <a:xfrm>
            <a:off x="1535255" y="5819878"/>
            <a:ext cx="9121486" cy="369332"/>
          </a:xfrm>
          <a:prstGeom prst="rect">
            <a:avLst/>
          </a:prstGeom>
          <a:noFill/>
        </p:spPr>
        <p:txBody>
          <a:bodyPr wrap="square">
            <a:spAutoFit/>
          </a:bodyPr>
          <a:lstStyle/>
          <a:p>
            <a:pPr algn="ctr"/>
            <a:r>
              <a:rPr lang="en-US" sz="1800" b="1" i="0" u="none" strike="noStrike" dirty="0">
                <a:solidFill>
                  <a:srgbClr val="C00000"/>
                </a:solidFill>
                <a:effectLst/>
                <a:latin typeface="Avenir Next LT Pro" panose="020B0504020202020204" pitchFamily="34" charset="0"/>
              </a:rPr>
              <a:t>Only Exception:  Work however closely as you want for homework 0.</a:t>
            </a:r>
          </a:p>
        </p:txBody>
      </p:sp>
    </p:spTree>
    <p:extLst>
      <p:ext uri="{BB962C8B-B14F-4D97-AF65-F5344CB8AC3E}">
        <p14:creationId xmlns:p14="http://schemas.microsoft.com/office/powerpoint/2010/main" val="276625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Rough Schedule</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38</a:t>
            </a:fld>
            <a:endParaRPr lang="en-US"/>
          </a:p>
        </p:txBody>
      </p:sp>
      <p:graphicFrame>
        <p:nvGraphicFramePr>
          <p:cNvPr id="3" name="Table 4">
            <a:extLst>
              <a:ext uri="{FF2B5EF4-FFF2-40B4-BE49-F238E27FC236}">
                <a16:creationId xmlns:a16="http://schemas.microsoft.com/office/drawing/2014/main" id="{0485D734-A82B-44E5-BB2D-C70831EEA83A}"/>
              </a:ext>
            </a:extLst>
          </p:cNvPr>
          <p:cNvGraphicFramePr>
            <a:graphicFrameLocks noGrp="1"/>
          </p:cNvGraphicFramePr>
          <p:nvPr>
            <p:extLst>
              <p:ext uri="{D42A27DB-BD31-4B8C-83A1-F6EECF244321}">
                <p14:modId xmlns:p14="http://schemas.microsoft.com/office/powerpoint/2010/main" val="2713037627"/>
              </p:ext>
            </p:extLst>
          </p:nvPr>
        </p:nvGraphicFramePr>
        <p:xfrm>
          <a:off x="283028" y="838075"/>
          <a:ext cx="11625943" cy="4978766"/>
        </p:xfrm>
        <a:graphic>
          <a:graphicData uri="http://schemas.openxmlformats.org/drawingml/2006/table">
            <a:tbl>
              <a:tblPr>
                <a:tableStyleId>{5C22544A-7EE6-4342-B048-85BDC9FD1C3A}</a:tableStyleId>
              </a:tblPr>
              <a:tblGrid>
                <a:gridCol w="1828801">
                  <a:extLst>
                    <a:ext uri="{9D8B030D-6E8A-4147-A177-3AD203B41FA5}">
                      <a16:colId xmlns:a16="http://schemas.microsoft.com/office/drawing/2014/main" val="3188405082"/>
                    </a:ext>
                  </a:extLst>
                </a:gridCol>
                <a:gridCol w="6774996">
                  <a:extLst>
                    <a:ext uri="{9D8B030D-6E8A-4147-A177-3AD203B41FA5}">
                      <a16:colId xmlns:a16="http://schemas.microsoft.com/office/drawing/2014/main" val="33058598"/>
                    </a:ext>
                  </a:extLst>
                </a:gridCol>
                <a:gridCol w="3022146">
                  <a:extLst>
                    <a:ext uri="{9D8B030D-6E8A-4147-A177-3AD203B41FA5}">
                      <a16:colId xmlns:a16="http://schemas.microsoft.com/office/drawing/2014/main" val="4032017117"/>
                    </a:ext>
                  </a:extLst>
                </a:gridCol>
              </a:tblGrid>
              <a:tr h="0">
                <a:tc>
                  <a:txBody>
                    <a:bodyPr/>
                    <a:lstStyle/>
                    <a:p>
                      <a:r>
                        <a:rPr lang="en-US" sz="1800" b="1" dirty="0">
                          <a:solidFill>
                            <a:sysClr val="windowText" lastClr="000000"/>
                          </a:solidFill>
                          <a:latin typeface="Avenir Next LT Pro" panose="020B0504020202020204" pitchFamily="34" charset="0"/>
                        </a:rPr>
                        <a:t>Week 0</a:t>
                      </a:r>
                    </a:p>
                  </a:txBody>
                  <a:tcPr marL="108662" marR="108662" marT="54331" marB="54331">
                    <a:solidFill>
                      <a:schemeClr val="bg1">
                        <a:lumMod val="95000"/>
                      </a:schemeClr>
                    </a:solidFill>
                  </a:tcPr>
                </a:tc>
                <a:tc>
                  <a:txBody>
                    <a:bodyPr/>
                    <a:lstStyle/>
                    <a:p>
                      <a:r>
                        <a:rPr lang="en-US" sz="1800" b="0" dirty="0">
                          <a:solidFill>
                            <a:sysClr val="windowText" lastClr="000000"/>
                          </a:solidFill>
                          <a:latin typeface="Avenir Next LT Pro" panose="020B0504020202020204" pitchFamily="34" charset="0"/>
                        </a:rPr>
                        <a:t>Introduction and Course Logistics</a:t>
                      </a:r>
                    </a:p>
                  </a:txBody>
                  <a:tcPr marL="108662" marR="108662" marT="54331" marB="54331">
                    <a:solidFill>
                      <a:schemeClr val="bg1">
                        <a:lumMod val="95000"/>
                      </a:schemeClr>
                    </a:solidFill>
                  </a:tcPr>
                </a:tc>
                <a:tc>
                  <a:txBody>
                    <a:bodyPr/>
                    <a:lstStyle/>
                    <a:p>
                      <a:r>
                        <a:rPr lang="en-US" sz="1800" b="0" dirty="0">
                          <a:solidFill>
                            <a:sysClr val="windowText" lastClr="000000"/>
                          </a:solidFill>
                          <a:latin typeface="Avenir Next LT Pro" panose="020B0504020202020204" pitchFamily="34" charset="0"/>
                        </a:rPr>
                        <a:t>HW0 Out.</a:t>
                      </a:r>
                    </a:p>
                  </a:txBody>
                  <a:tcPr marL="108662" marR="108662" marT="54331" marB="54331">
                    <a:solidFill>
                      <a:schemeClr val="bg1">
                        <a:lumMod val="95000"/>
                      </a:schemeClr>
                    </a:solidFill>
                  </a:tcPr>
                </a:tc>
                <a:extLst>
                  <a:ext uri="{0D108BD9-81ED-4DB2-BD59-A6C34878D82A}">
                    <a16:rowId xmlns:a16="http://schemas.microsoft.com/office/drawing/2014/main" val="3266696801"/>
                  </a:ext>
                </a:extLst>
              </a:tr>
              <a:tr h="0">
                <a:tc>
                  <a:txBody>
                    <a:bodyPr/>
                    <a:lstStyle/>
                    <a:p>
                      <a:r>
                        <a:rPr lang="en-US" sz="1800" b="1" dirty="0">
                          <a:solidFill>
                            <a:sysClr val="windowText" lastClr="000000"/>
                          </a:solidFill>
                          <a:latin typeface="Avenir Next LT Pro" panose="020B0504020202020204" pitchFamily="34" charset="0"/>
                        </a:rPr>
                        <a:t>Week 1</a:t>
                      </a:r>
                    </a:p>
                  </a:txBody>
                  <a:tcPr marL="108662" marR="108662" marT="54331" marB="54331">
                    <a:solidFill>
                      <a:schemeClr val="bg1"/>
                    </a:solidFill>
                  </a:tcPr>
                </a:tc>
                <a:tc>
                  <a:txBody>
                    <a:bodyPr/>
                    <a:lstStyle/>
                    <a:p>
                      <a:r>
                        <a:rPr lang="en-US" sz="1800" b="0" dirty="0">
                          <a:solidFill>
                            <a:sysClr val="windowText" lastClr="000000"/>
                          </a:solidFill>
                          <a:latin typeface="Avenir Next LT Pro" panose="020B0504020202020204" pitchFamily="34" charset="0"/>
                        </a:rPr>
                        <a:t>K-Nearest Neighbor and MLE/MAP</a:t>
                      </a:r>
                    </a:p>
                  </a:txBody>
                  <a:tcPr marL="108662" marR="108662" marT="54331" marB="54331">
                    <a:solidFill>
                      <a:schemeClr val="bg1"/>
                    </a:solidFill>
                  </a:tcPr>
                </a:tc>
                <a:tc>
                  <a:txBody>
                    <a:bodyPr/>
                    <a:lstStyle/>
                    <a:p>
                      <a:r>
                        <a:rPr lang="en-US" sz="1800" b="0" dirty="0">
                          <a:solidFill>
                            <a:sysClr val="windowText" lastClr="000000"/>
                          </a:solidFill>
                          <a:latin typeface="Avenir Next LT Pro" panose="020B0504020202020204" pitchFamily="34" charset="0"/>
                        </a:rPr>
                        <a:t>HW0 Due. HW1 Out.</a:t>
                      </a:r>
                    </a:p>
                  </a:txBody>
                  <a:tcPr marL="108662" marR="108662" marT="54331" marB="54331">
                    <a:solidFill>
                      <a:schemeClr val="bg1"/>
                    </a:solidFill>
                  </a:tcPr>
                </a:tc>
                <a:extLst>
                  <a:ext uri="{0D108BD9-81ED-4DB2-BD59-A6C34878D82A}">
                    <a16:rowId xmlns:a16="http://schemas.microsoft.com/office/drawing/2014/main" val="2941267650"/>
                  </a:ext>
                </a:extLst>
              </a:tr>
              <a:tr h="0">
                <a:tc>
                  <a:txBody>
                    <a:bodyPr/>
                    <a:lstStyle/>
                    <a:p>
                      <a:r>
                        <a:rPr lang="en-US" sz="1800" b="1" dirty="0">
                          <a:solidFill>
                            <a:sysClr val="windowText" lastClr="000000"/>
                          </a:solidFill>
                          <a:latin typeface="Avenir Next LT Pro" panose="020B0504020202020204" pitchFamily="34" charset="0"/>
                        </a:rPr>
                        <a:t>Week 2</a:t>
                      </a:r>
                    </a:p>
                  </a:txBody>
                  <a:tcPr marL="108662" marR="108662" marT="54331" marB="54331">
                    <a:solidFill>
                      <a:schemeClr val="bg1">
                        <a:lumMod val="95000"/>
                      </a:schemeClr>
                    </a:solidFill>
                  </a:tcPr>
                </a:tc>
                <a:tc>
                  <a:txBody>
                    <a:bodyPr/>
                    <a:lstStyle/>
                    <a:p>
                      <a:r>
                        <a:rPr lang="en-US" sz="1800" b="0" dirty="0">
                          <a:solidFill>
                            <a:sysClr val="windowText" lastClr="000000"/>
                          </a:solidFill>
                          <a:latin typeface="Avenir Next LT Pro" panose="020B0504020202020204" pitchFamily="34" charset="0"/>
                        </a:rPr>
                        <a:t>MAP (cont.) and Linear Regression</a:t>
                      </a:r>
                    </a:p>
                  </a:txBody>
                  <a:tcPr marL="108662" marR="108662" marT="54331" marB="54331">
                    <a:solidFill>
                      <a:schemeClr val="bg1">
                        <a:lumMod val="95000"/>
                      </a:schemeClr>
                    </a:solidFill>
                  </a:tcPr>
                </a:tc>
                <a:tc>
                  <a:txBody>
                    <a:bodyPr/>
                    <a:lstStyle/>
                    <a:p>
                      <a:endParaRPr lang="en-US" sz="1800" b="0" dirty="0">
                        <a:solidFill>
                          <a:sysClr val="windowText" lastClr="000000"/>
                        </a:solidFill>
                        <a:latin typeface="Avenir Next LT Pro" panose="020B0504020202020204" pitchFamily="34" charset="0"/>
                      </a:endParaRPr>
                    </a:p>
                  </a:txBody>
                  <a:tcPr marL="108662" marR="108662" marT="54331" marB="54331">
                    <a:solidFill>
                      <a:schemeClr val="bg1">
                        <a:lumMod val="95000"/>
                      </a:schemeClr>
                    </a:solidFill>
                  </a:tcPr>
                </a:tc>
                <a:extLst>
                  <a:ext uri="{0D108BD9-81ED-4DB2-BD59-A6C34878D82A}">
                    <a16:rowId xmlns:a16="http://schemas.microsoft.com/office/drawing/2014/main" val="2831096105"/>
                  </a:ext>
                </a:extLst>
              </a:tr>
              <a:tr h="0">
                <a:tc>
                  <a:txBody>
                    <a:bodyPr/>
                    <a:lstStyle/>
                    <a:p>
                      <a:r>
                        <a:rPr lang="en-US" sz="1800" b="1" dirty="0">
                          <a:solidFill>
                            <a:sysClr val="windowText" lastClr="000000"/>
                          </a:solidFill>
                          <a:latin typeface="Avenir Next LT Pro" panose="020B0504020202020204" pitchFamily="34" charset="0"/>
                        </a:rPr>
                        <a:t>Week 3</a:t>
                      </a:r>
                    </a:p>
                  </a:txBody>
                  <a:tcPr marL="108662" marR="108662" marT="54331" marB="5433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ysClr val="windowText" lastClr="000000"/>
                          </a:solidFill>
                          <a:latin typeface="Avenir Next LT Pro" panose="020B0504020202020204" pitchFamily="34" charset="0"/>
                        </a:rPr>
                        <a:t>Polynomial Regression and Logistic Regression</a:t>
                      </a:r>
                    </a:p>
                  </a:txBody>
                  <a:tcPr marL="108662" marR="108662" marT="54331" marB="54331">
                    <a:solidFill>
                      <a:schemeClr val="bg1"/>
                    </a:solidFill>
                  </a:tcPr>
                </a:tc>
                <a:tc>
                  <a:txBody>
                    <a:bodyPr/>
                    <a:lstStyle/>
                    <a:p>
                      <a:r>
                        <a:rPr lang="en-US" sz="1800" b="0" dirty="0">
                          <a:solidFill>
                            <a:sysClr val="windowText" lastClr="000000"/>
                          </a:solidFill>
                          <a:latin typeface="Avenir Next LT Pro" panose="020B0504020202020204" pitchFamily="34" charset="0"/>
                        </a:rPr>
                        <a:t>HW1 Due. HW2 Out.</a:t>
                      </a:r>
                    </a:p>
                  </a:txBody>
                  <a:tcPr marL="108662" marR="108662" marT="54331" marB="54331">
                    <a:solidFill>
                      <a:schemeClr val="bg1"/>
                    </a:solidFill>
                  </a:tcPr>
                </a:tc>
                <a:extLst>
                  <a:ext uri="{0D108BD9-81ED-4DB2-BD59-A6C34878D82A}">
                    <a16:rowId xmlns:a16="http://schemas.microsoft.com/office/drawing/2014/main" val="2639296349"/>
                  </a:ext>
                </a:extLst>
              </a:tr>
              <a:tr h="0">
                <a:tc>
                  <a:txBody>
                    <a:bodyPr/>
                    <a:lstStyle/>
                    <a:p>
                      <a:r>
                        <a:rPr lang="en-US" sz="1800" b="1" dirty="0">
                          <a:solidFill>
                            <a:sysClr val="windowText" lastClr="000000"/>
                          </a:solidFill>
                          <a:latin typeface="Avenir Next LT Pro" panose="020B0504020202020204" pitchFamily="34" charset="0"/>
                        </a:rPr>
                        <a:t>Week 4</a:t>
                      </a:r>
                    </a:p>
                  </a:txBody>
                  <a:tcPr marL="108662" marR="108662" marT="54331" marB="54331">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ysClr val="windowText" lastClr="000000"/>
                          </a:solidFill>
                          <a:latin typeface="Avenir Next LT Pro" panose="020B0504020202020204" pitchFamily="34" charset="0"/>
                        </a:rPr>
                        <a:t>Perceptron and SVM</a:t>
                      </a:r>
                    </a:p>
                  </a:txBody>
                  <a:tcPr marL="108662" marR="108662" marT="54331" marB="54331">
                    <a:solidFill>
                      <a:schemeClr val="bg1">
                        <a:lumMod val="95000"/>
                      </a:schemeClr>
                    </a:solidFill>
                  </a:tcPr>
                </a:tc>
                <a:tc>
                  <a:txBody>
                    <a:bodyPr/>
                    <a:lstStyle/>
                    <a:p>
                      <a:endParaRPr lang="en-US" sz="1800" b="0" dirty="0">
                        <a:solidFill>
                          <a:sysClr val="windowText" lastClr="000000"/>
                        </a:solidFill>
                        <a:latin typeface="Avenir Next LT Pro" panose="020B0504020202020204" pitchFamily="34" charset="0"/>
                      </a:endParaRPr>
                    </a:p>
                  </a:txBody>
                  <a:tcPr marL="108662" marR="108662" marT="54331" marB="54331">
                    <a:solidFill>
                      <a:schemeClr val="bg1">
                        <a:lumMod val="95000"/>
                      </a:schemeClr>
                    </a:solidFill>
                  </a:tcPr>
                </a:tc>
                <a:extLst>
                  <a:ext uri="{0D108BD9-81ED-4DB2-BD59-A6C34878D82A}">
                    <a16:rowId xmlns:a16="http://schemas.microsoft.com/office/drawing/2014/main" val="1545727357"/>
                  </a:ext>
                </a:extLst>
              </a:tr>
              <a:tr h="0">
                <a:tc>
                  <a:txBody>
                    <a:bodyPr/>
                    <a:lstStyle/>
                    <a:p>
                      <a:r>
                        <a:rPr lang="en-US" sz="1800" b="1" dirty="0">
                          <a:solidFill>
                            <a:sysClr val="windowText" lastClr="000000"/>
                          </a:solidFill>
                          <a:latin typeface="Avenir Next LT Pro" panose="020B0504020202020204" pitchFamily="34" charset="0"/>
                        </a:rPr>
                        <a:t>Week 5</a:t>
                      </a:r>
                    </a:p>
                  </a:txBody>
                  <a:tcPr marL="108662" marR="108662" marT="54331" marB="54331">
                    <a:solidFill>
                      <a:schemeClr val="bg1"/>
                    </a:solidFill>
                  </a:tcPr>
                </a:tc>
                <a:tc>
                  <a:txBody>
                    <a:bodyPr/>
                    <a:lstStyle/>
                    <a:p>
                      <a:r>
                        <a:rPr lang="en-US" sz="1800" b="0" dirty="0">
                          <a:solidFill>
                            <a:sysClr val="windowText" lastClr="000000"/>
                          </a:solidFill>
                          <a:latin typeface="Avenir Next LT Pro" panose="020B0504020202020204" pitchFamily="34" charset="0"/>
                        </a:rPr>
                        <a:t>SVM (cont.) and Kernel Methods</a:t>
                      </a:r>
                    </a:p>
                  </a:txBody>
                  <a:tcPr marL="108662" marR="108662" marT="54331" marB="54331">
                    <a:solidFill>
                      <a:schemeClr val="bg1"/>
                    </a:solidFill>
                  </a:tcPr>
                </a:tc>
                <a:tc>
                  <a:txBody>
                    <a:bodyPr/>
                    <a:lstStyle/>
                    <a:p>
                      <a:r>
                        <a:rPr lang="en-US" sz="1800" b="0" dirty="0">
                          <a:solidFill>
                            <a:sysClr val="windowText" lastClr="000000"/>
                          </a:solidFill>
                          <a:latin typeface="Avenir Next LT Pro" panose="020B0504020202020204" pitchFamily="34" charset="0"/>
                        </a:rPr>
                        <a:t>HW2 Due. </a:t>
                      </a:r>
                      <a:endParaRPr lang="en-US" sz="1800" b="1" dirty="0">
                        <a:solidFill>
                          <a:sysClr val="windowText" lastClr="000000"/>
                        </a:solidFill>
                        <a:latin typeface="Avenir Next LT Pro" panose="020B0504020202020204" pitchFamily="34" charset="0"/>
                      </a:endParaRPr>
                    </a:p>
                  </a:txBody>
                  <a:tcPr marL="108662" marR="108662" marT="54331" marB="54331">
                    <a:solidFill>
                      <a:schemeClr val="bg1"/>
                    </a:solidFill>
                  </a:tcPr>
                </a:tc>
                <a:extLst>
                  <a:ext uri="{0D108BD9-81ED-4DB2-BD59-A6C34878D82A}">
                    <a16:rowId xmlns:a16="http://schemas.microsoft.com/office/drawing/2014/main" val="877720499"/>
                  </a:ext>
                </a:extLst>
              </a:tr>
              <a:tr h="0">
                <a:tc>
                  <a:txBody>
                    <a:bodyPr/>
                    <a:lstStyle/>
                    <a:p>
                      <a:r>
                        <a:rPr lang="en-US" sz="1800" b="1" dirty="0">
                          <a:solidFill>
                            <a:sysClr val="windowText" lastClr="000000"/>
                          </a:solidFill>
                          <a:latin typeface="Avenir Next LT Pro" panose="020B0504020202020204" pitchFamily="34" charset="0"/>
                        </a:rPr>
                        <a:t>Week 6</a:t>
                      </a:r>
                    </a:p>
                  </a:txBody>
                  <a:tcPr marL="108662" marR="108662" marT="54331" marB="54331">
                    <a:solidFill>
                      <a:schemeClr val="bg1">
                        <a:lumMod val="95000"/>
                      </a:schemeClr>
                    </a:solidFill>
                  </a:tcPr>
                </a:tc>
                <a:tc>
                  <a:txBody>
                    <a:bodyPr/>
                    <a:lstStyle/>
                    <a:p>
                      <a:r>
                        <a:rPr lang="en-US" sz="1800" b="0" dirty="0">
                          <a:solidFill>
                            <a:sysClr val="windowText" lastClr="000000"/>
                          </a:solidFill>
                          <a:latin typeface="Avenir Next LT Pro" panose="020B0504020202020204" pitchFamily="34" charset="0"/>
                        </a:rPr>
                        <a:t>Midterm (Review + Exam)</a:t>
                      </a:r>
                    </a:p>
                  </a:txBody>
                  <a:tcPr marL="108662" marR="108662" marT="54331" marB="54331">
                    <a:solidFill>
                      <a:schemeClr val="bg1">
                        <a:lumMod val="95000"/>
                      </a:schemeClr>
                    </a:solidFill>
                  </a:tcPr>
                </a:tc>
                <a:tc>
                  <a:txBody>
                    <a:bodyPr/>
                    <a:lstStyle/>
                    <a:p>
                      <a:r>
                        <a:rPr lang="en-US" sz="1800" b="1" dirty="0">
                          <a:solidFill>
                            <a:sysClr val="windowText" lastClr="000000"/>
                          </a:solidFill>
                          <a:latin typeface="Avenir Next LT Pro" panose="020B0504020202020204" pitchFamily="34" charset="0"/>
                        </a:rPr>
                        <a:t>Midterm Exam. </a:t>
                      </a:r>
                      <a:r>
                        <a:rPr lang="en-US" sz="1800" b="0" dirty="0">
                          <a:solidFill>
                            <a:sysClr val="windowText" lastClr="000000"/>
                          </a:solidFill>
                          <a:latin typeface="Avenir Next LT Pro" panose="020B0504020202020204" pitchFamily="34" charset="0"/>
                        </a:rPr>
                        <a:t>HW3 Out. </a:t>
                      </a:r>
                    </a:p>
                  </a:txBody>
                  <a:tcPr marL="108662" marR="108662" marT="54331" marB="54331">
                    <a:solidFill>
                      <a:schemeClr val="bg1">
                        <a:lumMod val="95000"/>
                      </a:schemeClr>
                    </a:solidFill>
                  </a:tcPr>
                </a:tc>
                <a:extLst>
                  <a:ext uri="{0D108BD9-81ED-4DB2-BD59-A6C34878D82A}">
                    <a16:rowId xmlns:a16="http://schemas.microsoft.com/office/drawing/2014/main" val="4083091787"/>
                  </a:ext>
                </a:extLst>
              </a:tr>
              <a:tr h="0">
                <a:tc>
                  <a:txBody>
                    <a:bodyPr/>
                    <a:lstStyle/>
                    <a:p>
                      <a:r>
                        <a:rPr lang="en-US" sz="1800" b="1" dirty="0">
                          <a:solidFill>
                            <a:sysClr val="windowText" lastClr="000000"/>
                          </a:solidFill>
                          <a:latin typeface="Avenir Next LT Pro" panose="020B0504020202020204" pitchFamily="34" charset="0"/>
                        </a:rPr>
                        <a:t>Week 7</a:t>
                      </a:r>
                    </a:p>
                  </a:txBody>
                  <a:tcPr marL="108662" marR="108662" marT="54331" marB="5433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ysClr val="windowText" lastClr="000000"/>
                          </a:solidFill>
                          <a:latin typeface="Avenir Next LT Pro" panose="020B0504020202020204" pitchFamily="34" charset="0"/>
                        </a:rPr>
                        <a:t>Multiclass Classifiers and Neural Networks</a:t>
                      </a:r>
                    </a:p>
                  </a:txBody>
                  <a:tcPr marL="108662" marR="108662" marT="54331" marB="5433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ysClr val="windowText" lastClr="000000"/>
                        </a:solidFill>
                        <a:latin typeface="Avenir Next LT Pro" panose="020B0504020202020204" pitchFamily="34" charset="0"/>
                      </a:endParaRPr>
                    </a:p>
                  </a:txBody>
                  <a:tcPr marL="108662" marR="108662" marT="54331" marB="54331">
                    <a:solidFill>
                      <a:schemeClr val="bg1"/>
                    </a:solidFill>
                  </a:tcPr>
                </a:tc>
                <a:extLst>
                  <a:ext uri="{0D108BD9-81ED-4DB2-BD59-A6C34878D82A}">
                    <a16:rowId xmlns:a16="http://schemas.microsoft.com/office/drawing/2014/main" val="4212693036"/>
                  </a:ext>
                </a:extLst>
              </a:tr>
              <a:tr h="0">
                <a:tc>
                  <a:txBody>
                    <a:bodyPr/>
                    <a:lstStyle/>
                    <a:p>
                      <a:r>
                        <a:rPr lang="en-US" sz="1800" b="1" dirty="0">
                          <a:solidFill>
                            <a:sysClr val="windowText" lastClr="000000"/>
                          </a:solidFill>
                          <a:latin typeface="Avenir Next LT Pro" panose="020B0504020202020204" pitchFamily="34" charset="0"/>
                        </a:rPr>
                        <a:t>Week 8</a:t>
                      </a:r>
                    </a:p>
                  </a:txBody>
                  <a:tcPr marL="108662" marR="108662" marT="54331" marB="54331">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ysClr val="windowText" lastClr="000000"/>
                          </a:solidFill>
                          <a:latin typeface="Avenir Next LT Pro" panose="020B0504020202020204" pitchFamily="34" charset="0"/>
                        </a:rPr>
                        <a:t>Decision Trees and Ensemble Methods</a:t>
                      </a:r>
                    </a:p>
                  </a:txBody>
                  <a:tcPr marL="108662" marR="108662" marT="54331" marB="54331">
                    <a:solidFill>
                      <a:schemeClr val="bg1">
                        <a:lumMod val="95000"/>
                      </a:schemeClr>
                    </a:solidFill>
                  </a:tcPr>
                </a:tc>
                <a:tc>
                  <a:txBody>
                    <a:bodyPr/>
                    <a:lstStyle/>
                    <a:p>
                      <a:r>
                        <a:rPr lang="en-US" sz="1800" b="0" dirty="0">
                          <a:solidFill>
                            <a:sysClr val="windowText" lastClr="000000"/>
                          </a:solidFill>
                          <a:latin typeface="Avenir Next LT Pro" panose="020B0504020202020204" pitchFamily="34" charset="0"/>
                        </a:rPr>
                        <a:t>HW3 Due. HW4 Out.</a:t>
                      </a:r>
                    </a:p>
                  </a:txBody>
                  <a:tcPr marL="108662" marR="108662" marT="54331" marB="54331">
                    <a:solidFill>
                      <a:schemeClr val="bg1">
                        <a:lumMod val="95000"/>
                      </a:schemeClr>
                    </a:solidFill>
                  </a:tcPr>
                </a:tc>
                <a:extLst>
                  <a:ext uri="{0D108BD9-81ED-4DB2-BD59-A6C34878D82A}">
                    <a16:rowId xmlns:a16="http://schemas.microsoft.com/office/drawing/2014/main" val="1562093803"/>
                  </a:ext>
                </a:extLst>
              </a:tr>
              <a:tr h="0">
                <a:tc>
                  <a:txBody>
                    <a:bodyPr/>
                    <a:lstStyle/>
                    <a:p>
                      <a:r>
                        <a:rPr lang="en-US" sz="1800" b="1" dirty="0">
                          <a:solidFill>
                            <a:sysClr val="windowText" lastClr="000000"/>
                          </a:solidFill>
                          <a:latin typeface="Avenir Next LT Pro" panose="020B0504020202020204" pitchFamily="34" charset="0"/>
                        </a:rPr>
                        <a:t>Week 9</a:t>
                      </a:r>
                    </a:p>
                  </a:txBody>
                  <a:tcPr marL="108662" marR="108662" marT="54331" marB="5433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ysClr val="windowText" lastClr="000000"/>
                          </a:solidFill>
                          <a:latin typeface="Avenir Next LT Pro" panose="020B0504020202020204" pitchFamily="34" charset="0"/>
                        </a:rPr>
                        <a:t>Ensemble Methods (cont.) and Clustering</a:t>
                      </a:r>
                    </a:p>
                  </a:txBody>
                  <a:tcPr marL="108662" marR="108662" marT="54331" marB="54331">
                    <a:solidFill>
                      <a:schemeClr val="bg1"/>
                    </a:solidFill>
                  </a:tcPr>
                </a:tc>
                <a:tc>
                  <a:txBody>
                    <a:bodyPr/>
                    <a:lstStyle/>
                    <a:p>
                      <a:endParaRPr lang="en-US" sz="1800" b="0" dirty="0">
                        <a:solidFill>
                          <a:sysClr val="windowText" lastClr="000000"/>
                        </a:solidFill>
                        <a:latin typeface="Avenir Next LT Pro" panose="020B0504020202020204" pitchFamily="34" charset="0"/>
                      </a:endParaRPr>
                    </a:p>
                  </a:txBody>
                  <a:tcPr marL="108662" marR="108662" marT="54331" marB="54331">
                    <a:solidFill>
                      <a:schemeClr val="bg1"/>
                    </a:solidFill>
                  </a:tcPr>
                </a:tc>
                <a:extLst>
                  <a:ext uri="{0D108BD9-81ED-4DB2-BD59-A6C34878D82A}">
                    <a16:rowId xmlns:a16="http://schemas.microsoft.com/office/drawing/2014/main" val="2624856092"/>
                  </a:ext>
                </a:extLst>
              </a:tr>
              <a:tr h="0">
                <a:tc>
                  <a:txBody>
                    <a:bodyPr/>
                    <a:lstStyle/>
                    <a:p>
                      <a:r>
                        <a:rPr lang="en-US" sz="1800" b="1" dirty="0">
                          <a:solidFill>
                            <a:sysClr val="windowText" lastClr="000000"/>
                          </a:solidFill>
                          <a:latin typeface="Avenir Next LT Pro" panose="020B0504020202020204" pitchFamily="34" charset="0"/>
                        </a:rPr>
                        <a:t>Week 10</a:t>
                      </a:r>
                    </a:p>
                  </a:txBody>
                  <a:tcPr marL="108662" marR="108662" marT="54331" marB="54331">
                    <a:solidFill>
                      <a:schemeClr val="bg1">
                        <a:lumMod val="95000"/>
                      </a:schemeClr>
                    </a:solidFill>
                  </a:tcPr>
                </a:tc>
                <a:tc>
                  <a:txBody>
                    <a:bodyPr/>
                    <a:lstStyle/>
                    <a:p>
                      <a:r>
                        <a:rPr lang="en-US" sz="1800" b="0" dirty="0">
                          <a:solidFill>
                            <a:sysClr val="windowText" lastClr="000000"/>
                          </a:solidFill>
                          <a:latin typeface="Avenir Next LT Pro" panose="020B0504020202020204" pitchFamily="34" charset="0"/>
                        </a:rPr>
                        <a:t>Dimensionality Reduction and Final Review</a:t>
                      </a:r>
                    </a:p>
                  </a:txBody>
                  <a:tcPr marL="108662" marR="108662" marT="54331" marB="54331">
                    <a:solidFill>
                      <a:schemeClr val="bg1">
                        <a:lumMod val="95000"/>
                      </a:schemeClr>
                    </a:solidFill>
                  </a:tcPr>
                </a:tc>
                <a:tc>
                  <a:txBody>
                    <a:bodyPr/>
                    <a:lstStyle/>
                    <a:p>
                      <a:r>
                        <a:rPr lang="en-US" sz="1800" b="0" dirty="0">
                          <a:solidFill>
                            <a:sysClr val="windowText" lastClr="000000"/>
                          </a:solidFill>
                          <a:latin typeface="Avenir Next LT Pro" panose="020B0504020202020204" pitchFamily="34" charset="0"/>
                        </a:rPr>
                        <a:t>HW4 Due.</a:t>
                      </a:r>
                    </a:p>
                  </a:txBody>
                  <a:tcPr marL="108662" marR="108662" marT="54331" marB="54331">
                    <a:solidFill>
                      <a:schemeClr val="bg1">
                        <a:lumMod val="95000"/>
                      </a:schemeClr>
                    </a:solidFill>
                  </a:tcPr>
                </a:tc>
                <a:extLst>
                  <a:ext uri="{0D108BD9-81ED-4DB2-BD59-A6C34878D82A}">
                    <a16:rowId xmlns:a16="http://schemas.microsoft.com/office/drawing/2014/main" val="1529281420"/>
                  </a:ext>
                </a:extLst>
              </a:tr>
              <a:tr h="0">
                <a:tc>
                  <a:txBody>
                    <a:bodyPr/>
                    <a:lstStyle/>
                    <a:p>
                      <a:r>
                        <a:rPr lang="en-US" sz="1800" b="1" dirty="0">
                          <a:solidFill>
                            <a:sysClr val="windowText" lastClr="000000"/>
                          </a:solidFill>
                          <a:latin typeface="Avenir Next LT Pro" panose="020B0504020202020204" pitchFamily="34" charset="0"/>
                        </a:rPr>
                        <a:t>Finals Week</a:t>
                      </a:r>
                    </a:p>
                  </a:txBody>
                  <a:tcPr marL="108662" marR="108662" marT="54331" marB="54331">
                    <a:noFill/>
                  </a:tcPr>
                </a:tc>
                <a:tc>
                  <a:txBody>
                    <a:bodyPr/>
                    <a:lstStyle/>
                    <a:p>
                      <a:endParaRPr lang="en-US" sz="1800" b="0" dirty="0">
                        <a:solidFill>
                          <a:sysClr val="windowText" lastClr="000000"/>
                        </a:solidFill>
                        <a:latin typeface="Avenir Next LT Pro" panose="020B0504020202020204" pitchFamily="34" charset="0"/>
                      </a:endParaRPr>
                    </a:p>
                  </a:txBody>
                  <a:tcPr marL="108662" marR="108662" marT="54331" marB="54331">
                    <a:noFill/>
                  </a:tcPr>
                </a:tc>
                <a:tc>
                  <a:txBody>
                    <a:bodyPr/>
                    <a:lstStyle/>
                    <a:p>
                      <a:r>
                        <a:rPr lang="en-US" sz="1800" b="1" dirty="0">
                          <a:solidFill>
                            <a:sysClr val="windowText" lastClr="000000"/>
                          </a:solidFill>
                          <a:latin typeface="Avenir Next LT Pro" panose="020B0504020202020204" pitchFamily="34" charset="0"/>
                        </a:rPr>
                        <a:t>Final Exam.</a:t>
                      </a:r>
                    </a:p>
                  </a:txBody>
                  <a:tcPr marL="108662" marR="108662" marT="54331" marB="54331">
                    <a:noFill/>
                  </a:tcPr>
                </a:tc>
                <a:extLst>
                  <a:ext uri="{0D108BD9-81ED-4DB2-BD59-A6C34878D82A}">
                    <a16:rowId xmlns:a16="http://schemas.microsoft.com/office/drawing/2014/main" val="1606446528"/>
                  </a:ext>
                </a:extLst>
              </a:tr>
              <a:tr h="0">
                <a:tc>
                  <a:txBody>
                    <a:bodyPr/>
                    <a:lstStyle/>
                    <a:p>
                      <a:r>
                        <a:rPr lang="en-US" sz="1800" b="1" dirty="0">
                          <a:solidFill>
                            <a:schemeClr val="bg1"/>
                          </a:solidFill>
                          <a:latin typeface="Avenir Next LT Pro" panose="020B0504020202020204" pitchFamily="34" charset="0"/>
                        </a:rPr>
                        <a:t>Forever after</a:t>
                      </a:r>
                    </a:p>
                  </a:txBody>
                  <a:tcPr marL="108662" marR="108662" marT="54331" marB="54331">
                    <a:solidFill>
                      <a:srgbClr val="D73F09"/>
                    </a:solidFill>
                  </a:tcPr>
                </a:tc>
                <a:tc gridSpan="2">
                  <a:txBody>
                    <a:bodyPr/>
                    <a:lstStyle/>
                    <a:p>
                      <a:r>
                        <a:rPr lang="en-US" sz="1800" b="0" dirty="0">
                          <a:solidFill>
                            <a:schemeClr val="bg1"/>
                          </a:solidFill>
                          <a:latin typeface="Avenir Next LT Pro" panose="020B0504020202020204" pitchFamily="34" charset="0"/>
                        </a:rPr>
                        <a:t>Bask in the glory of your newfound machine learning knowledge</a:t>
                      </a:r>
                    </a:p>
                  </a:txBody>
                  <a:tcPr marL="108662" marR="108662" marT="54331" marB="54331">
                    <a:solidFill>
                      <a:srgbClr val="D73F09"/>
                    </a:solidFill>
                  </a:tcPr>
                </a:tc>
                <a:tc hMerge="1">
                  <a:txBody>
                    <a:bodyPr/>
                    <a:lstStyle/>
                    <a:p>
                      <a:endParaRPr lang="en-US" sz="1800" b="1" dirty="0">
                        <a:solidFill>
                          <a:sysClr val="windowText" lastClr="000000"/>
                        </a:solidFill>
                        <a:latin typeface="Avenir Next LT Pro" panose="020B0504020202020204" pitchFamily="34" charset="0"/>
                      </a:endParaRPr>
                    </a:p>
                  </a:txBody>
                  <a:tcPr marL="108662" marR="108662" marT="54331" marB="54331">
                    <a:solidFill>
                      <a:schemeClr val="bg1">
                        <a:lumMod val="95000"/>
                      </a:schemeClr>
                    </a:solidFill>
                  </a:tcPr>
                </a:tc>
                <a:extLst>
                  <a:ext uri="{0D108BD9-81ED-4DB2-BD59-A6C34878D82A}">
                    <a16:rowId xmlns:a16="http://schemas.microsoft.com/office/drawing/2014/main" val="3813180447"/>
                  </a:ext>
                </a:extLst>
              </a:tr>
            </a:tbl>
          </a:graphicData>
        </a:graphic>
      </p:graphicFrame>
      <p:sp>
        <p:nvSpPr>
          <p:cNvPr id="11" name="TextBox 10">
            <a:extLst>
              <a:ext uri="{FF2B5EF4-FFF2-40B4-BE49-F238E27FC236}">
                <a16:creationId xmlns:a16="http://schemas.microsoft.com/office/drawing/2014/main" id="{F3E60205-2E16-4A85-A626-FBB291979D6B}"/>
              </a:ext>
            </a:extLst>
          </p:cNvPr>
          <p:cNvSpPr txBox="1"/>
          <p:nvPr/>
        </p:nvSpPr>
        <p:spPr>
          <a:xfrm>
            <a:off x="3026569" y="6287120"/>
            <a:ext cx="6138862" cy="338554"/>
          </a:xfrm>
          <a:prstGeom prst="rect">
            <a:avLst/>
          </a:prstGeom>
          <a:noFill/>
        </p:spPr>
        <p:txBody>
          <a:bodyPr wrap="square">
            <a:spAutoFit/>
          </a:bodyPr>
          <a:lstStyle/>
          <a:p>
            <a:pPr algn="ctr"/>
            <a:r>
              <a:rPr lang="en-US" sz="1600" b="0" i="0" u="none" strike="noStrike" dirty="0">
                <a:solidFill>
                  <a:srgbClr val="000000"/>
                </a:solidFill>
                <a:effectLst/>
                <a:latin typeface="Avenir Next LT Pro" panose="020B0504020202020204" pitchFamily="34" charset="0"/>
              </a:rPr>
              <a:t>Schedule subject to change</a:t>
            </a:r>
            <a:endParaRPr lang="en-US" sz="1600" dirty="0"/>
          </a:p>
        </p:txBody>
      </p:sp>
    </p:spTree>
    <p:extLst>
      <p:ext uri="{BB962C8B-B14F-4D97-AF65-F5344CB8AC3E}">
        <p14:creationId xmlns:p14="http://schemas.microsoft.com/office/powerpoint/2010/main" val="2895389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Background Material</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39</a:t>
            </a:fld>
            <a:endParaRPr lang="en-US"/>
          </a:p>
        </p:txBody>
      </p:sp>
      <p:sp>
        <p:nvSpPr>
          <p:cNvPr id="7" name="TextBox 6">
            <a:extLst>
              <a:ext uri="{FF2B5EF4-FFF2-40B4-BE49-F238E27FC236}">
                <a16:creationId xmlns:a16="http://schemas.microsoft.com/office/drawing/2014/main" id="{60590464-E343-447B-BBDE-8162CB71D53E}"/>
              </a:ext>
            </a:extLst>
          </p:cNvPr>
          <p:cNvSpPr txBox="1"/>
          <p:nvPr/>
        </p:nvSpPr>
        <p:spPr>
          <a:xfrm>
            <a:off x="285751" y="440378"/>
            <a:ext cx="11658600" cy="5930021"/>
          </a:xfrm>
          <a:prstGeom prst="rect">
            <a:avLst/>
          </a:prstGeom>
          <a:noFill/>
        </p:spPr>
        <p:txBody>
          <a:bodyPr wrap="square">
            <a:spAutoFit/>
          </a:bodyPr>
          <a:lstStyle/>
          <a:p>
            <a:pPr algn="just"/>
            <a:r>
              <a:rPr lang="en-US" sz="2400" b="1" i="0" u="none" strike="noStrike" dirty="0">
                <a:solidFill>
                  <a:srgbClr val="000000"/>
                </a:solidFill>
                <a:effectLst/>
                <a:latin typeface="Avenir Next LT Pro" panose="020B0504020202020204" pitchFamily="34" charset="0"/>
              </a:rPr>
              <a:t>Am I well prepared for this course?</a:t>
            </a:r>
          </a:p>
          <a:p>
            <a:pPr algn="just"/>
            <a:r>
              <a:rPr lang="en-US" sz="2400" dirty="0">
                <a:solidFill>
                  <a:srgbClr val="000000"/>
                </a:solidFill>
                <a:latin typeface="Avenir Next LT Pro" panose="020B0504020202020204" pitchFamily="34" charset="0"/>
              </a:rPr>
              <a:t>Maybe? Are you comfortable with most of these (or willing to learn):</a:t>
            </a:r>
          </a:p>
          <a:p>
            <a:pPr algn="just"/>
            <a:endParaRPr lang="en-US" sz="2400" i="0" u="none" strike="noStrike" dirty="0">
              <a:solidFill>
                <a:srgbClr val="000000"/>
              </a:solidFill>
              <a:effectLst/>
              <a:latin typeface="Avenir Next LT Pro" panose="020B0504020202020204" pitchFamily="34" charset="0"/>
            </a:endParaRPr>
          </a:p>
          <a:p>
            <a:pPr marL="800100" lvl="1" indent="-342900" algn="just">
              <a:lnSpc>
                <a:spcPct val="120000"/>
              </a:lnSpc>
              <a:buFont typeface="Arial" panose="020B0604020202020204" pitchFamily="34" charset="0"/>
              <a:buChar char="•"/>
            </a:pPr>
            <a:r>
              <a:rPr lang="en-US" sz="2400" dirty="0">
                <a:solidFill>
                  <a:srgbClr val="000000"/>
                </a:solidFill>
                <a:latin typeface="Avenir Next LT Pro" panose="020B0504020202020204" pitchFamily="34" charset="0"/>
              </a:rPr>
              <a:t>Manipulating probabilities and distributions  		   [</a:t>
            </a:r>
            <a:r>
              <a:rPr lang="en-US" sz="2400" b="1" dirty="0">
                <a:solidFill>
                  <a:srgbClr val="C00000"/>
                </a:solidFill>
                <a:latin typeface="Avenir Next LT Pro" panose="020B0504020202020204" pitchFamily="34" charset="0"/>
              </a:rPr>
              <a:t>Probability</a:t>
            </a:r>
            <a:r>
              <a:rPr lang="en-US" sz="2400" dirty="0">
                <a:solidFill>
                  <a:srgbClr val="000000"/>
                </a:solidFill>
                <a:latin typeface="Avenir Next LT Pro" panose="020B0504020202020204" pitchFamily="34" charset="0"/>
              </a:rPr>
              <a:t>]</a:t>
            </a:r>
          </a:p>
          <a:p>
            <a:pPr marL="800100" lvl="1" indent="-342900" algn="just">
              <a:lnSpc>
                <a:spcPct val="120000"/>
              </a:lnSpc>
              <a:buFont typeface="Arial" panose="020B0604020202020204" pitchFamily="34" charset="0"/>
              <a:buChar char="•"/>
            </a:pPr>
            <a:r>
              <a:rPr lang="en-US" sz="2400" dirty="0">
                <a:solidFill>
                  <a:srgbClr val="000000"/>
                </a:solidFill>
                <a:latin typeface="Avenir Next LT Pro" panose="020B0504020202020204" pitchFamily="34" charset="0"/>
              </a:rPr>
              <a:t>Taking derivatives and reasoning about integrals	   [</a:t>
            </a:r>
            <a:r>
              <a:rPr lang="en-US" sz="2400" b="1" dirty="0">
                <a:solidFill>
                  <a:srgbClr val="000000"/>
                </a:solidFill>
                <a:latin typeface="Avenir Next LT Pro" panose="020B0504020202020204" pitchFamily="34" charset="0"/>
              </a:rPr>
              <a:t>Calculus</a:t>
            </a:r>
            <a:r>
              <a:rPr lang="en-US" sz="2400" dirty="0">
                <a:solidFill>
                  <a:srgbClr val="000000"/>
                </a:solidFill>
                <a:latin typeface="Avenir Next LT Pro" panose="020B0504020202020204" pitchFamily="34" charset="0"/>
              </a:rPr>
              <a:t>]</a:t>
            </a:r>
          </a:p>
          <a:p>
            <a:pPr marL="800100" lvl="1" indent="-342900" algn="just">
              <a:lnSpc>
                <a:spcPct val="120000"/>
              </a:lnSpc>
              <a:buFont typeface="Arial" panose="020B0604020202020204" pitchFamily="34" charset="0"/>
              <a:buChar char="•"/>
            </a:pPr>
            <a:r>
              <a:rPr lang="en-US" sz="2400" dirty="0">
                <a:solidFill>
                  <a:srgbClr val="000000"/>
                </a:solidFill>
                <a:latin typeface="Avenir Next LT Pro" panose="020B0504020202020204" pitchFamily="34" charset="0"/>
              </a:rPr>
              <a:t>Performing common matrix operations			   [</a:t>
            </a:r>
            <a:r>
              <a:rPr lang="en-US" sz="2400" b="1" dirty="0">
                <a:solidFill>
                  <a:srgbClr val="C00000"/>
                </a:solidFill>
                <a:latin typeface="Avenir Next LT Pro" panose="020B0504020202020204" pitchFamily="34" charset="0"/>
              </a:rPr>
              <a:t>Linear Algebra</a:t>
            </a:r>
            <a:r>
              <a:rPr lang="en-US" sz="2400" dirty="0">
                <a:solidFill>
                  <a:srgbClr val="000000"/>
                </a:solidFill>
                <a:latin typeface="Avenir Next LT Pro" panose="020B0504020202020204" pitchFamily="34" charset="0"/>
              </a:rPr>
              <a:t>]</a:t>
            </a:r>
          </a:p>
          <a:p>
            <a:pPr marL="800100" lvl="1" indent="-342900" algn="just">
              <a:lnSpc>
                <a:spcPct val="120000"/>
              </a:lnSpc>
              <a:buFont typeface="Arial" panose="020B0604020202020204" pitchFamily="34" charset="0"/>
              <a:buChar char="•"/>
            </a:pPr>
            <a:r>
              <a:rPr lang="en-US" sz="2400" dirty="0">
                <a:solidFill>
                  <a:srgbClr val="000000"/>
                </a:solidFill>
                <a:latin typeface="Avenir Next LT Pro" panose="020B0504020202020204" pitchFamily="34" charset="0"/>
              </a:rPr>
              <a:t>Standard computer science concepts like…		   [</a:t>
            </a:r>
            <a:r>
              <a:rPr lang="en-US" sz="2400" b="1" dirty="0">
                <a:solidFill>
                  <a:srgbClr val="000000"/>
                </a:solidFill>
                <a:latin typeface="Avenir Next LT Pro" panose="020B0504020202020204" pitchFamily="34" charset="0"/>
              </a:rPr>
              <a:t>Computer Science</a:t>
            </a:r>
            <a:r>
              <a:rPr lang="en-US" sz="2400" dirty="0">
                <a:solidFill>
                  <a:srgbClr val="000000"/>
                </a:solidFill>
                <a:latin typeface="Avenir Next LT Pro" panose="020B0504020202020204" pitchFamily="34" charset="0"/>
              </a:rPr>
              <a:t>]</a:t>
            </a:r>
          </a:p>
          <a:p>
            <a:pPr marL="1257300" lvl="2" indent="-342900" algn="just">
              <a:lnSpc>
                <a:spcPct val="120000"/>
              </a:lnSpc>
              <a:buFont typeface="Arial" panose="020B0604020202020204" pitchFamily="34" charset="0"/>
              <a:buChar char="•"/>
            </a:pPr>
            <a:r>
              <a:rPr lang="en-US" sz="2400" dirty="0">
                <a:solidFill>
                  <a:srgbClr val="000000"/>
                </a:solidFill>
                <a:latin typeface="Avenir Next LT Pro" panose="020B0504020202020204" pitchFamily="34" charset="0"/>
              </a:rPr>
              <a:t>Programming (skeleton code will be in Python)</a:t>
            </a:r>
          </a:p>
          <a:p>
            <a:pPr marL="1257300" lvl="2" indent="-342900" algn="just">
              <a:lnSpc>
                <a:spcPct val="120000"/>
              </a:lnSpc>
              <a:buFont typeface="Arial" panose="020B0604020202020204" pitchFamily="34" charset="0"/>
              <a:buChar char="•"/>
            </a:pPr>
            <a:r>
              <a:rPr lang="en-US" sz="2400" dirty="0">
                <a:solidFill>
                  <a:srgbClr val="000000"/>
                </a:solidFill>
                <a:latin typeface="Avenir Next LT Pro" panose="020B0504020202020204" pitchFamily="34" charset="0"/>
              </a:rPr>
              <a:t>Computational complexity (big O notation)</a:t>
            </a:r>
          </a:p>
          <a:p>
            <a:pPr marL="800100" lvl="1" indent="-342900" algn="just">
              <a:lnSpc>
                <a:spcPct val="120000"/>
              </a:lnSpc>
              <a:buFont typeface="Arial" panose="020B0604020202020204" pitchFamily="34" charset="0"/>
              <a:buChar char="•"/>
            </a:pPr>
            <a:r>
              <a:rPr lang="en-US" sz="2400" dirty="0">
                <a:solidFill>
                  <a:srgbClr val="000000"/>
                </a:solidFill>
                <a:latin typeface="Avenir Next LT Pro" panose="020B0504020202020204" pitchFamily="34" charset="0"/>
              </a:rPr>
              <a:t>Handling abstract mathematical concepts 		   </a:t>
            </a:r>
            <a:r>
              <a:rPr lang="en-US" sz="2400" b="1" dirty="0">
                <a:solidFill>
                  <a:srgbClr val="000000"/>
                </a:solidFill>
                <a:latin typeface="Avenir Next LT Pro" panose="020B0504020202020204" pitchFamily="34" charset="0"/>
              </a:rPr>
              <a:t>[Discrete Math]</a:t>
            </a:r>
          </a:p>
          <a:p>
            <a:pPr marL="1257300" lvl="2" indent="-342900" algn="just">
              <a:lnSpc>
                <a:spcPct val="120000"/>
              </a:lnSpc>
              <a:buFont typeface="Arial" panose="020B0604020202020204" pitchFamily="34" charset="0"/>
              <a:buChar char="•"/>
            </a:pPr>
            <a:r>
              <a:rPr lang="en-US" sz="2400" dirty="0">
                <a:solidFill>
                  <a:srgbClr val="000000"/>
                </a:solidFill>
                <a:latin typeface="Avenir Next LT Pro" panose="020B0504020202020204" pitchFamily="34" charset="0"/>
              </a:rPr>
              <a:t>Proving things by manipulating equations</a:t>
            </a:r>
            <a:endParaRPr lang="en-US" dirty="0">
              <a:solidFill>
                <a:srgbClr val="000000"/>
              </a:solidFill>
              <a:latin typeface="Avenir Next LT Pro" panose="020B0504020202020204" pitchFamily="34" charset="0"/>
            </a:endParaRPr>
          </a:p>
          <a:p>
            <a:pPr lvl="2" algn="just">
              <a:lnSpc>
                <a:spcPct val="120000"/>
              </a:lnSpc>
            </a:pPr>
            <a:endParaRPr lang="en-US" dirty="0">
              <a:solidFill>
                <a:srgbClr val="000000"/>
              </a:solidFill>
              <a:latin typeface="Avenir Next LT Pro" panose="020B0504020202020204" pitchFamily="34" charset="0"/>
            </a:endParaRPr>
          </a:p>
          <a:p>
            <a:pPr>
              <a:lnSpc>
                <a:spcPct val="120000"/>
              </a:lnSpc>
            </a:pPr>
            <a:r>
              <a:rPr lang="en-US" sz="2400" b="1" dirty="0">
                <a:solidFill>
                  <a:srgbClr val="000000"/>
                </a:solidFill>
                <a:latin typeface="Avenir Next LT Pro" panose="020B0504020202020204" pitchFamily="34" charset="0"/>
              </a:rPr>
              <a:t>Homework 0 is out today. </a:t>
            </a:r>
            <a:r>
              <a:rPr lang="en-US" sz="2400" dirty="0">
                <a:solidFill>
                  <a:srgbClr val="000000"/>
                </a:solidFill>
                <a:latin typeface="Avenir Next LT Pro" panose="020B0504020202020204" pitchFamily="34" charset="0"/>
              </a:rPr>
              <a:t>Not worth many points and graded on effort but should give you a sense for if you’ll need to review some things for this class.</a:t>
            </a:r>
            <a:endParaRPr lang="en-US" sz="2400" i="0" u="none" strike="noStrike" dirty="0">
              <a:solidFill>
                <a:srgbClr val="000000"/>
              </a:solidFill>
              <a:effectLst/>
              <a:latin typeface="Avenir Next LT Pro" panose="020B0504020202020204" pitchFamily="34" charset="0"/>
            </a:endParaRPr>
          </a:p>
        </p:txBody>
      </p:sp>
    </p:spTree>
    <p:extLst>
      <p:ext uri="{BB962C8B-B14F-4D97-AF65-F5344CB8AC3E}">
        <p14:creationId xmlns:p14="http://schemas.microsoft.com/office/powerpoint/2010/main" val="391768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orld Book Day 2017: 20 robot related books to inspire kids and teens |  Robohub">
            <a:extLst>
              <a:ext uri="{FF2B5EF4-FFF2-40B4-BE49-F238E27FC236}">
                <a16:creationId xmlns:a16="http://schemas.microsoft.com/office/drawing/2014/main" id="{53DF61B8-FDD8-4B6A-8590-DC09BB6BEC4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60229" y="4267589"/>
            <a:ext cx="4884962" cy="3256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69D6FE8-1A15-4D2D-9FF0-705404DE441B}"/>
              </a:ext>
            </a:extLst>
          </p:cNvPr>
          <p:cNvSpPr>
            <a:spLocks noGrp="1"/>
          </p:cNvSpPr>
          <p:nvPr>
            <p:ph type="title"/>
          </p:nvPr>
        </p:nvSpPr>
        <p:spPr/>
        <p:txBody>
          <a:bodyPr/>
          <a:lstStyle/>
          <a:p>
            <a:r>
              <a:rPr lang="en-US" dirty="0"/>
              <a:t>What is Machine Learning?</a:t>
            </a:r>
          </a:p>
        </p:txBody>
      </p:sp>
      <p:sp>
        <p:nvSpPr>
          <p:cNvPr id="3" name="Slide Number Placeholder 2">
            <a:extLst>
              <a:ext uri="{FF2B5EF4-FFF2-40B4-BE49-F238E27FC236}">
                <a16:creationId xmlns:a16="http://schemas.microsoft.com/office/drawing/2014/main" id="{B5EA5BFC-7077-4C22-9995-BA6B608EE851}"/>
              </a:ext>
            </a:extLst>
          </p:cNvPr>
          <p:cNvSpPr>
            <a:spLocks noGrp="1"/>
          </p:cNvSpPr>
          <p:nvPr>
            <p:ph type="sldNum" sz="quarter" idx="4"/>
          </p:nvPr>
        </p:nvSpPr>
        <p:spPr/>
        <p:txBody>
          <a:bodyPr/>
          <a:lstStyle/>
          <a:p>
            <a:fld id="{02C8B7B2-9496-47E5-990F-169BD0B1DE6A}" type="slidenum">
              <a:rPr lang="en-US" smtClean="0"/>
              <a:t>4</a:t>
            </a:fld>
            <a:endParaRPr lang="en-US"/>
          </a:p>
        </p:txBody>
      </p:sp>
      <p:sp>
        <p:nvSpPr>
          <p:cNvPr id="8" name="TextBox 7">
            <a:extLst>
              <a:ext uri="{FF2B5EF4-FFF2-40B4-BE49-F238E27FC236}">
                <a16:creationId xmlns:a16="http://schemas.microsoft.com/office/drawing/2014/main" id="{AF76CC16-BE92-422A-8B26-E9F8762A27A3}"/>
              </a:ext>
            </a:extLst>
          </p:cNvPr>
          <p:cNvSpPr txBox="1"/>
          <p:nvPr/>
        </p:nvSpPr>
        <p:spPr>
          <a:xfrm>
            <a:off x="261257" y="660550"/>
            <a:ext cx="11756571" cy="927305"/>
          </a:xfrm>
          <a:prstGeom prst="rect">
            <a:avLst/>
          </a:prstGeom>
          <a:noFill/>
        </p:spPr>
        <p:txBody>
          <a:bodyPr wrap="square">
            <a:spAutoFit/>
          </a:bodyPr>
          <a:lstStyle/>
          <a:p>
            <a:pPr algn="ctr">
              <a:lnSpc>
                <a:spcPct val="150000"/>
              </a:lnSpc>
            </a:pPr>
            <a:r>
              <a:rPr lang="en-US" sz="2000" dirty="0">
                <a:solidFill>
                  <a:srgbClr val="202122"/>
                </a:solidFill>
                <a:effectLst/>
                <a:latin typeface="Book Antiqua" panose="02040602050305030304" pitchFamily="18" charset="0"/>
              </a:rPr>
              <a:t>"Field of study that gives computers the ability to learn without being explicitly programmed”</a:t>
            </a:r>
          </a:p>
          <a:p>
            <a:pPr algn="ctr">
              <a:lnSpc>
                <a:spcPct val="200000"/>
              </a:lnSpc>
            </a:pPr>
            <a:r>
              <a:rPr lang="en-US" sz="1400" i="1" dirty="0">
                <a:solidFill>
                  <a:srgbClr val="202122"/>
                </a:solidFill>
                <a:latin typeface="Book Antiqua" panose="02040602050305030304" pitchFamily="18" charset="0"/>
              </a:rPr>
              <a:t>- Arthur Samuel</a:t>
            </a:r>
            <a:endParaRPr lang="en-US" i="1" dirty="0">
              <a:latin typeface="Book Antiqua" panose="02040602050305030304" pitchFamily="18" charset="0"/>
            </a:endParaRPr>
          </a:p>
        </p:txBody>
      </p:sp>
      <p:sp>
        <p:nvSpPr>
          <p:cNvPr id="9" name="TextBox 8">
            <a:extLst>
              <a:ext uri="{FF2B5EF4-FFF2-40B4-BE49-F238E27FC236}">
                <a16:creationId xmlns:a16="http://schemas.microsoft.com/office/drawing/2014/main" id="{C3E98890-9A0E-4E8E-B0FB-30F11D3BD4C9}"/>
              </a:ext>
            </a:extLst>
          </p:cNvPr>
          <p:cNvSpPr txBox="1"/>
          <p:nvPr/>
        </p:nvSpPr>
        <p:spPr>
          <a:xfrm>
            <a:off x="1848494" y="3352209"/>
            <a:ext cx="8582096" cy="1388970"/>
          </a:xfrm>
          <a:prstGeom prst="rect">
            <a:avLst/>
          </a:prstGeom>
          <a:noFill/>
        </p:spPr>
        <p:txBody>
          <a:bodyPr wrap="square">
            <a:spAutoFit/>
          </a:bodyPr>
          <a:lstStyle/>
          <a:p>
            <a:pPr algn="ctr">
              <a:lnSpc>
                <a:spcPct val="150000"/>
              </a:lnSpc>
            </a:pPr>
            <a:r>
              <a:rPr lang="en-US" sz="2000" dirty="0">
                <a:solidFill>
                  <a:srgbClr val="202122"/>
                </a:solidFill>
                <a:effectLst/>
                <a:latin typeface="Book Antiqua" panose="02040602050305030304" pitchFamily="18" charset="0"/>
              </a:rPr>
              <a:t>“Algorithms that automatically detect patterns in data and use the uncovered patterns to predict future data or other outcomes of interest”</a:t>
            </a:r>
          </a:p>
          <a:p>
            <a:pPr algn="ctr">
              <a:lnSpc>
                <a:spcPct val="200000"/>
              </a:lnSpc>
            </a:pPr>
            <a:r>
              <a:rPr lang="en-US" sz="1400" i="1" dirty="0">
                <a:solidFill>
                  <a:srgbClr val="202122"/>
                </a:solidFill>
                <a:latin typeface="Book Antiqua" panose="02040602050305030304" pitchFamily="18" charset="0"/>
              </a:rPr>
              <a:t>- Kevin Murphy</a:t>
            </a:r>
            <a:endParaRPr lang="en-US" i="1" dirty="0">
              <a:latin typeface="Book Antiqua" panose="02040602050305030304" pitchFamily="18" charset="0"/>
            </a:endParaRPr>
          </a:p>
        </p:txBody>
      </p:sp>
      <p:sp>
        <p:nvSpPr>
          <p:cNvPr id="10" name="TextBox 9">
            <a:extLst>
              <a:ext uri="{FF2B5EF4-FFF2-40B4-BE49-F238E27FC236}">
                <a16:creationId xmlns:a16="http://schemas.microsoft.com/office/drawing/2014/main" id="{B2AFD153-FA17-454B-BBBC-BF8D766EDBDE}"/>
              </a:ext>
            </a:extLst>
          </p:cNvPr>
          <p:cNvSpPr txBox="1"/>
          <p:nvPr/>
        </p:nvSpPr>
        <p:spPr>
          <a:xfrm>
            <a:off x="3331692" y="4928871"/>
            <a:ext cx="5615701" cy="1388970"/>
          </a:xfrm>
          <a:prstGeom prst="rect">
            <a:avLst/>
          </a:prstGeom>
          <a:noFill/>
        </p:spPr>
        <p:txBody>
          <a:bodyPr wrap="square">
            <a:spAutoFit/>
          </a:bodyPr>
          <a:lstStyle/>
          <a:p>
            <a:pPr algn="ctr">
              <a:lnSpc>
                <a:spcPct val="150000"/>
              </a:lnSpc>
            </a:pPr>
            <a:r>
              <a:rPr lang="en-US" sz="2000" dirty="0">
                <a:solidFill>
                  <a:srgbClr val="202122"/>
                </a:solidFill>
                <a:effectLst/>
                <a:latin typeface="Book Antiqua" panose="02040602050305030304" pitchFamily="18" charset="0"/>
              </a:rPr>
              <a:t>“</a:t>
            </a:r>
            <a:r>
              <a:rPr lang="en-US" sz="2000" dirty="0">
                <a:solidFill>
                  <a:srgbClr val="202122"/>
                </a:solidFill>
                <a:latin typeface="Book Antiqua" panose="02040602050305030304" pitchFamily="18" charset="0"/>
              </a:rPr>
              <a:t>A</a:t>
            </a:r>
            <a:r>
              <a:rPr lang="en-US" sz="2000" dirty="0">
                <a:solidFill>
                  <a:srgbClr val="202122"/>
                </a:solidFill>
                <a:effectLst/>
                <a:latin typeface="Book Antiqua" panose="02040602050305030304" pitchFamily="18" charset="0"/>
              </a:rPr>
              <a:t>lgorithms that improve their performance (P) at some task (T) with experience (E)”</a:t>
            </a:r>
          </a:p>
          <a:p>
            <a:pPr algn="ctr">
              <a:lnSpc>
                <a:spcPct val="200000"/>
              </a:lnSpc>
            </a:pPr>
            <a:r>
              <a:rPr lang="en-US" sz="1400" i="1" dirty="0">
                <a:solidFill>
                  <a:srgbClr val="202122"/>
                </a:solidFill>
                <a:latin typeface="Book Antiqua" panose="02040602050305030304" pitchFamily="18" charset="0"/>
              </a:rPr>
              <a:t>- Tom Mitchell</a:t>
            </a:r>
            <a:endParaRPr lang="en-US" i="1" dirty="0">
              <a:latin typeface="Book Antiqua" panose="02040602050305030304" pitchFamily="18" charset="0"/>
            </a:endParaRPr>
          </a:p>
        </p:txBody>
      </p:sp>
      <p:sp>
        <p:nvSpPr>
          <p:cNvPr id="12" name="TextBox 11">
            <a:extLst>
              <a:ext uri="{FF2B5EF4-FFF2-40B4-BE49-F238E27FC236}">
                <a16:creationId xmlns:a16="http://schemas.microsoft.com/office/drawing/2014/main" id="{785BF801-558B-4F95-AE9A-BCEC5773CADD}"/>
              </a:ext>
            </a:extLst>
          </p:cNvPr>
          <p:cNvSpPr txBox="1"/>
          <p:nvPr/>
        </p:nvSpPr>
        <p:spPr>
          <a:xfrm>
            <a:off x="261257" y="1775547"/>
            <a:ext cx="11756571" cy="1388970"/>
          </a:xfrm>
          <a:prstGeom prst="rect">
            <a:avLst/>
          </a:prstGeom>
          <a:noFill/>
        </p:spPr>
        <p:txBody>
          <a:bodyPr wrap="square">
            <a:spAutoFit/>
          </a:bodyPr>
          <a:lstStyle/>
          <a:p>
            <a:pPr algn="ctr">
              <a:lnSpc>
                <a:spcPct val="150000"/>
              </a:lnSpc>
            </a:pPr>
            <a:r>
              <a:rPr lang="en-US" sz="2000" dirty="0">
                <a:solidFill>
                  <a:srgbClr val="202122"/>
                </a:solidFill>
                <a:effectLst/>
                <a:latin typeface="Book Antiqua" panose="02040602050305030304" pitchFamily="18" charset="0"/>
              </a:rPr>
              <a:t>“Any change in a system that allows it to perform better the second time on repetition </a:t>
            </a:r>
            <a:br>
              <a:rPr lang="en-US" sz="2000" dirty="0">
                <a:solidFill>
                  <a:srgbClr val="202122"/>
                </a:solidFill>
                <a:effectLst/>
                <a:latin typeface="Book Antiqua" panose="02040602050305030304" pitchFamily="18" charset="0"/>
              </a:rPr>
            </a:br>
            <a:r>
              <a:rPr lang="en-US" sz="2000" dirty="0">
                <a:solidFill>
                  <a:srgbClr val="202122"/>
                </a:solidFill>
                <a:effectLst/>
                <a:latin typeface="Book Antiqua" panose="02040602050305030304" pitchFamily="18" charset="0"/>
              </a:rPr>
              <a:t>of the same task or on another task drawn from the same distribution”</a:t>
            </a:r>
          </a:p>
          <a:p>
            <a:pPr algn="ctr">
              <a:lnSpc>
                <a:spcPct val="200000"/>
              </a:lnSpc>
            </a:pPr>
            <a:r>
              <a:rPr lang="en-US" sz="1400" i="1" dirty="0">
                <a:solidFill>
                  <a:srgbClr val="202122"/>
                </a:solidFill>
                <a:latin typeface="Book Antiqua" panose="02040602050305030304" pitchFamily="18" charset="0"/>
              </a:rPr>
              <a:t>- Herbert Simon</a:t>
            </a:r>
            <a:endParaRPr lang="en-US" i="1" dirty="0">
              <a:latin typeface="Book Antiqua" panose="02040602050305030304" pitchFamily="18" charset="0"/>
            </a:endParaRPr>
          </a:p>
        </p:txBody>
      </p:sp>
    </p:spTree>
    <p:extLst>
      <p:ext uri="{BB962C8B-B14F-4D97-AF65-F5344CB8AC3E}">
        <p14:creationId xmlns:p14="http://schemas.microsoft.com/office/powerpoint/2010/main" val="219684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Reaching for Success</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40</a:t>
            </a:fld>
            <a:endParaRPr lang="en-US"/>
          </a:p>
        </p:txBody>
      </p:sp>
      <p:sp>
        <p:nvSpPr>
          <p:cNvPr id="7" name="TextBox 6">
            <a:extLst>
              <a:ext uri="{FF2B5EF4-FFF2-40B4-BE49-F238E27FC236}">
                <a16:creationId xmlns:a16="http://schemas.microsoft.com/office/drawing/2014/main" id="{60590464-E343-447B-BBDE-8162CB71D53E}"/>
              </a:ext>
            </a:extLst>
          </p:cNvPr>
          <p:cNvSpPr txBox="1"/>
          <p:nvPr/>
        </p:nvSpPr>
        <p:spPr>
          <a:xfrm>
            <a:off x="285751" y="613373"/>
            <a:ext cx="11658600" cy="5632311"/>
          </a:xfrm>
          <a:prstGeom prst="rect">
            <a:avLst/>
          </a:prstGeom>
          <a:noFill/>
        </p:spPr>
        <p:txBody>
          <a:bodyPr wrap="square">
            <a:spAutoFit/>
          </a:bodyPr>
          <a:lstStyle/>
          <a:p>
            <a:pPr algn="just"/>
            <a:r>
              <a:rPr lang="en-US" sz="2400" b="1" i="0" u="none" strike="noStrike" dirty="0">
                <a:effectLst/>
                <a:latin typeface="Avenir Next LT Pro" panose="020B0504020202020204" pitchFamily="34" charset="0"/>
              </a:rPr>
              <a:t>How to do well in this class?</a:t>
            </a:r>
          </a:p>
          <a:p>
            <a:pPr algn="just"/>
            <a:endParaRPr lang="en-US" sz="2400" b="1" dirty="0">
              <a:latin typeface="Avenir Next LT Pro" panose="020B0504020202020204" pitchFamily="34" charset="0"/>
            </a:endParaRPr>
          </a:p>
          <a:p>
            <a:pPr algn="just"/>
            <a:r>
              <a:rPr lang="en-US" sz="2400" b="0" i="0" dirty="0">
                <a:effectLst/>
                <a:latin typeface="Avenir Next LT Pro" panose="020B0504020202020204" pitchFamily="34" charset="0"/>
              </a:rPr>
              <a:t>Come to class on time. Pay attention. Take notes. Ask </a:t>
            </a:r>
            <a:r>
              <a:rPr lang="en-US" sz="2400" dirty="0">
                <a:latin typeface="Avenir Next LT Pro" panose="020B0504020202020204" pitchFamily="34" charset="0"/>
              </a:rPr>
              <a:t>questions during lecture or afterwards via Discord or in office hours. Rewatch recordings for parts you missed.</a:t>
            </a:r>
          </a:p>
          <a:p>
            <a:pPr algn="just"/>
            <a:endParaRPr lang="en-US" sz="2400" b="0" i="0" dirty="0">
              <a:effectLst/>
              <a:latin typeface="Avenir Next LT Pro" panose="020B0504020202020204" pitchFamily="34" charset="0"/>
            </a:endParaRPr>
          </a:p>
          <a:p>
            <a:pPr algn="just"/>
            <a:r>
              <a:rPr lang="en-US" sz="2400" dirty="0">
                <a:latin typeface="Avenir Next LT Pro" panose="020B0504020202020204" pitchFamily="34" charset="0"/>
              </a:rPr>
              <a:t>Start your homework early. You will </a:t>
            </a:r>
            <a:r>
              <a:rPr lang="en-US" sz="2400" i="1" dirty="0">
                <a:latin typeface="Avenir Next LT Pro" panose="020B0504020202020204" pitchFamily="34" charset="0"/>
              </a:rPr>
              <a:t>always have a homework to do but we don’t plan for it to actually take the full two weeks you have to do it. </a:t>
            </a:r>
            <a:r>
              <a:rPr lang="en-US" sz="2400" dirty="0">
                <a:latin typeface="Avenir Next LT Pro" panose="020B0504020202020204" pitchFamily="34" charset="0"/>
              </a:rPr>
              <a:t>That said, don’t wait till the last day – you will very probably not do well on it.</a:t>
            </a:r>
          </a:p>
          <a:p>
            <a:pPr algn="just"/>
            <a:endParaRPr lang="en-US" sz="2400" i="1" dirty="0">
              <a:latin typeface="Avenir Next LT Pro" panose="020B0504020202020204" pitchFamily="34" charset="0"/>
            </a:endParaRPr>
          </a:p>
          <a:p>
            <a:pPr algn="just"/>
            <a:r>
              <a:rPr lang="en-US" sz="2400" i="1" dirty="0">
                <a:latin typeface="Avenir Next LT Pro" panose="020B0504020202020204" pitchFamily="34" charset="0"/>
              </a:rPr>
              <a:t>If you don’t know background material but are still keen to learn ML, ask for help and study hard.</a:t>
            </a:r>
          </a:p>
          <a:p>
            <a:pPr algn="just"/>
            <a:endParaRPr lang="en-US" sz="2400" dirty="0">
              <a:latin typeface="Avenir Next LT Pro" panose="020B0504020202020204" pitchFamily="34" charset="0"/>
            </a:endParaRPr>
          </a:p>
          <a:p>
            <a:pPr algn="just"/>
            <a:endParaRPr lang="en-US" sz="2400" dirty="0">
              <a:latin typeface="Avenir Next LT Pro" panose="020B0504020202020204" pitchFamily="34" charset="0"/>
            </a:endParaRPr>
          </a:p>
          <a:p>
            <a:pPr algn="just"/>
            <a:r>
              <a:rPr lang="en-US" sz="2400" b="1" dirty="0">
                <a:latin typeface="Avenir Next LT Pro" panose="020B0504020202020204" pitchFamily="34" charset="0"/>
              </a:rPr>
              <a:t>Just like saying “Eat healthy, sleep eight hours, avoid stress, and exercise regularly”, I know this is obvious advice. Following it is the hard part.</a:t>
            </a:r>
          </a:p>
        </p:txBody>
      </p:sp>
    </p:spTree>
    <p:extLst>
      <p:ext uri="{BB962C8B-B14F-4D97-AF65-F5344CB8AC3E}">
        <p14:creationId xmlns:p14="http://schemas.microsoft.com/office/powerpoint/2010/main" val="1676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Machine Learning and Data Mining</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41</a:t>
            </a:fld>
            <a:endParaRPr lang="en-US"/>
          </a:p>
        </p:txBody>
      </p:sp>
      <p:sp>
        <p:nvSpPr>
          <p:cNvPr id="7" name="TextBox 6">
            <a:extLst>
              <a:ext uri="{FF2B5EF4-FFF2-40B4-BE49-F238E27FC236}">
                <a16:creationId xmlns:a16="http://schemas.microsoft.com/office/drawing/2014/main" id="{60590464-E343-447B-BBDE-8162CB71D53E}"/>
              </a:ext>
            </a:extLst>
          </p:cNvPr>
          <p:cNvSpPr txBox="1"/>
          <p:nvPr/>
        </p:nvSpPr>
        <p:spPr>
          <a:xfrm>
            <a:off x="285751" y="613373"/>
            <a:ext cx="11658600" cy="6001643"/>
          </a:xfrm>
          <a:prstGeom prst="rect">
            <a:avLst/>
          </a:prstGeom>
          <a:noFill/>
        </p:spPr>
        <p:txBody>
          <a:bodyPr wrap="square">
            <a:spAutoFit/>
          </a:bodyPr>
          <a:lstStyle/>
          <a:p>
            <a:r>
              <a:rPr lang="en-US" sz="2400" b="1" i="0" u="none" strike="noStrike" dirty="0">
                <a:effectLst/>
                <a:latin typeface="Avenir Next LT Pro" panose="020B0504020202020204" pitchFamily="34" charset="0"/>
              </a:rPr>
              <a:t>What this class is:</a:t>
            </a:r>
          </a:p>
          <a:p>
            <a:endParaRPr lang="en-US" sz="2400" dirty="0">
              <a:latin typeface="Avenir Next LT Pro" panose="020B0504020202020204" pitchFamily="34" charset="0"/>
            </a:endParaRPr>
          </a:p>
          <a:p>
            <a:r>
              <a:rPr lang="en-US" sz="2400" dirty="0">
                <a:latin typeface="Avenir Next LT Pro" panose="020B0504020202020204" pitchFamily="34" charset="0"/>
              </a:rPr>
              <a:t>An introduction to the fundamentals of machine learning. You will do math to derive and understand learning algorithms. You will implement learning algorithms from scratch and apply them to provided datasets. </a:t>
            </a:r>
          </a:p>
          <a:p>
            <a:endParaRPr lang="en-US" sz="2400" dirty="0">
              <a:latin typeface="Avenir Next LT Pro" panose="020B0504020202020204" pitchFamily="34" charset="0"/>
            </a:endParaRPr>
          </a:p>
          <a:p>
            <a:endParaRPr lang="en-US" sz="2400" dirty="0">
              <a:latin typeface="Avenir Next LT Pro" panose="020B0504020202020204" pitchFamily="34" charset="0"/>
            </a:endParaRPr>
          </a:p>
          <a:p>
            <a:endParaRPr lang="en-US" sz="2400" dirty="0">
              <a:latin typeface="Avenir Next LT Pro" panose="020B0504020202020204" pitchFamily="34" charset="0"/>
            </a:endParaRPr>
          </a:p>
          <a:p>
            <a:endParaRPr lang="en-US" sz="2400" dirty="0">
              <a:latin typeface="Avenir Next LT Pro" panose="020B0504020202020204" pitchFamily="34" charset="0"/>
            </a:endParaRPr>
          </a:p>
          <a:p>
            <a:r>
              <a:rPr lang="en-US" sz="2400" b="1" dirty="0">
                <a:latin typeface="Avenir Next LT Pro" panose="020B0504020202020204" pitchFamily="34" charset="0"/>
              </a:rPr>
              <a:t>What this class isn’t:</a:t>
            </a:r>
            <a:br>
              <a:rPr lang="en-US" sz="2400" b="1" dirty="0">
                <a:latin typeface="Avenir Next LT Pro" panose="020B0504020202020204" pitchFamily="34" charset="0"/>
              </a:rPr>
            </a:br>
            <a:endParaRPr lang="en-US" sz="2400" b="1" dirty="0">
              <a:latin typeface="Avenir Next LT Pro" panose="020B0504020202020204" pitchFamily="34" charset="0"/>
            </a:endParaRPr>
          </a:p>
          <a:p>
            <a:r>
              <a:rPr lang="en-US" sz="2400" dirty="0">
                <a:latin typeface="Avenir Next LT Pro" panose="020B0504020202020204" pitchFamily="34" charset="0"/>
              </a:rPr>
              <a:t>A tutorial on how to do machine learning in framework X, Y, or Z. Also, this is not a deep learning class. </a:t>
            </a:r>
          </a:p>
          <a:p>
            <a:endParaRPr lang="en-US" sz="2400" dirty="0">
              <a:latin typeface="Avenir Next LT Pro" panose="020B0504020202020204" pitchFamily="34" charset="0"/>
            </a:endParaRPr>
          </a:p>
          <a:p>
            <a:endParaRPr lang="en-US" sz="2400" dirty="0">
              <a:latin typeface="Avenir Next LT Pro" panose="020B0504020202020204" pitchFamily="34" charset="0"/>
            </a:endParaRPr>
          </a:p>
          <a:p>
            <a:endParaRPr lang="en-US" sz="2400" dirty="0">
              <a:latin typeface="Avenir Next LT Pro" panose="020B0504020202020204" pitchFamily="34" charset="0"/>
            </a:endParaRPr>
          </a:p>
        </p:txBody>
      </p:sp>
    </p:spTree>
    <p:extLst>
      <p:ext uri="{BB962C8B-B14F-4D97-AF65-F5344CB8AC3E}">
        <p14:creationId xmlns:p14="http://schemas.microsoft.com/office/powerpoint/2010/main" val="1137778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Day-to-Day</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42</a:t>
            </a:fld>
            <a:endParaRPr lang="en-US"/>
          </a:p>
        </p:txBody>
      </p:sp>
      <p:grpSp>
        <p:nvGrpSpPr>
          <p:cNvPr id="5" name="Group 4">
            <a:extLst>
              <a:ext uri="{FF2B5EF4-FFF2-40B4-BE49-F238E27FC236}">
                <a16:creationId xmlns:a16="http://schemas.microsoft.com/office/drawing/2014/main" id="{ED4C7D33-E108-436F-9CC8-E07A2CFE9034}"/>
              </a:ext>
            </a:extLst>
          </p:cNvPr>
          <p:cNvGrpSpPr/>
          <p:nvPr/>
        </p:nvGrpSpPr>
        <p:grpSpPr>
          <a:xfrm>
            <a:off x="1143000" y="715294"/>
            <a:ext cx="8238744" cy="1371600"/>
            <a:chOff x="1143000" y="947478"/>
            <a:chExt cx="8238744" cy="1371600"/>
          </a:xfrm>
        </p:grpSpPr>
        <p:sp>
          <p:nvSpPr>
            <p:cNvPr id="6" name="Rectangle 5">
              <a:extLst>
                <a:ext uri="{FF2B5EF4-FFF2-40B4-BE49-F238E27FC236}">
                  <a16:creationId xmlns:a16="http://schemas.microsoft.com/office/drawing/2014/main" id="{B3929F84-C47F-4953-92F6-45048B9CBE2D}"/>
                </a:ext>
              </a:extLst>
            </p:cNvPr>
            <p:cNvSpPr/>
            <p:nvPr/>
          </p:nvSpPr>
          <p:spPr>
            <a:xfrm>
              <a:off x="1143000" y="1427538"/>
              <a:ext cx="8238744" cy="411480"/>
            </a:xfrm>
            <a:prstGeom prst="rect">
              <a:avLst/>
            </a:prstGeom>
            <a:solidFill>
              <a:srgbClr val="B58B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charset="0"/>
                  <a:ea typeface="Avenir Book" charset="0"/>
                  <a:cs typeface="Avenir Book" charset="0"/>
                </a:rPr>
                <a:t>94 Minutes</a:t>
              </a:r>
            </a:p>
          </p:txBody>
        </p:sp>
        <p:pic>
          <p:nvPicPr>
            <p:cNvPr id="8" name="Picture 6" descr="mage result for inside out">
              <a:extLst>
                <a:ext uri="{FF2B5EF4-FFF2-40B4-BE49-F238E27FC236}">
                  <a16:creationId xmlns:a16="http://schemas.microsoft.com/office/drawing/2014/main" id="{D949A5F1-62CB-4875-A8AE-E3E9D794F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982" y="947478"/>
              <a:ext cx="922084" cy="13716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256FFFA-4968-440C-942B-5CE004CB5695}"/>
              </a:ext>
            </a:extLst>
          </p:cNvPr>
          <p:cNvGrpSpPr/>
          <p:nvPr/>
        </p:nvGrpSpPr>
        <p:grpSpPr>
          <a:xfrm>
            <a:off x="1143000" y="4609088"/>
            <a:ext cx="10524744" cy="1371600"/>
            <a:chOff x="1143000" y="4723392"/>
            <a:chExt cx="10524744" cy="1371600"/>
          </a:xfrm>
        </p:grpSpPr>
        <p:sp>
          <p:nvSpPr>
            <p:cNvPr id="11" name="Rectangle 10">
              <a:extLst>
                <a:ext uri="{FF2B5EF4-FFF2-40B4-BE49-F238E27FC236}">
                  <a16:creationId xmlns:a16="http://schemas.microsoft.com/office/drawing/2014/main" id="{769CA8C2-28C9-4ED2-8E87-C50121E1A43F}"/>
                </a:ext>
              </a:extLst>
            </p:cNvPr>
            <p:cNvSpPr/>
            <p:nvPr/>
          </p:nvSpPr>
          <p:spPr>
            <a:xfrm>
              <a:off x="1143000" y="5142928"/>
              <a:ext cx="10524744" cy="411480"/>
            </a:xfrm>
            <a:prstGeom prst="rect">
              <a:avLst/>
            </a:prstGeom>
            <a:solidFill>
              <a:srgbClr val="FDF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charset="0"/>
                  <a:ea typeface="Avenir Book" charset="0"/>
                  <a:cs typeface="Avenir Book" charset="0"/>
                </a:rPr>
                <a:t>120 Minutes</a:t>
              </a:r>
            </a:p>
          </p:txBody>
        </p:sp>
        <p:pic>
          <p:nvPicPr>
            <p:cNvPr id="12" name="Picture 8" descr="mage result for mad max fury road">
              <a:extLst>
                <a:ext uri="{FF2B5EF4-FFF2-40B4-BE49-F238E27FC236}">
                  <a16:creationId xmlns:a16="http://schemas.microsoft.com/office/drawing/2014/main" id="{384EDB36-A430-4D0E-886A-DAA567D80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527" y="4723392"/>
              <a:ext cx="960994" cy="13716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424F8D2F-F1D3-4E82-9A43-9182BCA77484}"/>
              </a:ext>
            </a:extLst>
          </p:cNvPr>
          <p:cNvSpPr/>
          <p:nvPr/>
        </p:nvSpPr>
        <p:spPr>
          <a:xfrm>
            <a:off x="1143000" y="3165183"/>
            <a:ext cx="9646920" cy="411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charset="0"/>
                <a:ea typeface="Avenir Book" charset="0"/>
                <a:cs typeface="Avenir Book" charset="0"/>
              </a:rPr>
              <a:t>110 </a:t>
            </a:r>
            <a:r>
              <a:rPr lang="en-US" dirty="0">
                <a:solidFill>
                  <a:schemeClr val="tx1"/>
                </a:solidFill>
                <a:latin typeface="Avenir Book" charset="0"/>
                <a:ea typeface="Avenir Book" charset="0"/>
                <a:cs typeface="Avenir Book" charset="0"/>
              </a:rPr>
              <a:t>Minutes</a:t>
            </a:r>
          </a:p>
        </p:txBody>
      </p:sp>
      <p:pic>
        <p:nvPicPr>
          <p:cNvPr id="4" name="Picture 3" descr="A picture containing text&#10;&#10;Description automatically generated">
            <a:extLst>
              <a:ext uri="{FF2B5EF4-FFF2-40B4-BE49-F238E27FC236}">
                <a16:creationId xmlns:a16="http://schemas.microsoft.com/office/drawing/2014/main" id="{1FE7BD53-2A55-4485-AFE1-2B208AEC9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566954"/>
            <a:ext cx="1530987" cy="1500003"/>
          </a:xfrm>
          <a:prstGeom prst="rect">
            <a:avLst/>
          </a:prstGeom>
        </p:spPr>
      </p:pic>
    </p:spTree>
    <p:extLst>
      <p:ext uri="{BB962C8B-B14F-4D97-AF65-F5344CB8AC3E}">
        <p14:creationId xmlns:p14="http://schemas.microsoft.com/office/powerpoint/2010/main" val="140831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Day-to-Day</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43</a:t>
            </a:fld>
            <a:endParaRPr lang="en-US"/>
          </a:p>
        </p:txBody>
      </p:sp>
      <p:sp>
        <p:nvSpPr>
          <p:cNvPr id="13" name="Rectangle 12">
            <a:extLst>
              <a:ext uri="{FF2B5EF4-FFF2-40B4-BE49-F238E27FC236}">
                <a16:creationId xmlns:a16="http://schemas.microsoft.com/office/drawing/2014/main" id="{424F8D2F-F1D3-4E82-9A43-9182BCA77484}"/>
              </a:ext>
            </a:extLst>
          </p:cNvPr>
          <p:cNvSpPr/>
          <p:nvPr/>
        </p:nvSpPr>
        <p:spPr>
          <a:xfrm>
            <a:off x="1143000" y="3165183"/>
            <a:ext cx="9646920" cy="411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charset="0"/>
                <a:ea typeface="Avenir Book" charset="0"/>
                <a:cs typeface="Avenir Book" charset="0"/>
              </a:rPr>
              <a:t>110 </a:t>
            </a:r>
            <a:r>
              <a:rPr lang="en-US" dirty="0">
                <a:solidFill>
                  <a:schemeClr val="tx1"/>
                </a:solidFill>
                <a:latin typeface="Avenir Book" charset="0"/>
                <a:ea typeface="Avenir Book" charset="0"/>
                <a:cs typeface="Avenir Book" charset="0"/>
              </a:rPr>
              <a:t>Minutes</a:t>
            </a:r>
          </a:p>
        </p:txBody>
      </p:sp>
      <p:pic>
        <p:nvPicPr>
          <p:cNvPr id="4" name="Picture 3" descr="A picture containing text&#10;&#10;Description automatically generated">
            <a:extLst>
              <a:ext uri="{FF2B5EF4-FFF2-40B4-BE49-F238E27FC236}">
                <a16:creationId xmlns:a16="http://schemas.microsoft.com/office/drawing/2014/main" id="{1FE7BD53-2A55-4485-AFE1-2B208AEC9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566954"/>
            <a:ext cx="1530987" cy="1500003"/>
          </a:xfrm>
          <a:prstGeom prst="rect">
            <a:avLst/>
          </a:prstGeom>
        </p:spPr>
      </p:pic>
      <p:sp>
        <p:nvSpPr>
          <p:cNvPr id="14" name="Rectangle 13">
            <a:extLst>
              <a:ext uri="{FF2B5EF4-FFF2-40B4-BE49-F238E27FC236}">
                <a16:creationId xmlns:a16="http://schemas.microsoft.com/office/drawing/2014/main" id="{F81E6086-9A50-4D99-B47B-480D00E0FE4D}"/>
              </a:ext>
            </a:extLst>
          </p:cNvPr>
          <p:cNvSpPr/>
          <p:nvPr/>
        </p:nvSpPr>
        <p:spPr>
          <a:xfrm>
            <a:off x="1143000" y="4673322"/>
            <a:ext cx="9646920" cy="4114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110 </a:t>
            </a:r>
            <a:r>
              <a:rPr lang="en-US" dirty="0">
                <a:solidFill>
                  <a:schemeClr val="bg1"/>
                </a:solidFill>
                <a:latin typeface="Avenir Book" charset="0"/>
                <a:ea typeface="Avenir Book" charset="0"/>
                <a:cs typeface="Avenir Book" charset="0"/>
              </a:rPr>
              <a:t>Minutes</a:t>
            </a:r>
          </a:p>
        </p:txBody>
      </p:sp>
      <p:grpSp>
        <p:nvGrpSpPr>
          <p:cNvPr id="15" name="Group 14">
            <a:extLst>
              <a:ext uri="{FF2B5EF4-FFF2-40B4-BE49-F238E27FC236}">
                <a16:creationId xmlns:a16="http://schemas.microsoft.com/office/drawing/2014/main" id="{1A9C5A9B-BAD8-4D7E-8AEC-B9E5BCAF8A79}"/>
              </a:ext>
            </a:extLst>
          </p:cNvPr>
          <p:cNvGrpSpPr/>
          <p:nvPr/>
        </p:nvGrpSpPr>
        <p:grpSpPr>
          <a:xfrm>
            <a:off x="1143000" y="4665186"/>
            <a:ext cx="9646920" cy="411480"/>
            <a:chOff x="1143000" y="834891"/>
            <a:chExt cx="9646920" cy="411480"/>
          </a:xfrm>
        </p:grpSpPr>
        <p:sp>
          <p:nvSpPr>
            <p:cNvPr id="16" name="Rectangle 15">
              <a:extLst>
                <a:ext uri="{FF2B5EF4-FFF2-40B4-BE49-F238E27FC236}">
                  <a16:creationId xmlns:a16="http://schemas.microsoft.com/office/drawing/2014/main" id="{1B69CEAB-32A9-4F54-9ACD-0031C7C5726A}"/>
                </a:ext>
              </a:extLst>
            </p:cNvPr>
            <p:cNvSpPr/>
            <p:nvPr/>
          </p:nvSpPr>
          <p:spPr>
            <a:xfrm>
              <a:off x="1143000" y="834891"/>
              <a:ext cx="4739640" cy="411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charset="0"/>
                  <a:ea typeface="Avenir Book" charset="0"/>
                  <a:cs typeface="Avenir Book" charset="0"/>
                </a:rPr>
                <a:t>50 Minutes</a:t>
              </a:r>
            </a:p>
          </p:txBody>
        </p:sp>
        <p:sp>
          <p:nvSpPr>
            <p:cNvPr id="19" name="Rectangle 18">
              <a:extLst>
                <a:ext uri="{FF2B5EF4-FFF2-40B4-BE49-F238E27FC236}">
                  <a16:creationId xmlns:a16="http://schemas.microsoft.com/office/drawing/2014/main" id="{0DF607AD-A55A-461F-A33C-8F3AC54F1448}"/>
                </a:ext>
              </a:extLst>
            </p:cNvPr>
            <p:cNvSpPr/>
            <p:nvPr/>
          </p:nvSpPr>
          <p:spPr>
            <a:xfrm>
              <a:off x="6050280" y="834891"/>
              <a:ext cx="4739640" cy="411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charset="0"/>
                  <a:ea typeface="Avenir Book" charset="0"/>
                  <a:cs typeface="Avenir Book" charset="0"/>
                </a:rPr>
                <a:t>50 Minutes</a:t>
              </a:r>
            </a:p>
          </p:txBody>
        </p:sp>
      </p:grpSp>
      <p:grpSp>
        <p:nvGrpSpPr>
          <p:cNvPr id="20" name="Group 19">
            <a:extLst>
              <a:ext uri="{FF2B5EF4-FFF2-40B4-BE49-F238E27FC236}">
                <a16:creationId xmlns:a16="http://schemas.microsoft.com/office/drawing/2014/main" id="{3280EFCD-7A0D-4715-A691-7A1165CC888A}"/>
              </a:ext>
            </a:extLst>
          </p:cNvPr>
          <p:cNvGrpSpPr/>
          <p:nvPr/>
        </p:nvGrpSpPr>
        <p:grpSpPr>
          <a:xfrm>
            <a:off x="1037892" y="5068288"/>
            <a:ext cx="7353624" cy="506230"/>
            <a:chOff x="1036359" y="2144246"/>
            <a:chExt cx="7353624" cy="506230"/>
          </a:xfrm>
        </p:grpSpPr>
        <p:cxnSp>
          <p:nvCxnSpPr>
            <p:cNvPr id="21" name="Curved Connector 46">
              <a:extLst>
                <a:ext uri="{FF2B5EF4-FFF2-40B4-BE49-F238E27FC236}">
                  <a16:creationId xmlns:a16="http://schemas.microsoft.com/office/drawing/2014/main" id="{18639163-D71D-4B0F-B65B-8DDA20E1065D}"/>
                </a:ext>
              </a:extLst>
            </p:cNvPr>
            <p:cNvCxnSpPr/>
            <p:nvPr/>
          </p:nvCxnSpPr>
          <p:spPr>
            <a:xfrm rot="10800000">
              <a:off x="5966460" y="2147922"/>
              <a:ext cx="356162" cy="27172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31AF124-59D7-4770-BA21-CDCD451359A8}"/>
                </a:ext>
              </a:extLst>
            </p:cNvPr>
            <p:cNvSpPr txBox="1"/>
            <p:nvPr/>
          </p:nvSpPr>
          <p:spPr>
            <a:xfrm>
              <a:off x="6322622" y="2188811"/>
              <a:ext cx="2067361" cy="461665"/>
            </a:xfrm>
            <a:prstGeom prst="rect">
              <a:avLst/>
            </a:prstGeom>
            <a:noFill/>
          </p:spPr>
          <p:txBody>
            <a:bodyPr wrap="none" rtlCol="0">
              <a:spAutoFit/>
            </a:bodyPr>
            <a:lstStyle/>
            <a:p>
              <a:r>
                <a:rPr lang="en-US" sz="2400" dirty="0"/>
                <a:t>5-10 min break</a:t>
              </a:r>
            </a:p>
          </p:txBody>
        </p:sp>
        <p:cxnSp>
          <p:nvCxnSpPr>
            <p:cNvPr id="23" name="Curved Connector 51">
              <a:extLst>
                <a:ext uri="{FF2B5EF4-FFF2-40B4-BE49-F238E27FC236}">
                  <a16:creationId xmlns:a16="http://schemas.microsoft.com/office/drawing/2014/main" id="{F79FDFBC-AD56-4A52-9F83-15249B3B2922}"/>
                </a:ext>
              </a:extLst>
            </p:cNvPr>
            <p:cNvCxnSpPr/>
            <p:nvPr/>
          </p:nvCxnSpPr>
          <p:spPr>
            <a:xfrm rot="10800000">
              <a:off x="1036359" y="2144246"/>
              <a:ext cx="356162" cy="27172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D59B001-A5A2-4123-898D-1061C6C48E42}"/>
                </a:ext>
              </a:extLst>
            </p:cNvPr>
            <p:cNvSpPr txBox="1"/>
            <p:nvPr/>
          </p:nvSpPr>
          <p:spPr>
            <a:xfrm>
              <a:off x="1392521" y="2185135"/>
              <a:ext cx="1992853" cy="461665"/>
            </a:xfrm>
            <a:prstGeom prst="rect">
              <a:avLst/>
            </a:prstGeom>
            <a:noFill/>
          </p:spPr>
          <p:txBody>
            <a:bodyPr wrap="none" rtlCol="0">
              <a:spAutoFit/>
            </a:bodyPr>
            <a:lstStyle/>
            <a:p>
              <a:r>
                <a:rPr lang="en-US" sz="2400" dirty="0"/>
                <a:t>1-5 min admin</a:t>
              </a:r>
            </a:p>
          </p:txBody>
        </p:sp>
      </p:grpSp>
    </p:spTree>
    <p:extLst>
      <p:ext uri="{BB962C8B-B14F-4D97-AF65-F5344CB8AC3E}">
        <p14:creationId xmlns:p14="http://schemas.microsoft.com/office/powerpoint/2010/main" val="2290352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E368F3-A833-455B-A1DC-6C7F98C99B71}"/>
              </a:ext>
            </a:extLst>
          </p:cNvPr>
          <p:cNvSpPr>
            <a:spLocks noGrp="1"/>
          </p:cNvSpPr>
          <p:nvPr>
            <p:ph type="sldNum" sz="quarter" idx="10"/>
          </p:nvPr>
        </p:nvSpPr>
        <p:spPr/>
        <p:txBody>
          <a:bodyPr/>
          <a:lstStyle/>
          <a:p>
            <a:fld id="{02C8B7B2-9496-47E5-990F-169BD0B1DE6A}" type="slidenum">
              <a:rPr lang="en-US" smtClean="0"/>
              <a:t>44</a:t>
            </a:fld>
            <a:endParaRPr lang="en-US"/>
          </a:p>
        </p:txBody>
      </p:sp>
      <p:sp>
        <p:nvSpPr>
          <p:cNvPr id="3" name="Text Placeholder 2">
            <a:extLst>
              <a:ext uri="{FF2B5EF4-FFF2-40B4-BE49-F238E27FC236}">
                <a16:creationId xmlns:a16="http://schemas.microsoft.com/office/drawing/2014/main" id="{D72EFC79-BFCB-4D4B-A7A1-72BFB89F8F2C}"/>
              </a:ext>
            </a:extLst>
          </p:cNvPr>
          <p:cNvSpPr>
            <a:spLocks noGrp="1"/>
          </p:cNvSpPr>
          <p:nvPr>
            <p:ph type="body" sz="quarter" idx="11"/>
          </p:nvPr>
        </p:nvSpPr>
        <p:spPr/>
        <p:txBody>
          <a:bodyPr anchor="ctr"/>
          <a:lstStyle/>
          <a:p>
            <a:pPr algn="ctr"/>
            <a:r>
              <a:rPr lang="en-US" sz="2400" b="1" dirty="0">
                <a:latin typeface="Avenir Next LT Pro" panose="020B0504020202020204" pitchFamily="34" charset="0"/>
              </a:rPr>
              <a:t>If homework zero seems hard to me, </a:t>
            </a:r>
            <a:br>
              <a:rPr lang="en-US" sz="2400" b="1" dirty="0">
                <a:latin typeface="Avenir Next LT Pro" panose="020B0504020202020204" pitchFamily="34" charset="0"/>
              </a:rPr>
            </a:br>
            <a:r>
              <a:rPr lang="en-US" sz="2400" b="1" dirty="0">
                <a:latin typeface="Avenir Next LT Pro" panose="020B0504020202020204" pitchFamily="34" charset="0"/>
              </a:rPr>
              <a:t>Professor Stefan is telling me that I should:</a:t>
            </a:r>
            <a:endParaRPr lang="en-US" sz="2400" dirty="0">
              <a:latin typeface="Avenir Next LT Pro" panose="020B0504020202020204" pitchFamily="34" charset="0"/>
            </a:endParaRPr>
          </a:p>
        </p:txBody>
      </p:sp>
      <p:sp>
        <p:nvSpPr>
          <p:cNvPr id="4" name="Text Placeholder 3">
            <a:extLst>
              <a:ext uri="{FF2B5EF4-FFF2-40B4-BE49-F238E27FC236}">
                <a16:creationId xmlns:a16="http://schemas.microsoft.com/office/drawing/2014/main" id="{65349F1E-0360-47D9-9031-53DE6C2B87B9}"/>
              </a:ext>
            </a:extLst>
          </p:cNvPr>
          <p:cNvSpPr>
            <a:spLocks noGrp="1"/>
          </p:cNvSpPr>
          <p:nvPr>
            <p:ph type="body" sz="quarter" idx="12"/>
          </p:nvPr>
        </p:nvSpPr>
        <p:spPr/>
        <p:txBody>
          <a:bodyPr/>
          <a:lstStyle/>
          <a:p>
            <a:r>
              <a:rPr lang="en-US" dirty="0"/>
              <a:t>Drop the class and give up on my dreams of understanding machine learning </a:t>
            </a:r>
            <a:r>
              <a:rPr lang="en-US" dirty="0">
                <a:sym typeface="Wingdings" panose="05000000000000000000" pitchFamily="2" charset="2"/>
              </a:rPr>
              <a:t> </a:t>
            </a:r>
            <a:endParaRPr lang="en-US" dirty="0"/>
          </a:p>
        </p:txBody>
      </p:sp>
      <p:sp>
        <p:nvSpPr>
          <p:cNvPr id="5" name="Text Placeholder 4">
            <a:extLst>
              <a:ext uri="{FF2B5EF4-FFF2-40B4-BE49-F238E27FC236}">
                <a16:creationId xmlns:a16="http://schemas.microsoft.com/office/drawing/2014/main" id="{3035AB3C-4E16-40D8-8B43-034A1EB274B4}"/>
              </a:ext>
            </a:extLst>
          </p:cNvPr>
          <p:cNvSpPr>
            <a:spLocks noGrp="1"/>
          </p:cNvSpPr>
          <p:nvPr>
            <p:ph type="body" sz="quarter" idx="13"/>
          </p:nvPr>
        </p:nvSpPr>
        <p:spPr/>
        <p:txBody>
          <a:bodyPr/>
          <a:lstStyle/>
          <a:p>
            <a:r>
              <a:rPr lang="en-US" dirty="0"/>
              <a:t>View the recorded review sessions in areas you find challenging and ask questions in Discord</a:t>
            </a:r>
          </a:p>
        </p:txBody>
      </p:sp>
      <p:sp>
        <p:nvSpPr>
          <p:cNvPr id="6" name="Text Placeholder 5">
            <a:extLst>
              <a:ext uri="{FF2B5EF4-FFF2-40B4-BE49-F238E27FC236}">
                <a16:creationId xmlns:a16="http://schemas.microsoft.com/office/drawing/2014/main" id="{1BF615BB-4F80-4809-8188-9EA1016C916F}"/>
              </a:ext>
            </a:extLst>
          </p:cNvPr>
          <p:cNvSpPr>
            <a:spLocks noGrp="1"/>
          </p:cNvSpPr>
          <p:nvPr>
            <p:ph type="body" sz="quarter" idx="14"/>
          </p:nvPr>
        </p:nvSpPr>
        <p:spPr/>
        <p:txBody>
          <a:bodyPr/>
          <a:lstStyle/>
          <a:p>
            <a:r>
              <a:rPr lang="en-US" dirty="0"/>
              <a:t>Consider whether the extra work of refreshing </a:t>
            </a:r>
            <a:br>
              <a:rPr lang="en-US" dirty="0"/>
            </a:br>
            <a:r>
              <a:rPr lang="en-US" dirty="0"/>
              <a:t>or learning these skills fits into my life</a:t>
            </a:r>
          </a:p>
        </p:txBody>
      </p:sp>
      <p:sp>
        <p:nvSpPr>
          <p:cNvPr id="7" name="Text Placeholder 6">
            <a:extLst>
              <a:ext uri="{FF2B5EF4-FFF2-40B4-BE49-F238E27FC236}">
                <a16:creationId xmlns:a16="http://schemas.microsoft.com/office/drawing/2014/main" id="{FC71705B-9B91-49C4-9933-F279DCA07EE5}"/>
              </a:ext>
            </a:extLst>
          </p:cNvPr>
          <p:cNvSpPr>
            <a:spLocks noGrp="1"/>
          </p:cNvSpPr>
          <p:nvPr>
            <p:ph type="body" sz="quarter" idx="15"/>
          </p:nvPr>
        </p:nvSpPr>
        <p:spPr/>
        <p:txBody>
          <a:bodyPr/>
          <a:lstStyle/>
          <a:p>
            <a:r>
              <a:rPr lang="en-US" dirty="0"/>
              <a:t>Invest all my money in Dogecoin</a:t>
            </a:r>
            <a:br>
              <a:rPr lang="en-US" dirty="0"/>
            </a:br>
            <a:r>
              <a:rPr lang="en-US" sz="1000" dirty="0"/>
              <a:t>How could you think this  is what I was saying? So wrong. </a:t>
            </a:r>
            <a:br>
              <a:rPr lang="en-US" sz="1000" dirty="0"/>
            </a:br>
            <a:r>
              <a:rPr lang="en-US" sz="1000" dirty="0"/>
              <a:t>Much not listening. (This is not financial advice).</a:t>
            </a:r>
            <a:endParaRPr lang="en-US" dirty="0"/>
          </a:p>
        </p:txBody>
      </p:sp>
      <p:pic>
        <p:nvPicPr>
          <p:cNvPr id="56322" name="Picture 2" descr="Bitcoin is so 2013: Dogecoin is the new cryptocurrency on the block - The  Verge">
            <a:extLst>
              <a:ext uri="{FF2B5EF4-FFF2-40B4-BE49-F238E27FC236}">
                <a16:creationId xmlns:a16="http://schemas.microsoft.com/office/drawing/2014/main" id="{5DB179CB-27CB-4F77-8293-0BCA17D6467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38903" y="5530123"/>
            <a:ext cx="1413165" cy="94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573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CS434 – Machine Learning and Data Mining</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45</a:t>
            </a:fld>
            <a:endParaRPr lang="en-US"/>
          </a:p>
        </p:txBody>
      </p:sp>
      <p:sp>
        <p:nvSpPr>
          <p:cNvPr id="7" name="TextBox 6">
            <a:extLst>
              <a:ext uri="{FF2B5EF4-FFF2-40B4-BE49-F238E27FC236}">
                <a16:creationId xmlns:a16="http://schemas.microsoft.com/office/drawing/2014/main" id="{60590464-E343-447B-BBDE-8162CB71D53E}"/>
              </a:ext>
            </a:extLst>
          </p:cNvPr>
          <p:cNvSpPr txBox="1"/>
          <p:nvPr/>
        </p:nvSpPr>
        <p:spPr>
          <a:xfrm>
            <a:off x="285751" y="5512874"/>
            <a:ext cx="11658600" cy="830997"/>
          </a:xfrm>
          <a:prstGeom prst="rect">
            <a:avLst/>
          </a:prstGeom>
          <a:noFill/>
        </p:spPr>
        <p:txBody>
          <a:bodyPr wrap="square">
            <a:spAutoFit/>
          </a:bodyPr>
          <a:lstStyle/>
          <a:p>
            <a:r>
              <a:rPr lang="en-US" sz="2400" dirty="0">
                <a:latin typeface="Avenir Next LT Pro" panose="020B0504020202020204" pitchFamily="34" charset="0"/>
              </a:rPr>
              <a:t>If you don’t recognize a symbol or notation I use, let me know. I’m happy to explain it and then you will – easy fix.</a:t>
            </a:r>
          </a:p>
        </p:txBody>
      </p:sp>
      <p:pic>
        <p:nvPicPr>
          <p:cNvPr id="2050" name="Picture 2" descr="Finding the Benefits of Imposter Syndrome - Software Engineering Daily">
            <a:extLst>
              <a:ext uri="{FF2B5EF4-FFF2-40B4-BE49-F238E27FC236}">
                <a16:creationId xmlns:a16="http://schemas.microsoft.com/office/drawing/2014/main" id="{6764EB60-B55C-4DC9-A741-842509879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2" t="3260" r="2411" b="3571"/>
          <a:stretch/>
        </p:blipFill>
        <p:spPr bwMode="auto">
          <a:xfrm>
            <a:off x="2466976" y="1789047"/>
            <a:ext cx="7296150" cy="3503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54C19C3-F6C8-471E-8129-E38ACE990333}"/>
              </a:ext>
            </a:extLst>
          </p:cNvPr>
          <p:cNvSpPr txBox="1"/>
          <p:nvPr/>
        </p:nvSpPr>
        <p:spPr>
          <a:xfrm>
            <a:off x="266700" y="786034"/>
            <a:ext cx="11658600" cy="584775"/>
          </a:xfrm>
          <a:prstGeom prst="rect">
            <a:avLst/>
          </a:prstGeom>
          <a:noFill/>
        </p:spPr>
        <p:txBody>
          <a:bodyPr wrap="square">
            <a:spAutoFit/>
          </a:bodyPr>
          <a:lstStyle/>
          <a:p>
            <a:pPr algn="ctr"/>
            <a:r>
              <a:rPr lang="en-US" sz="3200" b="1" dirty="0">
                <a:latin typeface="Avenir Next LT Pro" panose="020B0504020202020204" pitchFamily="34" charset="0"/>
              </a:rPr>
              <a:t>It is okay not to know something</a:t>
            </a:r>
          </a:p>
        </p:txBody>
      </p:sp>
    </p:spTree>
    <p:extLst>
      <p:ext uri="{BB962C8B-B14F-4D97-AF65-F5344CB8AC3E}">
        <p14:creationId xmlns:p14="http://schemas.microsoft.com/office/powerpoint/2010/main" val="3207680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46</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968625" y="200025"/>
            <a:ext cx="9084830" cy="5961063"/>
          </a:xfrm>
        </p:spPr>
        <p:txBody>
          <a:bodyPr/>
          <a:lstStyle/>
          <a:p>
            <a:r>
              <a:rPr lang="en-US" sz="2400" b="1" dirty="0"/>
              <a:t>Be able to answer:</a:t>
            </a:r>
            <a:endParaRPr lang="en-US" sz="2400" dirty="0"/>
          </a:p>
          <a:p>
            <a:pPr marL="914400" lvl="1" indent="-457200">
              <a:buFont typeface="Arial" panose="020B0604020202020204" pitchFamily="34" charset="0"/>
              <a:buChar char="•"/>
            </a:pPr>
            <a:r>
              <a:rPr lang="en-US" sz="2800" strike="sngStrike" dirty="0"/>
              <a:t>What is machine learning (ML)?</a:t>
            </a:r>
          </a:p>
          <a:p>
            <a:pPr marL="914400" lvl="1" indent="-457200">
              <a:buFont typeface="Arial" panose="020B0604020202020204" pitchFamily="34" charset="0"/>
              <a:buChar char="•"/>
            </a:pPr>
            <a:r>
              <a:rPr lang="en-US" sz="2800" strike="sngStrike" dirty="0"/>
              <a:t>When is it appropriate to use?</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strike="sngStrike" dirty="0"/>
              <a:t>How is this class structured?</a:t>
            </a:r>
          </a:p>
          <a:p>
            <a:pPr marL="914400" lvl="1" indent="-457200">
              <a:buFont typeface="Arial" panose="020B0604020202020204" pitchFamily="34" charset="0"/>
              <a:buChar char="•"/>
            </a:pPr>
            <a:r>
              <a:rPr lang="en-US" sz="2800" strike="sngStrike" dirty="0"/>
              <a:t>How will I be assessed / graded?</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How can I categorize different ML techniques?</a:t>
            </a:r>
          </a:p>
          <a:p>
            <a:pPr marL="914400" lvl="1" indent="-457200">
              <a:buFont typeface="Arial" panose="020B0604020202020204" pitchFamily="34" charset="0"/>
              <a:buChar char="•"/>
            </a:pPr>
            <a:r>
              <a:rPr lang="en-US" sz="2800" dirty="0"/>
              <a:t>What is the standard ML formalism?</a:t>
            </a:r>
          </a:p>
          <a:p>
            <a:pPr marL="914400" lvl="1" indent="-457200">
              <a:buFont typeface="Arial" panose="020B0604020202020204" pitchFamily="34" charset="0"/>
              <a:buChar char="•"/>
            </a:pPr>
            <a:r>
              <a:rPr lang="en-US" sz="2800" dirty="0"/>
              <a:t>Why must we make assumptions to learn?</a:t>
            </a:r>
          </a:p>
          <a:p>
            <a:pPr marL="914400" lvl="1" indent="-457200">
              <a:buFont typeface="Arial" panose="020B0604020202020204" pitchFamily="34" charset="0"/>
              <a:buChar char="•"/>
            </a:pPr>
            <a:r>
              <a:rPr lang="en-US" sz="2800" dirty="0"/>
              <a:t>What are sources of error in ML?</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What is the idea behind k-nearest neighbors?</a:t>
            </a:r>
          </a:p>
          <a:p>
            <a:pPr marL="914400" lvl="1" indent="-457200">
              <a:buFont typeface="Arial" panose="020B0604020202020204" pitchFamily="34" charset="0"/>
              <a:buChar char="•"/>
            </a:pPr>
            <a:endParaRPr lang="en-US" sz="2800" dirty="0"/>
          </a:p>
          <a:p>
            <a:pPr marL="457200" lvl="1" indent="0">
              <a:buNone/>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457200" lvl="1" indent="0">
              <a:buNone/>
            </a:pPr>
            <a:endParaRPr lang="en-US" sz="2800" dirty="0"/>
          </a:p>
          <a:p>
            <a:pPr marL="914400" lvl="1"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498453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Machine Learning In a Nutshell</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47</a:t>
            </a:fld>
            <a:endParaRPr lang="en-US"/>
          </a:p>
        </p:txBody>
      </p:sp>
      <p:sp>
        <p:nvSpPr>
          <p:cNvPr id="14" name="Rectangle 13">
            <a:extLst>
              <a:ext uri="{FF2B5EF4-FFF2-40B4-BE49-F238E27FC236}">
                <a16:creationId xmlns:a16="http://schemas.microsoft.com/office/drawing/2014/main" id="{F81E6086-9A50-4D99-B47B-480D00E0FE4D}"/>
              </a:ext>
            </a:extLst>
          </p:cNvPr>
          <p:cNvSpPr/>
          <p:nvPr/>
        </p:nvSpPr>
        <p:spPr>
          <a:xfrm>
            <a:off x="1143000" y="4673322"/>
            <a:ext cx="9646920" cy="4114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110 </a:t>
            </a:r>
            <a:r>
              <a:rPr lang="en-US" dirty="0">
                <a:solidFill>
                  <a:schemeClr val="bg1"/>
                </a:solidFill>
                <a:latin typeface="Avenir Book" charset="0"/>
                <a:ea typeface="Avenir Book" charset="0"/>
                <a:cs typeface="Avenir Book" charset="0"/>
              </a:rPr>
              <a:t>Minutes</a:t>
            </a:r>
          </a:p>
        </p:txBody>
      </p:sp>
      <p:sp>
        <p:nvSpPr>
          <p:cNvPr id="17" name="TextBox 16">
            <a:extLst>
              <a:ext uri="{FF2B5EF4-FFF2-40B4-BE49-F238E27FC236}">
                <a16:creationId xmlns:a16="http://schemas.microsoft.com/office/drawing/2014/main" id="{C094AA65-7FBE-4D3E-B315-FEF08ADBBDA8}"/>
              </a:ext>
            </a:extLst>
          </p:cNvPr>
          <p:cNvSpPr txBox="1"/>
          <p:nvPr/>
        </p:nvSpPr>
        <p:spPr>
          <a:xfrm>
            <a:off x="671512" y="656367"/>
            <a:ext cx="8131175" cy="2677656"/>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Avenir Next LT Pro" panose="020B0504020202020204" pitchFamily="34" charset="0"/>
              </a:rPr>
              <a:t>Thousands of machine learning algorithms</a:t>
            </a:r>
          </a:p>
          <a:p>
            <a:pPr marL="800100" lvl="1" indent="-342900">
              <a:buFont typeface="Arial" panose="020B0604020202020204" pitchFamily="34" charset="0"/>
              <a:buChar char="•"/>
            </a:pPr>
            <a:r>
              <a:rPr lang="en-US" sz="2400" dirty="0">
                <a:latin typeface="Avenir Next LT Pro" panose="020B0504020202020204" pitchFamily="34" charset="0"/>
              </a:rPr>
              <a:t>Hundreds new every year</a:t>
            </a:r>
          </a:p>
          <a:p>
            <a:pPr marL="342900" indent="-342900">
              <a:buFont typeface="Arial" panose="020B0604020202020204" pitchFamily="34" charset="0"/>
              <a:buChar char="•"/>
            </a:pPr>
            <a:endParaRPr lang="en-US" sz="2400" dirty="0">
              <a:latin typeface="Avenir Next LT Pro" panose="020B0504020202020204" pitchFamily="34" charset="0"/>
            </a:endParaRPr>
          </a:p>
          <a:p>
            <a:pPr marL="342900" indent="-342900">
              <a:buFont typeface="Arial" panose="020B0604020202020204" pitchFamily="34" charset="0"/>
              <a:buChar char="•"/>
            </a:pPr>
            <a:r>
              <a:rPr lang="en-US" sz="2400" b="1" dirty="0">
                <a:latin typeface="Avenir Next LT Pro" panose="020B0504020202020204" pitchFamily="34" charset="0"/>
              </a:rPr>
              <a:t>Decades of ML research oversimplified:</a:t>
            </a:r>
          </a:p>
          <a:p>
            <a:pPr marL="800100" lvl="1" indent="-342900">
              <a:buFont typeface="Arial" panose="020B0604020202020204" pitchFamily="34" charset="0"/>
              <a:buChar char="•"/>
            </a:pPr>
            <a:r>
              <a:rPr lang="en-US" sz="2400" dirty="0">
                <a:latin typeface="Avenir Next LT Pro" panose="020B0504020202020204" pitchFamily="34" charset="0"/>
              </a:rPr>
              <a:t>All of Machine Learning:</a:t>
            </a:r>
          </a:p>
          <a:p>
            <a:pPr marL="1257300" lvl="2" indent="-342900">
              <a:buFont typeface="Arial" panose="020B0604020202020204" pitchFamily="34" charset="0"/>
              <a:buChar char="•"/>
            </a:pPr>
            <a:r>
              <a:rPr lang="en-US" sz="2400" dirty="0">
                <a:latin typeface="Avenir Next LT Pro" panose="020B0504020202020204" pitchFamily="34" charset="0"/>
              </a:rPr>
              <a:t>Learn a mapping from input to output </a:t>
            </a:r>
            <a:r>
              <a:rPr lang="en-US" sz="2400" b="1" dirty="0">
                <a:latin typeface="Avenir Next LT Pro" panose="020B0504020202020204" pitchFamily="34" charset="0"/>
              </a:rPr>
              <a:t>g: X </a:t>
            </a:r>
            <a:r>
              <a:rPr lang="en-US" sz="2400" b="1" dirty="0">
                <a:latin typeface="Avenir Next LT Pro" panose="020B0504020202020204" pitchFamily="34" charset="0"/>
                <a:sym typeface="Wingdings"/>
              </a:rPr>
              <a:t></a:t>
            </a:r>
            <a:r>
              <a:rPr lang="en-US" sz="2400" b="1" dirty="0">
                <a:latin typeface="Avenir Next LT Pro" panose="020B0504020202020204" pitchFamily="34" charset="0"/>
              </a:rPr>
              <a:t> Y</a:t>
            </a:r>
            <a:br>
              <a:rPr lang="en-US" sz="2400" b="1" dirty="0">
                <a:latin typeface="Avenir Next LT Pro" panose="020B0504020202020204" pitchFamily="34" charset="0"/>
              </a:rPr>
            </a:br>
            <a:r>
              <a:rPr lang="en-US" sz="2400" dirty="0">
                <a:latin typeface="Avenir Next LT Pro" panose="020B0504020202020204" pitchFamily="34" charset="0"/>
              </a:rPr>
              <a:t>X: emails, Y: {spam, </a:t>
            </a:r>
            <a:r>
              <a:rPr lang="en-US" sz="2400" dirty="0" err="1">
                <a:latin typeface="Avenir Next LT Pro" panose="020B0504020202020204" pitchFamily="34" charset="0"/>
              </a:rPr>
              <a:t>notspam</a:t>
            </a:r>
            <a:r>
              <a:rPr lang="en-US" sz="2400" dirty="0">
                <a:latin typeface="Avenir Next LT Pro" panose="020B0504020202020204" pitchFamily="34" charset="0"/>
              </a:rPr>
              <a:t>}</a:t>
            </a:r>
          </a:p>
        </p:txBody>
      </p:sp>
      <p:pic>
        <p:nvPicPr>
          <p:cNvPr id="18" name="Picture 17">
            <a:extLst>
              <a:ext uri="{FF2B5EF4-FFF2-40B4-BE49-F238E27FC236}">
                <a16:creationId xmlns:a16="http://schemas.microsoft.com/office/drawing/2014/main" id="{7298943C-3E72-42DE-A6C3-F23229C57C25}"/>
              </a:ext>
            </a:extLst>
          </p:cNvPr>
          <p:cNvPicPr>
            <a:picLocks noChangeAspect="1"/>
          </p:cNvPicPr>
          <p:nvPr/>
        </p:nvPicPr>
        <p:blipFill>
          <a:blip r:embed="rId2"/>
          <a:stretch>
            <a:fillRect/>
          </a:stretch>
        </p:blipFill>
        <p:spPr>
          <a:xfrm>
            <a:off x="3770527" y="3829576"/>
            <a:ext cx="4116173" cy="2121935"/>
          </a:xfrm>
          <a:prstGeom prst="rect">
            <a:avLst/>
          </a:prstGeom>
        </p:spPr>
      </p:pic>
      <p:pic>
        <p:nvPicPr>
          <p:cNvPr id="25" name="Picture 6" descr="SPAM® – The Untarnishable Meat - Stites &amp; Harbison">
            <a:extLst>
              <a:ext uri="{FF2B5EF4-FFF2-40B4-BE49-F238E27FC236}">
                <a16:creationId xmlns:a16="http://schemas.microsoft.com/office/drawing/2014/main" id="{C82EBAC9-96BE-4D3B-8D39-0B2FA85A97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889" b="94444" l="4000" r="96000">
                        <a14:foregroundMark x1="4000" y1="12222" x2="30222" y2="12667"/>
                        <a14:foregroundMark x1="30222" y1="12667" x2="83778" y2="10222"/>
                        <a14:foregroundMark x1="83778" y1="10222" x2="89778" y2="11778"/>
                        <a14:foregroundMark x1="79333" y1="5111" x2="62222" y2="14667"/>
                        <a14:foregroundMark x1="95111" y1="12444" x2="96222" y2="15111"/>
                        <a14:foregroundMark x1="6667" y1="30444" x2="8889" y2="46444"/>
                        <a14:foregroundMark x1="5556" y1="72000" x2="14889" y2="81333"/>
                        <a14:foregroundMark x1="12222" y1="91333" x2="30444" y2="88667"/>
                        <a14:foregroundMark x1="16889" y1="93778" x2="23556" y2="94444"/>
                        <a14:foregroundMark x1="6000" y1="64444" x2="10222" y2="28222"/>
                        <a14:foregroundMark x1="4667" y1="58222" x2="6000" y2="27333"/>
                        <a14:foregroundMark x1="5556" y1="28222" x2="4667" y2="27111"/>
                        <a14:foregroundMark x1="4889" y1="78000" x2="4667" y2="81333"/>
                      </a14:backgroundRemoval>
                    </a14:imgEffect>
                  </a14:imgLayer>
                </a14:imgProps>
              </a:ext>
              <a:ext uri="{28A0092B-C50C-407E-A947-70E740481C1C}">
                <a14:useLocalDpi xmlns:a14="http://schemas.microsoft.com/office/drawing/2010/main" val="0"/>
              </a:ext>
            </a:extLst>
          </a:blip>
          <a:srcRect/>
          <a:stretch>
            <a:fillRect/>
          </a:stretch>
        </p:blipFill>
        <p:spPr bwMode="auto">
          <a:xfrm>
            <a:off x="6975659" y="4859829"/>
            <a:ext cx="1560583" cy="156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360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Machine Learning In a Nutshell</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48</a:t>
            </a:fld>
            <a:endParaRPr lang="en-US"/>
          </a:p>
        </p:txBody>
      </p:sp>
      <p:sp>
        <p:nvSpPr>
          <p:cNvPr id="14" name="Rectangle 13">
            <a:extLst>
              <a:ext uri="{FF2B5EF4-FFF2-40B4-BE49-F238E27FC236}">
                <a16:creationId xmlns:a16="http://schemas.microsoft.com/office/drawing/2014/main" id="{F81E6086-9A50-4D99-B47B-480D00E0FE4D}"/>
              </a:ext>
            </a:extLst>
          </p:cNvPr>
          <p:cNvSpPr/>
          <p:nvPr/>
        </p:nvSpPr>
        <p:spPr>
          <a:xfrm>
            <a:off x="1143000" y="4673322"/>
            <a:ext cx="9646920" cy="4114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Avenir Book" charset="0"/>
                <a:ea typeface="Avenir Book" charset="0"/>
                <a:cs typeface="Avenir Book" charset="0"/>
              </a:rPr>
              <a:t>110 </a:t>
            </a:r>
            <a:r>
              <a:rPr lang="en-US" dirty="0">
                <a:solidFill>
                  <a:schemeClr val="bg1"/>
                </a:solidFill>
                <a:latin typeface="Avenir Book" charset="0"/>
                <a:ea typeface="Avenir Book" charset="0"/>
                <a:cs typeface="Avenir Book" charset="0"/>
              </a:rPr>
              <a:t>Minutes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AFA35B-D6A3-426E-99C6-B18905F00356}"/>
                  </a:ext>
                </a:extLst>
              </p:cNvPr>
              <p:cNvSpPr txBox="1"/>
              <p:nvPr/>
            </p:nvSpPr>
            <p:spPr>
              <a:xfrm>
                <a:off x="923924" y="1069191"/>
                <a:ext cx="10862692" cy="4524315"/>
              </a:xfrm>
              <a:prstGeom prst="rect">
                <a:avLst/>
              </a:prstGeom>
              <a:noFill/>
            </p:spPr>
            <p:txBody>
              <a:bodyPr wrap="square">
                <a:spAutoFit/>
              </a:bodyPr>
              <a:lstStyle/>
              <a:p>
                <a:r>
                  <a:rPr lang="en-US" sz="2400" b="1" dirty="0">
                    <a:latin typeface="Avenir Next LT Pro" panose="020B0504020202020204" pitchFamily="34" charset="0"/>
                  </a:rPr>
                  <a:t>Input: </a:t>
                </a:r>
                <a:r>
                  <a:rPr lang="en-US" sz="2400" dirty="0">
                    <a:latin typeface="Avenir Next LT Pro" panose="020B0504020202020204" pitchFamily="34" charset="0"/>
                  </a:rPr>
                  <a:t>x   					(images, text, emails…)</a:t>
                </a:r>
              </a:p>
              <a:p>
                <a:endParaRPr lang="en-US" sz="2400" dirty="0">
                  <a:latin typeface="Avenir Next LT Pro" panose="020B0504020202020204" pitchFamily="34" charset="0"/>
                </a:endParaRPr>
              </a:p>
              <a:p>
                <a:r>
                  <a:rPr lang="en-US" sz="2400" b="1" dirty="0">
                    <a:latin typeface="Avenir Next LT Pro" panose="020B0504020202020204" pitchFamily="34" charset="0"/>
                  </a:rPr>
                  <a:t>Output: </a:t>
                </a:r>
                <a:r>
                  <a:rPr lang="en-US" sz="2400" dirty="0">
                    <a:latin typeface="Avenir Next LT Pro" panose="020B0504020202020204" pitchFamily="34" charset="0"/>
                  </a:rPr>
                  <a:t>y					(spam or non-spam…)</a:t>
                </a:r>
              </a:p>
              <a:p>
                <a:endParaRPr lang="en-US" sz="2400" dirty="0">
                  <a:latin typeface="Avenir Next LT Pro" panose="020B0504020202020204" pitchFamily="34" charset="0"/>
                </a:endParaRPr>
              </a:p>
              <a:p>
                <a:r>
                  <a:rPr lang="en-US" sz="2400" b="1" dirty="0">
                    <a:latin typeface="Avenir Next LT Pro" panose="020B0504020202020204" pitchFamily="34" charset="0"/>
                  </a:rPr>
                  <a:t>(Unknown) Target Function</a:t>
                </a:r>
              </a:p>
              <a:p>
                <a:pPr lvl="1"/>
                <a:r>
                  <a:rPr lang="en-US" sz="2400" dirty="0">
                    <a:latin typeface="Avenir Next LT Pro" panose="020B0504020202020204" pitchFamily="34" charset="0"/>
                  </a:rPr>
                  <a:t>f: X </a:t>
                </a:r>
                <a:r>
                  <a:rPr lang="en-US" sz="2400" dirty="0">
                    <a:latin typeface="Avenir Next LT Pro" panose="020B0504020202020204" pitchFamily="34" charset="0"/>
                    <a:sym typeface="Wingdings"/>
                  </a:rPr>
                  <a:t></a:t>
                </a:r>
                <a:r>
                  <a:rPr lang="en-US" sz="2400" dirty="0">
                    <a:latin typeface="Avenir Next LT Pro" panose="020B0504020202020204" pitchFamily="34" charset="0"/>
                  </a:rPr>
                  <a:t> Y					(the “true” mapping / reality)</a:t>
                </a:r>
              </a:p>
              <a:p>
                <a:endParaRPr lang="en-US" sz="2400" dirty="0">
                  <a:latin typeface="Avenir Next LT Pro" panose="020B0504020202020204" pitchFamily="34" charset="0"/>
                </a:endParaRPr>
              </a:p>
              <a:p>
                <a:r>
                  <a:rPr lang="en-US" sz="2400" b="1" dirty="0">
                    <a:latin typeface="Avenir Next LT Pro" panose="020B0504020202020204" pitchFamily="34" charset="0"/>
                  </a:rPr>
                  <a:t>Data </a:t>
                </a:r>
                <a:r>
                  <a:rPr lang="en-US" sz="2400" dirty="0">
                    <a:latin typeface="Avenir Next LT Pro" panose="020B0504020202020204" pitchFamily="34" charset="0"/>
                  </a:rPr>
                  <a:t> </a:t>
                </a:r>
              </a:p>
              <a:p>
                <a:pPr lvl="1"/>
                <a:r>
                  <a:rPr lang="en-US" sz="2400" dirty="0">
                    <a:latin typeface="Avenir Next LT Pro" panose="020B0504020202020204" pitchFamily="34" charset="0"/>
                  </a:rPr>
                  <a:t>(x</a:t>
                </a:r>
                <a:r>
                  <a:rPr lang="en-US" sz="2400" baseline="-25000" dirty="0">
                    <a:latin typeface="Avenir Next LT Pro" panose="020B0504020202020204" pitchFamily="34" charset="0"/>
                  </a:rPr>
                  <a:t>1</a:t>
                </a:r>
                <a:r>
                  <a:rPr lang="en-US" sz="2400" dirty="0">
                    <a:latin typeface="Avenir Next LT Pro" panose="020B0504020202020204" pitchFamily="34" charset="0"/>
                  </a:rPr>
                  <a:t>,y</a:t>
                </a:r>
                <a:r>
                  <a:rPr lang="en-US" sz="2400" baseline="-25000" dirty="0">
                    <a:latin typeface="Avenir Next LT Pro" panose="020B0504020202020204" pitchFamily="34" charset="0"/>
                  </a:rPr>
                  <a:t>1</a:t>
                </a:r>
                <a:r>
                  <a:rPr lang="en-US" sz="2400" dirty="0">
                    <a:latin typeface="Avenir Next LT Pro" panose="020B0504020202020204" pitchFamily="34" charset="0"/>
                  </a:rPr>
                  <a:t>), (x</a:t>
                </a:r>
                <a:r>
                  <a:rPr lang="en-US" sz="2400" baseline="-25000" dirty="0">
                    <a:latin typeface="Avenir Next LT Pro" panose="020B0504020202020204" pitchFamily="34" charset="0"/>
                  </a:rPr>
                  <a:t>2</a:t>
                </a:r>
                <a:r>
                  <a:rPr lang="en-US" sz="2400" dirty="0">
                    <a:latin typeface="Avenir Next LT Pro" panose="020B0504020202020204" pitchFamily="34" charset="0"/>
                  </a:rPr>
                  <a:t>,y</a:t>
                </a:r>
                <a:r>
                  <a:rPr lang="en-US" sz="2400" baseline="-25000" dirty="0">
                    <a:latin typeface="Avenir Next LT Pro" panose="020B0504020202020204" pitchFamily="34" charset="0"/>
                  </a:rPr>
                  <a:t>2</a:t>
                </a:r>
                <a:r>
                  <a:rPr lang="en-US" sz="2400" dirty="0">
                    <a:latin typeface="Avenir Next LT Pro" panose="020B0504020202020204" pitchFamily="34" charset="0"/>
                  </a:rPr>
                  <a:t>), …, (</a:t>
                </a:r>
                <a:r>
                  <a:rPr lang="en-US" sz="2400" dirty="0" err="1">
                    <a:latin typeface="Avenir Next LT Pro" panose="020B0504020202020204" pitchFamily="34" charset="0"/>
                  </a:rPr>
                  <a:t>x</a:t>
                </a:r>
                <a:r>
                  <a:rPr lang="en-US" sz="2400" baseline="-25000" dirty="0" err="1">
                    <a:latin typeface="Avenir Next LT Pro" panose="020B0504020202020204" pitchFamily="34" charset="0"/>
                  </a:rPr>
                  <a:t>N</a:t>
                </a:r>
                <a:r>
                  <a:rPr lang="en-US" sz="2400" dirty="0" err="1">
                    <a:latin typeface="Avenir Next LT Pro" panose="020B0504020202020204" pitchFamily="34" charset="0"/>
                  </a:rPr>
                  <a:t>,y</a:t>
                </a:r>
                <a:r>
                  <a:rPr lang="en-US" sz="2400" baseline="-25000" dirty="0" err="1">
                    <a:latin typeface="Avenir Next LT Pro" panose="020B0504020202020204" pitchFamily="34" charset="0"/>
                  </a:rPr>
                  <a:t>N</a:t>
                </a:r>
                <a:r>
                  <a:rPr lang="en-US" sz="2400" dirty="0">
                    <a:latin typeface="Avenir Next LT Pro" panose="020B0504020202020204" pitchFamily="34" charset="0"/>
                  </a:rPr>
                  <a:t>)		(our observations of the world)</a:t>
                </a:r>
              </a:p>
              <a:p>
                <a:endParaRPr lang="en-US" sz="2400" dirty="0">
                  <a:latin typeface="Avenir Next LT Pro" panose="020B0504020202020204" pitchFamily="34" charset="0"/>
                </a:endParaRPr>
              </a:p>
              <a:p>
                <a:r>
                  <a:rPr lang="en-US" sz="2400" b="1" dirty="0">
                    <a:latin typeface="Avenir Next LT Pro" panose="020B0504020202020204" pitchFamily="34" charset="0"/>
                  </a:rPr>
                  <a:t>Model / Hypothesis Class</a:t>
                </a:r>
              </a:p>
              <a:p>
                <a:pPr lvl="1"/>
                <a14:m>
                  <m:oMath xmlns:m="http://schemas.openxmlformats.org/officeDocument/2006/math">
                    <m:r>
                      <a:rPr lang="en-US" sz="2400" b="1" i="1" smtClean="0">
                        <a:latin typeface="Cambria Math" panose="02040503050406030204" pitchFamily="18" charset="0"/>
                        <a:ea typeface="Cambria Math" panose="02040503050406030204" pitchFamily="18" charset="0"/>
                      </a:rPr>
                      <m:t>𝓗</m:t>
                    </m:r>
                    <m:r>
                      <a:rPr lang="en-US" sz="2400" b="1" i="1" smtClean="0">
                        <a:latin typeface="Cambria Math" panose="02040503050406030204" pitchFamily="18" charset="0"/>
                        <a:ea typeface="Cambria Math" panose="02040503050406030204" pitchFamily="18" charset="0"/>
                      </a:rPr>
                      <m:t> </m:t>
                    </m:r>
                  </m:oMath>
                </a14:m>
                <a:r>
                  <a:rPr lang="en-US" sz="2400" dirty="0">
                    <a:latin typeface="Avenir Next LT Pro" panose="020B0504020202020204" pitchFamily="34" charset="0"/>
                  </a:rPr>
                  <a:t>  = {g: X </a:t>
                </a:r>
                <a:r>
                  <a:rPr lang="en-US" sz="2400" dirty="0">
                    <a:latin typeface="Avenir Next LT Pro" panose="020B0504020202020204" pitchFamily="34" charset="0"/>
                    <a:sym typeface="Wingdings"/>
                  </a:rPr>
                  <a:t></a:t>
                </a:r>
                <a:r>
                  <a:rPr lang="en-US" sz="2400" dirty="0">
                    <a:latin typeface="Avenir Next LT Pro" panose="020B0504020202020204" pitchFamily="34" charset="0"/>
                  </a:rPr>
                  <a:t> Y}				(the space of possible models)</a:t>
                </a:r>
              </a:p>
            </p:txBody>
          </p:sp>
        </mc:Choice>
        <mc:Fallback xmlns="">
          <p:sp>
            <p:nvSpPr>
              <p:cNvPr id="7" name="TextBox 6">
                <a:extLst>
                  <a:ext uri="{FF2B5EF4-FFF2-40B4-BE49-F238E27FC236}">
                    <a16:creationId xmlns:a16="http://schemas.microsoft.com/office/drawing/2014/main" id="{4AAFA35B-D6A3-426E-99C6-B18905F00356}"/>
                  </a:ext>
                </a:extLst>
              </p:cNvPr>
              <p:cNvSpPr txBox="1">
                <a:spLocks noRot="1" noChangeAspect="1" noMove="1" noResize="1" noEditPoints="1" noAdjustHandles="1" noChangeArrowheads="1" noChangeShapeType="1" noTextEdit="1"/>
              </p:cNvSpPr>
              <p:nvPr/>
            </p:nvSpPr>
            <p:spPr>
              <a:xfrm>
                <a:off x="923924" y="1069191"/>
                <a:ext cx="10862692" cy="4524315"/>
              </a:xfrm>
              <a:prstGeom prst="rect">
                <a:avLst/>
              </a:prstGeom>
              <a:blipFill>
                <a:blip r:embed="rId2"/>
                <a:stretch>
                  <a:fillRect l="-898" t="-942" b="-2153"/>
                </a:stretch>
              </a:blipFill>
            </p:spPr>
            <p:txBody>
              <a:bodyPr/>
              <a:lstStyle/>
              <a:p>
                <a:r>
                  <a:rPr lang="en-US">
                    <a:noFill/>
                  </a:rPr>
                  <a:t> </a:t>
                </a:r>
              </a:p>
            </p:txBody>
          </p:sp>
        </mc:Fallback>
      </mc:AlternateContent>
    </p:spTree>
    <p:extLst>
      <p:ext uri="{BB962C8B-B14F-4D97-AF65-F5344CB8AC3E}">
        <p14:creationId xmlns:p14="http://schemas.microsoft.com/office/powerpoint/2010/main" val="3715858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Machine Learning Topics</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49</a:t>
            </a:fld>
            <a:endParaRPr lang="en-US"/>
          </a:p>
        </p:txBody>
      </p:sp>
      <p:sp>
        <p:nvSpPr>
          <p:cNvPr id="6" name="TextBox 5">
            <a:extLst>
              <a:ext uri="{FF2B5EF4-FFF2-40B4-BE49-F238E27FC236}">
                <a16:creationId xmlns:a16="http://schemas.microsoft.com/office/drawing/2014/main" id="{EFD2283A-34CE-4744-AA17-07A4B9B69944}"/>
              </a:ext>
            </a:extLst>
          </p:cNvPr>
          <p:cNvSpPr txBox="1"/>
          <p:nvPr/>
        </p:nvSpPr>
        <p:spPr>
          <a:xfrm>
            <a:off x="428624" y="621103"/>
            <a:ext cx="10862692" cy="830997"/>
          </a:xfrm>
          <a:prstGeom prst="rect">
            <a:avLst/>
          </a:prstGeom>
          <a:noFill/>
        </p:spPr>
        <p:txBody>
          <a:bodyPr wrap="square">
            <a:spAutoFit/>
          </a:bodyPr>
          <a:lstStyle/>
          <a:p>
            <a:r>
              <a:rPr lang="en-US" sz="2400" b="1" dirty="0">
                <a:latin typeface="Avenir Next LT Pro" panose="020B0504020202020204" pitchFamily="34" charset="0"/>
              </a:rPr>
              <a:t>Supervised Learning</a:t>
            </a:r>
          </a:p>
          <a:p>
            <a:r>
              <a:rPr lang="en-US" sz="2400" dirty="0">
                <a:latin typeface="Avenir Next LT Pro" panose="020B0504020202020204" pitchFamily="34" charset="0"/>
              </a:rPr>
              <a:t>Learn to predict output from input given example (</a:t>
            </a:r>
            <a:r>
              <a:rPr lang="en-US" sz="2400" dirty="0" err="1">
                <a:latin typeface="Avenir Next LT Pro" panose="020B0504020202020204" pitchFamily="34" charset="0"/>
              </a:rPr>
              <a:t>x,y</a:t>
            </a:r>
            <a:r>
              <a:rPr lang="en-US" sz="2400" dirty="0">
                <a:latin typeface="Avenir Next LT Pro" panose="020B0504020202020204" pitchFamily="34" charset="0"/>
              </a:rPr>
              <a:t>) pairs</a:t>
            </a:r>
          </a:p>
        </p:txBody>
      </p:sp>
      <p:sp>
        <p:nvSpPr>
          <p:cNvPr id="18" name="TextBox 17">
            <a:extLst>
              <a:ext uri="{FF2B5EF4-FFF2-40B4-BE49-F238E27FC236}">
                <a16:creationId xmlns:a16="http://schemas.microsoft.com/office/drawing/2014/main" id="{80621304-D049-405C-8719-547868291EA4}"/>
              </a:ext>
            </a:extLst>
          </p:cNvPr>
          <p:cNvSpPr txBox="1"/>
          <p:nvPr/>
        </p:nvSpPr>
        <p:spPr>
          <a:xfrm>
            <a:off x="3803618" y="4002070"/>
            <a:ext cx="2160257" cy="461665"/>
          </a:xfrm>
          <a:prstGeom prst="rect">
            <a:avLst/>
          </a:prstGeom>
          <a:noFill/>
        </p:spPr>
        <p:txBody>
          <a:bodyPr wrap="square">
            <a:spAutoFit/>
          </a:bodyPr>
          <a:lstStyle/>
          <a:p>
            <a:pPr algn="ctr"/>
            <a:r>
              <a:rPr lang="en-US" sz="2400" dirty="0">
                <a:latin typeface="Avenir Next LT Pro" panose="020B0504020202020204" pitchFamily="34" charset="0"/>
              </a:rPr>
              <a:t>Continuous</a:t>
            </a:r>
          </a:p>
        </p:txBody>
      </p:sp>
      <p:sp>
        <p:nvSpPr>
          <p:cNvPr id="19" name="TextBox 18">
            <a:extLst>
              <a:ext uri="{FF2B5EF4-FFF2-40B4-BE49-F238E27FC236}">
                <a16:creationId xmlns:a16="http://schemas.microsoft.com/office/drawing/2014/main" id="{055BBC4B-B753-41F0-8427-B3798B541087}"/>
              </a:ext>
            </a:extLst>
          </p:cNvPr>
          <p:cNvSpPr txBox="1"/>
          <p:nvPr/>
        </p:nvSpPr>
        <p:spPr>
          <a:xfrm>
            <a:off x="664654" y="1698823"/>
            <a:ext cx="10862692" cy="461665"/>
          </a:xfrm>
          <a:prstGeom prst="rect">
            <a:avLst/>
          </a:prstGeom>
          <a:noFill/>
        </p:spPr>
        <p:txBody>
          <a:bodyPr wrap="square">
            <a:spAutoFit/>
          </a:bodyPr>
          <a:lstStyle/>
          <a:p>
            <a:r>
              <a:rPr lang="en-US" sz="2400" b="1" dirty="0">
                <a:latin typeface="Avenir Next LT Pro" panose="020B0504020202020204" pitchFamily="34" charset="0"/>
              </a:rPr>
              <a:t>Regression: </a:t>
            </a:r>
            <a:r>
              <a:rPr lang="en-US" sz="2400" dirty="0">
                <a:latin typeface="Avenir Next LT Pro" panose="020B0504020202020204" pitchFamily="34" charset="0"/>
              </a:rPr>
              <a:t>Predicting a (or multiple) continuous values as output</a:t>
            </a:r>
          </a:p>
        </p:txBody>
      </p:sp>
      <p:pic>
        <p:nvPicPr>
          <p:cNvPr id="21" name="Picture 20">
            <a:extLst>
              <a:ext uri="{FF2B5EF4-FFF2-40B4-BE49-F238E27FC236}">
                <a16:creationId xmlns:a16="http://schemas.microsoft.com/office/drawing/2014/main" id="{3AAF8B01-26C1-4E78-A475-03B3B254A466}"/>
              </a:ext>
            </a:extLst>
          </p:cNvPr>
          <p:cNvPicPr>
            <a:picLocks noChangeAspect="1"/>
          </p:cNvPicPr>
          <p:nvPr/>
        </p:nvPicPr>
        <p:blipFill rotWithShape="1">
          <a:blip r:embed="rId2"/>
          <a:srcRect r="47004"/>
          <a:stretch/>
        </p:blipFill>
        <p:spPr>
          <a:xfrm>
            <a:off x="6917929" y="2655420"/>
            <a:ext cx="3579983" cy="2693300"/>
          </a:xfrm>
          <a:prstGeom prst="rect">
            <a:avLst/>
          </a:prstGeom>
        </p:spPr>
      </p:pic>
      <p:pic>
        <p:nvPicPr>
          <p:cNvPr id="29" name="Graphic 28" descr="Arrow: Slight curve with solid fill">
            <a:extLst>
              <a:ext uri="{FF2B5EF4-FFF2-40B4-BE49-F238E27FC236}">
                <a16:creationId xmlns:a16="http://schemas.microsoft.com/office/drawing/2014/main" id="{8870B9EA-03DC-432D-9FF5-814734AD7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400000">
            <a:off x="4448365" y="3609775"/>
            <a:ext cx="508380" cy="508380"/>
          </a:xfrm>
          <a:prstGeom prst="rect">
            <a:avLst/>
          </a:prstGeom>
        </p:spPr>
      </p:pic>
      <p:sp>
        <p:nvSpPr>
          <p:cNvPr id="40" name="TextBox 39">
            <a:extLst>
              <a:ext uri="{FF2B5EF4-FFF2-40B4-BE49-F238E27FC236}">
                <a16:creationId xmlns:a16="http://schemas.microsoft.com/office/drawing/2014/main" id="{0DC5D27B-9442-422F-82D8-BC8F8779D7B7}"/>
              </a:ext>
            </a:extLst>
          </p:cNvPr>
          <p:cNvSpPr txBox="1"/>
          <p:nvPr/>
        </p:nvSpPr>
        <p:spPr>
          <a:xfrm>
            <a:off x="6917929" y="5487888"/>
            <a:ext cx="4189445" cy="646331"/>
          </a:xfrm>
          <a:prstGeom prst="rect">
            <a:avLst/>
          </a:prstGeom>
          <a:noFill/>
        </p:spPr>
        <p:txBody>
          <a:bodyPr wrap="square">
            <a:spAutoFit/>
          </a:bodyPr>
          <a:lstStyle/>
          <a:p>
            <a:r>
              <a:rPr lang="en-US" b="1" dirty="0">
                <a:latin typeface="Avenir Next LT Pro" panose="020B0504020202020204" pitchFamily="34" charset="0"/>
              </a:rPr>
              <a:t>Example: </a:t>
            </a:r>
            <a:r>
              <a:rPr lang="en-US" dirty="0">
                <a:latin typeface="Avenir Next LT Pro" panose="020B0504020202020204" pitchFamily="34" charset="0"/>
              </a:rPr>
              <a:t>Predicting the price of a house based on square footage</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A0B9D9B-2167-4337-BCEA-576ECED7AB88}"/>
                  </a:ext>
                </a:extLst>
              </p:cNvPr>
              <p:cNvSpPr/>
              <p:nvPr/>
            </p:nvSpPr>
            <p:spPr>
              <a:xfrm>
                <a:off x="2748803" y="3067446"/>
                <a:ext cx="1079032"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𝒈</m:t>
                      </m:r>
                      <m:r>
                        <a:rPr lang="en-US" sz="2400" b="1" i="1" dirty="0" smtClean="0">
                          <a:latin typeface="Cambria Math" panose="02040503050406030204" pitchFamily="18" charset="0"/>
                        </a:rPr>
                        <m:t>(</m:t>
                      </m:r>
                      <m:r>
                        <a:rPr lang="en-US" sz="2400" b="1" i="1" dirty="0" smtClean="0">
                          <a:latin typeface="Cambria Math" panose="02040503050406030204" pitchFamily="18" charset="0"/>
                        </a:rPr>
                        <m:t>𝒙</m:t>
                      </m:r>
                      <m:r>
                        <a:rPr lang="en-US" sz="2400" b="1" i="1" dirty="0" smtClean="0">
                          <a:latin typeface="Cambria Math" panose="02040503050406030204" pitchFamily="18" charset="0"/>
                        </a:rPr>
                        <m:t>)</m:t>
                      </m:r>
                    </m:oMath>
                  </m:oMathPara>
                </a14:m>
                <a:endParaRPr lang="en-US" sz="2400" b="1" dirty="0"/>
              </a:p>
            </p:txBody>
          </p:sp>
        </mc:Choice>
        <mc:Fallback xmlns="">
          <p:sp>
            <p:nvSpPr>
              <p:cNvPr id="46" name="Rectangle 45">
                <a:extLst>
                  <a:ext uri="{FF2B5EF4-FFF2-40B4-BE49-F238E27FC236}">
                    <a16:creationId xmlns:a16="http://schemas.microsoft.com/office/drawing/2014/main" id="{DA0B9D9B-2167-4337-BCEA-576ECED7AB88}"/>
                  </a:ext>
                </a:extLst>
              </p:cNvPr>
              <p:cNvSpPr>
                <a:spLocks noRot="1" noChangeAspect="1" noMove="1" noResize="1" noEditPoints="1" noAdjustHandles="1" noChangeArrowheads="1" noChangeShapeType="1" noTextEdit="1"/>
              </p:cNvSpPr>
              <p:nvPr/>
            </p:nvSpPr>
            <p:spPr>
              <a:xfrm>
                <a:off x="2748803" y="3067446"/>
                <a:ext cx="1079032" cy="571500"/>
              </a:xfrm>
              <a:prstGeom prst="rect">
                <a:avLst/>
              </a:prstGeom>
              <a:blipFill>
                <a:blip r:embed="rId5"/>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39E9B1-80C1-4AD0-A0E7-AB12EA1299BB}"/>
                  </a:ext>
                </a:extLst>
              </p:cNvPr>
              <p:cNvSpPr txBox="1"/>
              <p:nvPr/>
            </p:nvSpPr>
            <p:spPr>
              <a:xfrm>
                <a:off x="1741960"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𝒙</m:t>
                      </m:r>
                    </m:oMath>
                  </m:oMathPara>
                </a14:m>
                <a:endParaRPr lang="en-US" sz="2400" b="1" dirty="0"/>
              </a:p>
            </p:txBody>
          </p:sp>
        </mc:Choice>
        <mc:Fallback xmlns="">
          <p:sp>
            <p:nvSpPr>
              <p:cNvPr id="47" name="TextBox 46">
                <a:extLst>
                  <a:ext uri="{FF2B5EF4-FFF2-40B4-BE49-F238E27FC236}">
                    <a16:creationId xmlns:a16="http://schemas.microsoft.com/office/drawing/2014/main" id="{8839E9B1-80C1-4AD0-A0E7-AB12EA1299BB}"/>
                  </a:ext>
                </a:extLst>
              </p:cNvPr>
              <p:cNvSpPr txBox="1">
                <a:spLocks noRot="1" noChangeAspect="1" noMove="1" noResize="1" noEditPoints="1" noAdjustHandles="1" noChangeArrowheads="1" noChangeShapeType="1" noTextEdit="1"/>
              </p:cNvSpPr>
              <p:nvPr/>
            </p:nvSpPr>
            <p:spPr>
              <a:xfrm>
                <a:off x="1741960" y="3122364"/>
                <a:ext cx="460375" cy="461665"/>
              </a:xfrm>
              <a:prstGeom prst="rect">
                <a:avLst/>
              </a:prstGeom>
              <a:blipFill>
                <a:blip r:embed="rId6"/>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F5B05B69-DCF1-4AAD-9137-5847FBABF971}"/>
              </a:ext>
            </a:extLst>
          </p:cNvPr>
          <p:cNvCxnSpPr>
            <a:cxnSpLocks/>
            <a:stCxn id="47" idx="3"/>
            <a:endCxn id="46" idx="1"/>
          </p:cNvCxnSpPr>
          <p:nvPr/>
        </p:nvCxnSpPr>
        <p:spPr>
          <a:xfrm flipV="1">
            <a:off x="2202335" y="3353196"/>
            <a:ext cx="54646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D1C24F2-B830-464C-9BD3-9D63183A0A10}"/>
                  </a:ext>
                </a:extLst>
              </p:cNvPr>
              <p:cNvSpPr txBox="1"/>
              <p:nvPr/>
            </p:nvSpPr>
            <p:spPr>
              <a:xfrm>
                <a:off x="4374304"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𝒚</m:t>
                      </m:r>
                    </m:oMath>
                  </m:oMathPara>
                </a14:m>
                <a:endParaRPr lang="en-US" sz="2400" b="1" dirty="0"/>
              </a:p>
            </p:txBody>
          </p:sp>
        </mc:Choice>
        <mc:Fallback xmlns="">
          <p:sp>
            <p:nvSpPr>
              <p:cNvPr id="49" name="TextBox 48">
                <a:extLst>
                  <a:ext uri="{FF2B5EF4-FFF2-40B4-BE49-F238E27FC236}">
                    <a16:creationId xmlns:a16="http://schemas.microsoft.com/office/drawing/2014/main" id="{9D1C24F2-B830-464C-9BD3-9D63183A0A10}"/>
                  </a:ext>
                </a:extLst>
              </p:cNvPr>
              <p:cNvSpPr txBox="1">
                <a:spLocks noRot="1" noChangeAspect="1" noMove="1" noResize="1" noEditPoints="1" noAdjustHandles="1" noChangeArrowheads="1" noChangeShapeType="1" noTextEdit="1"/>
              </p:cNvSpPr>
              <p:nvPr/>
            </p:nvSpPr>
            <p:spPr>
              <a:xfrm>
                <a:off x="4374304" y="3122364"/>
                <a:ext cx="460375" cy="461665"/>
              </a:xfrm>
              <a:prstGeom prst="rect">
                <a:avLst/>
              </a:prstGeom>
              <a:blipFill>
                <a:blip r:embed="rId7"/>
                <a:stretch>
                  <a:fillRect l="-1333" b="-10526"/>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14B634F3-14D3-4FCA-8560-A63C06F45A4F}"/>
              </a:ext>
            </a:extLst>
          </p:cNvPr>
          <p:cNvCxnSpPr>
            <a:cxnSpLocks/>
            <a:stCxn id="46" idx="3"/>
            <a:endCxn id="49" idx="1"/>
          </p:cNvCxnSpPr>
          <p:nvPr/>
        </p:nvCxnSpPr>
        <p:spPr>
          <a:xfrm>
            <a:off x="3827835" y="3353196"/>
            <a:ext cx="546469"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141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40" grpId="0"/>
      <p:bldP spid="46" grpId="0" animBg="1"/>
      <p:bldP spid="47"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4597-FA18-47BA-B51D-D8DB36E88E0E}"/>
              </a:ext>
            </a:extLst>
          </p:cNvPr>
          <p:cNvSpPr>
            <a:spLocks noGrp="1"/>
          </p:cNvSpPr>
          <p:nvPr>
            <p:ph type="title"/>
          </p:nvPr>
        </p:nvSpPr>
        <p:spPr/>
        <p:txBody>
          <a:bodyPr/>
          <a:lstStyle/>
          <a:p>
            <a:r>
              <a:rPr lang="en-US" dirty="0"/>
              <a:t>What is Machine Learning? (Arthur Samuel’s Answer)</a:t>
            </a:r>
          </a:p>
        </p:txBody>
      </p:sp>
      <p:sp>
        <p:nvSpPr>
          <p:cNvPr id="3" name="Slide Number Placeholder 2">
            <a:extLst>
              <a:ext uri="{FF2B5EF4-FFF2-40B4-BE49-F238E27FC236}">
                <a16:creationId xmlns:a16="http://schemas.microsoft.com/office/drawing/2014/main" id="{E19088BE-F202-438E-A84B-4553E4B1FC1A}"/>
              </a:ext>
            </a:extLst>
          </p:cNvPr>
          <p:cNvSpPr>
            <a:spLocks noGrp="1"/>
          </p:cNvSpPr>
          <p:nvPr>
            <p:ph type="sldNum" sz="quarter" idx="4"/>
          </p:nvPr>
        </p:nvSpPr>
        <p:spPr/>
        <p:txBody>
          <a:bodyPr/>
          <a:lstStyle/>
          <a:p>
            <a:fld id="{02C8B7B2-9496-47E5-990F-169BD0B1DE6A}" type="slidenum">
              <a:rPr lang="en-US" smtClean="0"/>
              <a:t>5</a:t>
            </a:fld>
            <a:endParaRPr lang="en-US"/>
          </a:p>
        </p:txBody>
      </p:sp>
      <p:sp>
        <p:nvSpPr>
          <p:cNvPr id="25" name="TextBox 24">
            <a:extLst>
              <a:ext uri="{FF2B5EF4-FFF2-40B4-BE49-F238E27FC236}">
                <a16:creationId xmlns:a16="http://schemas.microsoft.com/office/drawing/2014/main" id="{5A417449-CA0B-4E59-9C64-06DA36924312}"/>
              </a:ext>
            </a:extLst>
          </p:cNvPr>
          <p:cNvSpPr txBox="1"/>
          <p:nvPr/>
        </p:nvSpPr>
        <p:spPr>
          <a:xfrm>
            <a:off x="261257" y="5918628"/>
            <a:ext cx="11756571" cy="615553"/>
          </a:xfrm>
          <a:prstGeom prst="rect">
            <a:avLst/>
          </a:prstGeom>
          <a:noFill/>
        </p:spPr>
        <p:txBody>
          <a:bodyPr wrap="square">
            <a:spAutoFit/>
          </a:bodyPr>
          <a:lstStyle/>
          <a:p>
            <a:pPr algn="ctr"/>
            <a:r>
              <a:rPr lang="en-US" sz="2000" dirty="0">
                <a:solidFill>
                  <a:srgbClr val="202122"/>
                </a:solidFill>
                <a:effectLst/>
                <a:latin typeface="Book Antiqua" panose="02040602050305030304" pitchFamily="18" charset="0"/>
              </a:rPr>
              <a:t>"Field of study that gives computers the ability to learn without being explicitly programmed”</a:t>
            </a:r>
          </a:p>
          <a:p>
            <a:pPr algn="ctr"/>
            <a:r>
              <a:rPr lang="en-US" sz="1400" i="1" dirty="0">
                <a:solidFill>
                  <a:srgbClr val="202122"/>
                </a:solidFill>
                <a:latin typeface="Book Antiqua" panose="02040602050305030304" pitchFamily="18" charset="0"/>
              </a:rPr>
              <a:t>- Arthur Samuel</a:t>
            </a:r>
            <a:endParaRPr lang="en-US" i="1" dirty="0">
              <a:latin typeface="Book Antiqua" panose="02040602050305030304" pitchFamily="18" charset="0"/>
            </a:endParaRPr>
          </a:p>
        </p:txBody>
      </p:sp>
      <p:grpSp>
        <p:nvGrpSpPr>
          <p:cNvPr id="28" name="Group 27">
            <a:extLst>
              <a:ext uri="{FF2B5EF4-FFF2-40B4-BE49-F238E27FC236}">
                <a16:creationId xmlns:a16="http://schemas.microsoft.com/office/drawing/2014/main" id="{1B73E2CC-DB94-4C19-8BF4-75C8DB155E56}"/>
              </a:ext>
            </a:extLst>
          </p:cNvPr>
          <p:cNvGrpSpPr/>
          <p:nvPr/>
        </p:nvGrpSpPr>
        <p:grpSpPr>
          <a:xfrm>
            <a:off x="2087566" y="674044"/>
            <a:ext cx="8016868" cy="2864873"/>
            <a:chOff x="885380" y="367796"/>
            <a:chExt cx="10470513" cy="3741697"/>
          </a:xfrm>
        </p:grpSpPr>
        <p:sp>
          <p:nvSpPr>
            <p:cNvPr id="11" name="TextBox 10">
              <a:extLst>
                <a:ext uri="{FF2B5EF4-FFF2-40B4-BE49-F238E27FC236}">
                  <a16:creationId xmlns:a16="http://schemas.microsoft.com/office/drawing/2014/main" id="{89C33109-F458-42C7-B9D0-6A8712DE78DC}"/>
                </a:ext>
              </a:extLst>
            </p:cNvPr>
            <p:cNvSpPr txBox="1"/>
            <p:nvPr/>
          </p:nvSpPr>
          <p:spPr>
            <a:xfrm>
              <a:off x="1167403" y="1427046"/>
              <a:ext cx="2366543" cy="763751"/>
            </a:xfrm>
            <a:prstGeom prst="rect">
              <a:avLst/>
            </a:prstGeom>
            <a:noFill/>
          </p:spPr>
          <p:txBody>
            <a:bodyPr wrap="square">
              <a:spAutoFit/>
            </a:bodyPr>
            <a:lstStyle/>
            <a:p>
              <a:pPr algn="ctr"/>
              <a:r>
                <a:rPr lang="en-US" sz="3200" dirty="0">
                  <a:solidFill>
                    <a:srgbClr val="000000"/>
                  </a:solidFill>
                  <a:latin typeface="Avenir Next LT Pro" panose="020B0504020202020204" pitchFamily="34" charset="0"/>
                </a:rPr>
                <a:t>Data</a:t>
              </a:r>
              <a:endParaRPr lang="en-US" sz="3200" i="1" u="none" strike="noStrike" dirty="0">
                <a:solidFill>
                  <a:srgbClr val="000000"/>
                </a:solidFill>
                <a:effectLst/>
                <a:latin typeface="Avenir Next LT Pro" panose="020B0504020202020204" pitchFamily="34" charset="0"/>
              </a:endParaRPr>
            </a:p>
          </p:txBody>
        </p:sp>
        <p:sp>
          <p:nvSpPr>
            <p:cNvPr id="13" name="TextBox 12">
              <a:extLst>
                <a:ext uri="{FF2B5EF4-FFF2-40B4-BE49-F238E27FC236}">
                  <a16:creationId xmlns:a16="http://schemas.microsoft.com/office/drawing/2014/main" id="{A4E9E556-8E08-4F48-A255-72861278240F}"/>
                </a:ext>
              </a:extLst>
            </p:cNvPr>
            <p:cNvSpPr txBox="1"/>
            <p:nvPr/>
          </p:nvSpPr>
          <p:spPr>
            <a:xfrm>
              <a:off x="7814733" y="1807713"/>
              <a:ext cx="3541160" cy="763751"/>
            </a:xfrm>
            <a:prstGeom prst="rect">
              <a:avLst/>
            </a:prstGeom>
            <a:noFill/>
          </p:spPr>
          <p:txBody>
            <a:bodyPr wrap="square">
              <a:spAutoFit/>
            </a:bodyPr>
            <a:lstStyle/>
            <a:p>
              <a:pPr algn="ctr"/>
              <a:r>
                <a:rPr lang="en-US" sz="3200" dirty="0">
                  <a:solidFill>
                    <a:srgbClr val="000000"/>
                  </a:solidFill>
                  <a:latin typeface="Avenir Next LT Pro" panose="020B0504020202020204" pitchFamily="34" charset="0"/>
                </a:rPr>
                <a:t>Output</a:t>
              </a:r>
              <a:endParaRPr lang="en-US" sz="3200" i="1" u="none" strike="noStrike" dirty="0">
                <a:solidFill>
                  <a:srgbClr val="000000"/>
                </a:solidFill>
                <a:effectLst/>
                <a:latin typeface="Avenir Next LT Pro" panose="020B0504020202020204" pitchFamily="34" charset="0"/>
              </a:endParaRPr>
            </a:p>
          </p:txBody>
        </p:sp>
        <p:cxnSp>
          <p:nvCxnSpPr>
            <p:cNvPr id="15" name="Straight Arrow Connector 14">
              <a:extLst>
                <a:ext uri="{FF2B5EF4-FFF2-40B4-BE49-F238E27FC236}">
                  <a16:creationId xmlns:a16="http://schemas.microsoft.com/office/drawing/2014/main" id="{A0ED3651-2618-4E35-840D-8004A58A1FD2}"/>
                </a:ext>
              </a:extLst>
            </p:cNvPr>
            <p:cNvCxnSpPr>
              <a:cxnSpLocks/>
            </p:cNvCxnSpPr>
            <p:nvPr/>
          </p:nvCxnSpPr>
          <p:spPr>
            <a:xfrm flipV="1">
              <a:off x="3533946" y="1783990"/>
              <a:ext cx="9762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C75E69B-1927-4C06-9B17-9061C705FC22}"/>
                </a:ext>
              </a:extLst>
            </p:cNvPr>
            <p:cNvCxnSpPr/>
            <p:nvPr/>
          </p:nvCxnSpPr>
          <p:spPr>
            <a:xfrm flipV="1">
              <a:off x="7592278" y="2202145"/>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8172F41E-5B08-45D9-975E-B4DE43702C82}"/>
                </a:ext>
              </a:extLst>
            </p:cNvPr>
            <p:cNvGrpSpPr/>
            <p:nvPr/>
          </p:nvGrpSpPr>
          <p:grpSpPr>
            <a:xfrm>
              <a:off x="4231330" y="367796"/>
              <a:ext cx="3741697" cy="3741697"/>
              <a:chOff x="4067772" y="1558151"/>
              <a:chExt cx="3741697" cy="3741697"/>
            </a:xfrm>
          </p:grpSpPr>
          <p:pic>
            <p:nvPicPr>
              <p:cNvPr id="9" name="Graphic 8" descr="Laptop with solid fill">
                <a:extLst>
                  <a:ext uri="{FF2B5EF4-FFF2-40B4-BE49-F238E27FC236}">
                    <a16:creationId xmlns:a16="http://schemas.microsoft.com/office/drawing/2014/main" id="{0C7B367D-5F00-4589-9BC1-763D229DAE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7772" y="1558151"/>
                <a:ext cx="3741697" cy="3741697"/>
              </a:xfrm>
              <a:prstGeom prst="rect">
                <a:avLst/>
              </a:prstGeom>
            </p:spPr>
          </p:pic>
          <p:pic>
            <p:nvPicPr>
              <p:cNvPr id="5" name="Graphic 4" descr="Processor with solid fill">
                <a:extLst>
                  <a:ext uri="{FF2B5EF4-FFF2-40B4-BE49-F238E27FC236}">
                    <a16:creationId xmlns:a16="http://schemas.microsoft.com/office/drawing/2014/main" id="{8D9033BB-47D6-4DEB-88C1-DAAC33AA5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1420" y="2737022"/>
                <a:ext cx="914400" cy="914400"/>
              </a:xfrm>
              <a:prstGeom prst="rect">
                <a:avLst/>
              </a:prstGeom>
            </p:spPr>
          </p:pic>
        </p:grpSp>
        <p:sp>
          <p:nvSpPr>
            <p:cNvPr id="26" name="TextBox 25">
              <a:extLst>
                <a:ext uri="{FF2B5EF4-FFF2-40B4-BE49-F238E27FC236}">
                  <a16:creationId xmlns:a16="http://schemas.microsoft.com/office/drawing/2014/main" id="{C9130472-8A6B-4B11-8D37-49F2C354E78D}"/>
                </a:ext>
              </a:extLst>
            </p:cNvPr>
            <p:cNvSpPr txBox="1"/>
            <p:nvPr/>
          </p:nvSpPr>
          <p:spPr>
            <a:xfrm>
              <a:off x="885380" y="2233670"/>
              <a:ext cx="2648566" cy="763751"/>
            </a:xfrm>
            <a:prstGeom prst="rect">
              <a:avLst/>
            </a:prstGeom>
            <a:noFill/>
          </p:spPr>
          <p:txBody>
            <a:bodyPr wrap="square">
              <a:spAutoFit/>
            </a:bodyPr>
            <a:lstStyle/>
            <a:p>
              <a:pPr algn="ctr"/>
              <a:r>
                <a:rPr lang="en-US" sz="3200" dirty="0">
                  <a:solidFill>
                    <a:srgbClr val="000000"/>
                  </a:solidFill>
                  <a:latin typeface="Avenir Next LT Pro" panose="020B0504020202020204" pitchFamily="34" charset="0"/>
                </a:rPr>
                <a:t>Program</a:t>
              </a:r>
              <a:endParaRPr lang="en-US" sz="3200" i="1" u="none" strike="noStrike" dirty="0">
                <a:solidFill>
                  <a:srgbClr val="000000"/>
                </a:solidFill>
                <a:effectLst/>
                <a:latin typeface="Avenir Next LT Pro" panose="020B0504020202020204" pitchFamily="34" charset="0"/>
              </a:endParaRPr>
            </a:p>
          </p:txBody>
        </p:sp>
        <p:cxnSp>
          <p:nvCxnSpPr>
            <p:cNvPr id="27" name="Straight Arrow Connector 26">
              <a:extLst>
                <a:ext uri="{FF2B5EF4-FFF2-40B4-BE49-F238E27FC236}">
                  <a16:creationId xmlns:a16="http://schemas.microsoft.com/office/drawing/2014/main" id="{F58EAC2C-057E-4097-A2A9-FA0EFB69934E}"/>
                </a:ext>
              </a:extLst>
            </p:cNvPr>
            <p:cNvCxnSpPr>
              <a:cxnSpLocks/>
              <a:stCxn id="26" idx="3"/>
            </p:cNvCxnSpPr>
            <p:nvPr/>
          </p:nvCxnSpPr>
          <p:spPr>
            <a:xfrm>
              <a:off x="3533946" y="2615547"/>
              <a:ext cx="9762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41E8DA67-10A6-48F0-89BB-A68585C37C1E}"/>
              </a:ext>
            </a:extLst>
          </p:cNvPr>
          <p:cNvGrpSpPr/>
          <p:nvPr/>
        </p:nvGrpSpPr>
        <p:grpSpPr>
          <a:xfrm>
            <a:off x="2073433" y="3346141"/>
            <a:ext cx="8152201" cy="2864873"/>
            <a:chOff x="885380" y="367796"/>
            <a:chExt cx="10647266" cy="3741697"/>
          </a:xfrm>
        </p:grpSpPr>
        <p:sp>
          <p:nvSpPr>
            <p:cNvPr id="32" name="TextBox 31">
              <a:extLst>
                <a:ext uri="{FF2B5EF4-FFF2-40B4-BE49-F238E27FC236}">
                  <a16:creationId xmlns:a16="http://schemas.microsoft.com/office/drawing/2014/main" id="{0C9E2CCB-28C3-4AEB-9A14-95DA4F60B4A9}"/>
                </a:ext>
              </a:extLst>
            </p:cNvPr>
            <p:cNvSpPr txBox="1"/>
            <p:nvPr/>
          </p:nvSpPr>
          <p:spPr>
            <a:xfrm>
              <a:off x="1167403" y="1427046"/>
              <a:ext cx="2366543" cy="763751"/>
            </a:xfrm>
            <a:prstGeom prst="rect">
              <a:avLst/>
            </a:prstGeom>
            <a:noFill/>
          </p:spPr>
          <p:txBody>
            <a:bodyPr wrap="square">
              <a:spAutoFit/>
            </a:bodyPr>
            <a:lstStyle/>
            <a:p>
              <a:pPr algn="ctr"/>
              <a:r>
                <a:rPr lang="en-US" sz="3200" dirty="0">
                  <a:solidFill>
                    <a:srgbClr val="000000"/>
                  </a:solidFill>
                  <a:latin typeface="Avenir Next LT Pro" panose="020B0504020202020204" pitchFamily="34" charset="0"/>
                </a:rPr>
                <a:t>Data</a:t>
              </a:r>
              <a:endParaRPr lang="en-US" sz="3200" i="1" u="none" strike="noStrike" dirty="0">
                <a:solidFill>
                  <a:srgbClr val="000000"/>
                </a:solidFill>
                <a:effectLst/>
                <a:latin typeface="Avenir Next LT Pro" panose="020B0504020202020204" pitchFamily="34" charset="0"/>
              </a:endParaRPr>
            </a:p>
          </p:txBody>
        </p:sp>
        <p:sp>
          <p:nvSpPr>
            <p:cNvPr id="33" name="TextBox 32">
              <a:extLst>
                <a:ext uri="{FF2B5EF4-FFF2-40B4-BE49-F238E27FC236}">
                  <a16:creationId xmlns:a16="http://schemas.microsoft.com/office/drawing/2014/main" id="{D20116F8-3EC2-4A8A-9923-A9C9BE627DD1}"/>
                </a:ext>
              </a:extLst>
            </p:cNvPr>
            <p:cNvSpPr txBox="1"/>
            <p:nvPr/>
          </p:nvSpPr>
          <p:spPr>
            <a:xfrm>
              <a:off x="7991486" y="1807713"/>
              <a:ext cx="3541160" cy="763751"/>
            </a:xfrm>
            <a:prstGeom prst="rect">
              <a:avLst/>
            </a:prstGeom>
            <a:noFill/>
          </p:spPr>
          <p:txBody>
            <a:bodyPr wrap="square">
              <a:spAutoFit/>
            </a:bodyPr>
            <a:lstStyle/>
            <a:p>
              <a:pPr algn="ctr"/>
              <a:r>
                <a:rPr lang="en-US" sz="3200" dirty="0">
                  <a:solidFill>
                    <a:srgbClr val="000000"/>
                  </a:solidFill>
                  <a:latin typeface="Avenir Next LT Pro" panose="020B0504020202020204" pitchFamily="34" charset="0"/>
                </a:rPr>
                <a:t>Program</a:t>
              </a:r>
              <a:endParaRPr lang="en-US" sz="3200" i="1" u="none" strike="noStrike" dirty="0">
                <a:solidFill>
                  <a:srgbClr val="000000"/>
                </a:solidFill>
                <a:effectLst/>
                <a:latin typeface="Avenir Next LT Pro" panose="020B0504020202020204" pitchFamily="34" charset="0"/>
              </a:endParaRPr>
            </a:p>
          </p:txBody>
        </p:sp>
        <p:cxnSp>
          <p:nvCxnSpPr>
            <p:cNvPr id="34" name="Straight Arrow Connector 33">
              <a:extLst>
                <a:ext uri="{FF2B5EF4-FFF2-40B4-BE49-F238E27FC236}">
                  <a16:creationId xmlns:a16="http://schemas.microsoft.com/office/drawing/2014/main" id="{52D4290A-5CCB-448C-B4A6-5964D09F2CD2}"/>
                </a:ext>
              </a:extLst>
            </p:cNvPr>
            <p:cNvCxnSpPr>
              <a:cxnSpLocks/>
            </p:cNvCxnSpPr>
            <p:nvPr/>
          </p:nvCxnSpPr>
          <p:spPr>
            <a:xfrm flipV="1">
              <a:off x="3533946" y="1800129"/>
              <a:ext cx="9762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EE765A00-AEE8-491F-95B8-8B494A46A4F3}"/>
                </a:ext>
              </a:extLst>
            </p:cNvPr>
            <p:cNvCxnSpPr/>
            <p:nvPr/>
          </p:nvCxnSpPr>
          <p:spPr>
            <a:xfrm flipV="1">
              <a:off x="7592278" y="2202145"/>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E5054641-F702-48C7-A383-3CCADF9227D5}"/>
                </a:ext>
              </a:extLst>
            </p:cNvPr>
            <p:cNvGrpSpPr/>
            <p:nvPr/>
          </p:nvGrpSpPr>
          <p:grpSpPr>
            <a:xfrm>
              <a:off x="4231330" y="367796"/>
              <a:ext cx="3741697" cy="3741697"/>
              <a:chOff x="4067772" y="1558151"/>
              <a:chExt cx="3741697" cy="3741697"/>
            </a:xfrm>
          </p:grpSpPr>
          <p:pic>
            <p:nvPicPr>
              <p:cNvPr id="39" name="Graphic 38" descr="Laptop with solid fill">
                <a:extLst>
                  <a:ext uri="{FF2B5EF4-FFF2-40B4-BE49-F238E27FC236}">
                    <a16:creationId xmlns:a16="http://schemas.microsoft.com/office/drawing/2014/main" id="{9DFC230A-8B84-42AC-BFE3-4654AAA246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7772" y="1558151"/>
                <a:ext cx="3741697" cy="3741697"/>
              </a:xfrm>
              <a:prstGeom prst="rect">
                <a:avLst/>
              </a:prstGeom>
            </p:spPr>
          </p:pic>
          <p:pic>
            <p:nvPicPr>
              <p:cNvPr id="40" name="Graphic 39" descr="Processor with solid fill">
                <a:extLst>
                  <a:ext uri="{FF2B5EF4-FFF2-40B4-BE49-F238E27FC236}">
                    <a16:creationId xmlns:a16="http://schemas.microsoft.com/office/drawing/2014/main" id="{F335A29D-90FE-4353-B1C7-AB0CB4110C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1420" y="2737022"/>
                <a:ext cx="914400" cy="914400"/>
              </a:xfrm>
              <a:prstGeom prst="rect">
                <a:avLst/>
              </a:prstGeom>
            </p:spPr>
          </p:pic>
        </p:grpSp>
        <p:sp>
          <p:nvSpPr>
            <p:cNvPr id="37" name="TextBox 36">
              <a:extLst>
                <a:ext uri="{FF2B5EF4-FFF2-40B4-BE49-F238E27FC236}">
                  <a16:creationId xmlns:a16="http://schemas.microsoft.com/office/drawing/2014/main" id="{768D2EDC-8B34-4438-B1D6-7F16D5E117F5}"/>
                </a:ext>
              </a:extLst>
            </p:cNvPr>
            <p:cNvSpPr txBox="1"/>
            <p:nvPr/>
          </p:nvSpPr>
          <p:spPr>
            <a:xfrm>
              <a:off x="885380" y="2233670"/>
              <a:ext cx="2648566" cy="763751"/>
            </a:xfrm>
            <a:prstGeom prst="rect">
              <a:avLst/>
            </a:prstGeom>
            <a:noFill/>
          </p:spPr>
          <p:txBody>
            <a:bodyPr wrap="square">
              <a:spAutoFit/>
            </a:bodyPr>
            <a:lstStyle/>
            <a:p>
              <a:pPr algn="ctr"/>
              <a:r>
                <a:rPr lang="en-US" sz="3200" dirty="0">
                  <a:solidFill>
                    <a:srgbClr val="000000"/>
                  </a:solidFill>
                  <a:latin typeface="Avenir Next LT Pro" panose="020B0504020202020204" pitchFamily="34" charset="0"/>
                </a:rPr>
                <a:t>Output</a:t>
              </a:r>
              <a:endParaRPr lang="en-US" sz="3200" i="1" u="none" strike="noStrike" dirty="0">
                <a:solidFill>
                  <a:srgbClr val="000000"/>
                </a:solidFill>
                <a:effectLst/>
                <a:latin typeface="Avenir Next LT Pro" panose="020B0504020202020204" pitchFamily="34" charset="0"/>
              </a:endParaRPr>
            </a:p>
          </p:txBody>
        </p:sp>
        <p:cxnSp>
          <p:nvCxnSpPr>
            <p:cNvPr id="38" name="Straight Arrow Connector 37">
              <a:extLst>
                <a:ext uri="{FF2B5EF4-FFF2-40B4-BE49-F238E27FC236}">
                  <a16:creationId xmlns:a16="http://schemas.microsoft.com/office/drawing/2014/main" id="{C0541676-051E-4D31-815B-7A4594C0C424}"/>
                </a:ext>
              </a:extLst>
            </p:cNvPr>
            <p:cNvCxnSpPr>
              <a:cxnSpLocks/>
              <a:stCxn id="37" idx="3"/>
            </p:cNvCxnSpPr>
            <p:nvPr/>
          </p:nvCxnSpPr>
          <p:spPr>
            <a:xfrm>
              <a:off x="3533946" y="2615547"/>
              <a:ext cx="9762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41" name="TextBox 40">
            <a:extLst>
              <a:ext uri="{FF2B5EF4-FFF2-40B4-BE49-F238E27FC236}">
                <a16:creationId xmlns:a16="http://schemas.microsoft.com/office/drawing/2014/main" id="{5E79966F-0F01-42BC-9958-1C49EDA221DA}"/>
              </a:ext>
            </a:extLst>
          </p:cNvPr>
          <p:cNvSpPr txBox="1"/>
          <p:nvPr/>
        </p:nvSpPr>
        <p:spPr>
          <a:xfrm>
            <a:off x="80784" y="508246"/>
            <a:ext cx="7875357" cy="584775"/>
          </a:xfrm>
          <a:prstGeom prst="rect">
            <a:avLst/>
          </a:prstGeom>
          <a:noFill/>
        </p:spPr>
        <p:txBody>
          <a:bodyPr wrap="square">
            <a:spAutoFit/>
          </a:bodyPr>
          <a:lstStyle/>
          <a:p>
            <a:r>
              <a:rPr lang="en-US" sz="3200" b="1" dirty="0">
                <a:solidFill>
                  <a:srgbClr val="000000"/>
                </a:solidFill>
                <a:latin typeface="Avenir Next LT Pro" panose="020B0504020202020204" pitchFamily="34" charset="0"/>
              </a:rPr>
              <a:t>Traditional Programming</a:t>
            </a:r>
            <a:endParaRPr lang="en-US" sz="3200" b="1" i="1" u="none" strike="noStrike" dirty="0">
              <a:solidFill>
                <a:srgbClr val="000000"/>
              </a:solidFill>
              <a:effectLst/>
              <a:latin typeface="Avenir Next LT Pro" panose="020B0504020202020204" pitchFamily="34" charset="0"/>
            </a:endParaRPr>
          </a:p>
        </p:txBody>
      </p:sp>
      <p:sp>
        <p:nvSpPr>
          <p:cNvPr id="42" name="TextBox 41">
            <a:extLst>
              <a:ext uri="{FF2B5EF4-FFF2-40B4-BE49-F238E27FC236}">
                <a16:creationId xmlns:a16="http://schemas.microsoft.com/office/drawing/2014/main" id="{F15467F5-C720-42D1-9A85-DBB128E46835}"/>
              </a:ext>
            </a:extLst>
          </p:cNvPr>
          <p:cNvSpPr txBox="1"/>
          <p:nvPr/>
        </p:nvSpPr>
        <p:spPr>
          <a:xfrm>
            <a:off x="80783" y="3289620"/>
            <a:ext cx="7875357" cy="584775"/>
          </a:xfrm>
          <a:prstGeom prst="rect">
            <a:avLst/>
          </a:prstGeom>
          <a:noFill/>
        </p:spPr>
        <p:txBody>
          <a:bodyPr wrap="square">
            <a:spAutoFit/>
          </a:bodyPr>
          <a:lstStyle/>
          <a:p>
            <a:r>
              <a:rPr lang="en-US" sz="3200" b="1" dirty="0">
                <a:solidFill>
                  <a:srgbClr val="000000"/>
                </a:solidFill>
                <a:latin typeface="Avenir Next LT Pro" panose="020B0504020202020204" pitchFamily="34" charset="0"/>
              </a:rPr>
              <a:t>Machine Learning</a:t>
            </a:r>
            <a:endParaRPr lang="en-US" sz="3200" b="1" i="1" u="none" strike="noStrike" dirty="0">
              <a:solidFill>
                <a:srgbClr val="000000"/>
              </a:solidFill>
              <a:effectLst/>
              <a:latin typeface="Avenir Next LT Pro" panose="020B0504020202020204" pitchFamily="34" charset="0"/>
            </a:endParaRPr>
          </a:p>
        </p:txBody>
      </p:sp>
    </p:spTree>
    <p:extLst>
      <p:ext uri="{BB962C8B-B14F-4D97-AF65-F5344CB8AC3E}">
        <p14:creationId xmlns:p14="http://schemas.microsoft.com/office/powerpoint/2010/main" val="3885999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Machine Learning Topics</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50</a:t>
            </a:fld>
            <a:endParaRPr lang="en-US"/>
          </a:p>
        </p:txBody>
      </p:sp>
      <p:sp>
        <p:nvSpPr>
          <p:cNvPr id="6" name="TextBox 5">
            <a:extLst>
              <a:ext uri="{FF2B5EF4-FFF2-40B4-BE49-F238E27FC236}">
                <a16:creationId xmlns:a16="http://schemas.microsoft.com/office/drawing/2014/main" id="{EFD2283A-34CE-4744-AA17-07A4B9B69944}"/>
              </a:ext>
            </a:extLst>
          </p:cNvPr>
          <p:cNvSpPr txBox="1"/>
          <p:nvPr/>
        </p:nvSpPr>
        <p:spPr>
          <a:xfrm>
            <a:off x="428624" y="621103"/>
            <a:ext cx="10862692" cy="830997"/>
          </a:xfrm>
          <a:prstGeom prst="rect">
            <a:avLst/>
          </a:prstGeom>
          <a:noFill/>
        </p:spPr>
        <p:txBody>
          <a:bodyPr wrap="square">
            <a:spAutoFit/>
          </a:bodyPr>
          <a:lstStyle/>
          <a:p>
            <a:r>
              <a:rPr lang="en-US" sz="2400" b="1" dirty="0">
                <a:latin typeface="Avenir Next LT Pro" panose="020B0504020202020204" pitchFamily="34" charset="0"/>
              </a:rPr>
              <a:t>Supervised Learning</a:t>
            </a:r>
          </a:p>
          <a:p>
            <a:r>
              <a:rPr lang="en-US" sz="2400" dirty="0">
                <a:latin typeface="Avenir Next LT Pro" panose="020B0504020202020204" pitchFamily="34" charset="0"/>
              </a:rPr>
              <a:t>Learn to predict output from input given example (</a:t>
            </a:r>
            <a:r>
              <a:rPr lang="en-US" sz="2400" dirty="0" err="1">
                <a:latin typeface="Avenir Next LT Pro" panose="020B0504020202020204" pitchFamily="34" charset="0"/>
              </a:rPr>
              <a:t>x,y</a:t>
            </a:r>
            <a:r>
              <a:rPr lang="en-US" sz="2400" dirty="0">
                <a:latin typeface="Avenir Next LT Pro" panose="020B0504020202020204" pitchFamily="34" charset="0"/>
              </a:rPr>
              <a:t>) pairs</a:t>
            </a:r>
          </a:p>
        </p:txBody>
      </p:sp>
      <p:sp>
        <p:nvSpPr>
          <p:cNvPr id="35" name="TextBox 34">
            <a:extLst>
              <a:ext uri="{FF2B5EF4-FFF2-40B4-BE49-F238E27FC236}">
                <a16:creationId xmlns:a16="http://schemas.microsoft.com/office/drawing/2014/main" id="{D6BFC78F-906F-4FAF-B23A-FF66B83155C9}"/>
              </a:ext>
            </a:extLst>
          </p:cNvPr>
          <p:cNvSpPr txBox="1"/>
          <p:nvPr/>
        </p:nvSpPr>
        <p:spPr>
          <a:xfrm>
            <a:off x="3697631" y="3988652"/>
            <a:ext cx="2160257" cy="461665"/>
          </a:xfrm>
          <a:prstGeom prst="rect">
            <a:avLst/>
          </a:prstGeom>
          <a:noFill/>
        </p:spPr>
        <p:txBody>
          <a:bodyPr wrap="square">
            <a:spAutoFit/>
          </a:bodyPr>
          <a:lstStyle/>
          <a:p>
            <a:pPr algn="ctr"/>
            <a:r>
              <a:rPr lang="en-US" sz="2400" dirty="0">
                <a:latin typeface="Avenir Next LT Pro" panose="020B0504020202020204" pitchFamily="34" charset="0"/>
              </a:rPr>
              <a:t>Discrete</a:t>
            </a:r>
          </a:p>
        </p:txBody>
      </p:sp>
      <p:pic>
        <p:nvPicPr>
          <p:cNvPr id="38" name="Graphic 37" descr="Arrow: Slight curve with solid fill">
            <a:extLst>
              <a:ext uri="{FF2B5EF4-FFF2-40B4-BE49-F238E27FC236}">
                <a16:creationId xmlns:a16="http://schemas.microsoft.com/office/drawing/2014/main" id="{F308C79A-24A0-4346-8366-C2298FF1B1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400000">
            <a:off x="4523571" y="3596357"/>
            <a:ext cx="508380" cy="508380"/>
          </a:xfrm>
          <a:prstGeom prst="rect">
            <a:avLst/>
          </a:prstGeom>
        </p:spPr>
      </p:pic>
      <p:sp>
        <p:nvSpPr>
          <p:cNvPr id="41" name="TextBox 40">
            <a:extLst>
              <a:ext uri="{FF2B5EF4-FFF2-40B4-BE49-F238E27FC236}">
                <a16:creationId xmlns:a16="http://schemas.microsoft.com/office/drawing/2014/main" id="{4C92ECC0-45B5-47CF-B3A4-B4AE9665CEF3}"/>
              </a:ext>
            </a:extLst>
          </p:cNvPr>
          <p:cNvSpPr txBox="1"/>
          <p:nvPr/>
        </p:nvSpPr>
        <p:spPr>
          <a:xfrm>
            <a:off x="6790069" y="5347549"/>
            <a:ext cx="4765263" cy="646331"/>
          </a:xfrm>
          <a:prstGeom prst="rect">
            <a:avLst/>
          </a:prstGeom>
          <a:noFill/>
        </p:spPr>
        <p:txBody>
          <a:bodyPr wrap="square">
            <a:spAutoFit/>
          </a:bodyPr>
          <a:lstStyle/>
          <a:p>
            <a:r>
              <a:rPr lang="en-US" b="1" dirty="0">
                <a:latin typeface="Avenir Next LT Pro" panose="020B0504020202020204" pitchFamily="34" charset="0"/>
              </a:rPr>
              <a:t>Example: </a:t>
            </a:r>
            <a:r>
              <a:rPr lang="en-US" dirty="0">
                <a:latin typeface="Avenir Next LT Pro" panose="020B0504020202020204" pitchFamily="34" charset="0"/>
              </a:rPr>
              <a:t>Predicting if a house will sell based on price and square footage</a:t>
            </a:r>
          </a:p>
        </p:txBody>
      </p:sp>
      <p:grpSp>
        <p:nvGrpSpPr>
          <p:cNvPr id="4" name="Group 3">
            <a:extLst>
              <a:ext uri="{FF2B5EF4-FFF2-40B4-BE49-F238E27FC236}">
                <a16:creationId xmlns:a16="http://schemas.microsoft.com/office/drawing/2014/main" id="{8CD6EADD-0873-4009-94EA-A046931AA35A}"/>
              </a:ext>
            </a:extLst>
          </p:cNvPr>
          <p:cNvGrpSpPr/>
          <p:nvPr/>
        </p:nvGrpSpPr>
        <p:grpSpPr>
          <a:xfrm>
            <a:off x="6828899" y="2726811"/>
            <a:ext cx="3643156" cy="2564581"/>
            <a:chOff x="6519481" y="2187691"/>
            <a:chExt cx="4076455" cy="2869600"/>
          </a:xfrm>
        </p:grpSpPr>
        <p:pic>
          <p:nvPicPr>
            <p:cNvPr id="38914" name="Picture 2" descr="Logistic Regression theory recap. Logistic regression is a Classification…  | by KhALeD Denfir | Analytics Vidhya | Medium">
              <a:extLst>
                <a:ext uri="{FF2B5EF4-FFF2-40B4-BE49-F238E27FC236}">
                  <a16:creationId xmlns:a16="http://schemas.microsoft.com/office/drawing/2014/main" id="{BE9C0AD1-00B4-48D0-8C5B-E9D632A68A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27528" r="4805" b="19406"/>
            <a:stretch/>
          </p:blipFill>
          <p:spPr bwMode="auto">
            <a:xfrm>
              <a:off x="6763672" y="2187691"/>
              <a:ext cx="3832264" cy="260045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58381F28-A163-430B-BB18-2D4C05F69810}"/>
                </a:ext>
              </a:extLst>
            </p:cNvPr>
            <p:cNvSpPr txBox="1"/>
            <p:nvPr/>
          </p:nvSpPr>
          <p:spPr>
            <a:xfrm>
              <a:off x="8512571" y="4687959"/>
              <a:ext cx="939261" cy="369332"/>
            </a:xfrm>
            <a:prstGeom prst="rect">
              <a:avLst/>
            </a:prstGeom>
            <a:noFill/>
          </p:spPr>
          <p:txBody>
            <a:bodyPr wrap="square">
              <a:spAutoFit/>
            </a:bodyPr>
            <a:lstStyle/>
            <a:p>
              <a:r>
                <a:rPr lang="en-US" dirty="0">
                  <a:latin typeface="Avenir Next LT Pro" panose="020B0504020202020204" pitchFamily="34" charset="0"/>
                </a:rPr>
                <a:t>feet</a:t>
              </a:r>
              <a:r>
                <a:rPr lang="en-US" baseline="30000" dirty="0">
                  <a:latin typeface="Avenir Next LT Pro" panose="020B0504020202020204" pitchFamily="34" charset="0"/>
                </a:rPr>
                <a:t>2</a:t>
              </a:r>
            </a:p>
          </p:txBody>
        </p:sp>
        <p:sp>
          <p:nvSpPr>
            <p:cNvPr id="43" name="TextBox 42">
              <a:extLst>
                <a:ext uri="{FF2B5EF4-FFF2-40B4-BE49-F238E27FC236}">
                  <a16:creationId xmlns:a16="http://schemas.microsoft.com/office/drawing/2014/main" id="{489A1FE6-5BFB-4172-A883-B4DD25D0E3B4}"/>
                </a:ext>
              </a:extLst>
            </p:cNvPr>
            <p:cNvSpPr txBox="1"/>
            <p:nvPr/>
          </p:nvSpPr>
          <p:spPr>
            <a:xfrm>
              <a:off x="6519481" y="3345383"/>
              <a:ext cx="939261" cy="369332"/>
            </a:xfrm>
            <a:prstGeom prst="rect">
              <a:avLst/>
            </a:prstGeom>
            <a:noFill/>
          </p:spPr>
          <p:txBody>
            <a:bodyPr wrap="square">
              <a:spAutoFit/>
            </a:bodyPr>
            <a:lstStyle/>
            <a:p>
              <a:r>
                <a:rPr lang="en-US" dirty="0">
                  <a:latin typeface="Avenir Next LT Pro" panose="020B0504020202020204" pitchFamily="34" charset="0"/>
                </a:rPr>
                <a:t>$</a:t>
              </a:r>
              <a:endParaRPr lang="en-US" baseline="30000" dirty="0">
                <a:latin typeface="Avenir Next LT Pro" panose="020B0504020202020204" pitchFamily="34" charset="0"/>
              </a:endParaRPr>
            </a:p>
          </p:txBody>
        </p: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E70711D-2B71-43BC-AA47-B08C5E3CAC22}"/>
                  </a:ext>
                </a:extLst>
              </p:cNvPr>
              <p:cNvSpPr/>
              <p:nvPr/>
            </p:nvSpPr>
            <p:spPr>
              <a:xfrm>
                <a:off x="2748803" y="3067446"/>
                <a:ext cx="1079032"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𝒈</m:t>
                      </m:r>
                      <m:r>
                        <a:rPr lang="en-US" sz="2400" b="1" i="1" dirty="0" smtClean="0">
                          <a:latin typeface="Cambria Math" panose="02040503050406030204" pitchFamily="18" charset="0"/>
                        </a:rPr>
                        <m:t>(</m:t>
                      </m:r>
                      <m:r>
                        <a:rPr lang="en-US" sz="2400" b="1" i="1" dirty="0" smtClean="0">
                          <a:latin typeface="Cambria Math" panose="02040503050406030204" pitchFamily="18" charset="0"/>
                        </a:rPr>
                        <m:t>𝒙</m:t>
                      </m:r>
                      <m:r>
                        <a:rPr lang="en-US" sz="2400" b="1" i="1" dirty="0" smtClean="0">
                          <a:latin typeface="Cambria Math" panose="02040503050406030204" pitchFamily="18" charset="0"/>
                        </a:rPr>
                        <m:t>)</m:t>
                      </m:r>
                    </m:oMath>
                  </m:oMathPara>
                </a14:m>
                <a:endParaRPr lang="en-US" sz="2400" b="1" dirty="0"/>
              </a:p>
            </p:txBody>
          </p:sp>
        </mc:Choice>
        <mc:Fallback xmlns="">
          <p:sp>
            <p:nvSpPr>
              <p:cNvPr id="37" name="Rectangle 36">
                <a:extLst>
                  <a:ext uri="{FF2B5EF4-FFF2-40B4-BE49-F238E27FC236}">
                    <a16:creationId xmlns:a16="http://schemas.microsoft.com/office/drawing/2014/main" id="{EE70711D-2B71-43BC-AA47-B08C5E3CAC22}"/>
                  </a:ext>
                </a:extLst>
              </p:cNvPr>
              <p:cNvSpPr>
                <a:spLocks noRot="1" noChangeAspect="1" noMove="1" noResize="1" noEditPoints="1" noAdjustHandles="1" noChangeArrowheads="1" noChangeShapeType="1" noTextEdit="1"/>
              </p:cNvSpPr>
              <p:nvPr/>
            </p:nvSpPr>
            <p:spPr>
              <a:xfrm>
                <a:off x="2748803" y="3067446"/>
                <a:ext cx="1079032" cy="571500"/>
              </a:xfrm>
              <a:prstGeom prst="rect">
                <a:avLst/>
              </a:prstGeom>
              <a:blipFill>
                <a:blip r:embed="rId5"/>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41C6CAB-13D0-4B98-ABF6-050D78B4CFA8}"/>
                  </a:ext>
                </a:extLst>
              </p:cNvPr>
              <p:cNvSpPr txBox="1"/>
              <p:nvPr/>
            </p:nvSpPr>
            <p:spPr>
              <a:xfrm>
                <a:off x="1741960"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𝒙</m:t>
                      </m:r>
                    </m:oMath>
                  </m:oMathPara>
                </a14:m>
                <a:endParaRPr lang="en-US" sz="2400" b="1" dirty="0"/>
              </a:p>
            </p:txBody>
          </p:sp>
        </mc:Choice>
        <mc:Fallback xmlns="">
          <p:sp>
            <p:nvSpPr>
              <p:cNvPr id="39" name="TextBox 38">
                <a:extLst>
                  <a:ext uri="{FF2B5EF4-FFF2-40B4-BE49-F238E27FC236}">
                    <a16:creationId xmlns:a16="http://schemas.microsoft.com/office/drawing/2014/main" id="{A41C6CAB-13D0-4B98-ABF6-050D78B4CFA8}"/>
                  </a:ext>
                </a:extLst>
              </p:cNvPr>
              <p:cNvSpPr txBox="1">
                <a:spLocks noRot="1" noChangeAspect="1" noMove="1" noResize="1" noEditPoints="1" noAdjustHandles="1" noChangeArrowheads="1" noChangeShapeType="1" noTextEdit="1"/>
              </p:cNvSpPr>
              <p:nvPr/>
            </p:nvSpPr>
            <p:spPr>
              <a:xfrm>
                <a:off x="1741960" y="3122364"/>
                <a:ext cx="460375" cy="461665"/>
              </a:xfrm>
              <a:prstGeom prst="rect">
                <a:avLst/>
              </a:prstGeom>
              <a:blipFill>
                <a:blip r:embed="rId6"/>
                <a:stretch>
                  <a:fillRect/>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2896ACAB-B2B2-48B6-87D5-1F2A473BF7BB}"/>
              </a:ext>
            </a:extLst>
          </p:cNvPr>
          <p:cNvCxnSpPr>
            <a:cxnSpLocks/>
            <a:stCxn id="39" idx="3"/>
            <a:endCxn id="37" idx="1"/>
          </p:cNvCxnSpPr>
          <p:nvPr/>
        </p:nvCxnSpPr>
        <p:spPr>
          <a:xfrm flipV="1">
            <a:off x="2202335" y="3353196"/>
            <a:ext cx="54646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7956FAB-8E6D-480A-B205-264FC4184913}"/>
                  </a:ext>
                </a:extLst>
              </p:cNvPr>
              <p:cNvSpPr txBox="1"/>
              <p:nvPr/>
            </p:nvSpPr>
            <p:spPr>
              <a:xfrm>
                <a:off x="4374304"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𝒚</m:t>
                      </m:r>
                    </m:oMath>
                  </m:oMathPara>
                </a14:m>
                <a:endParaRPr lang="en-US" sz="2400" b="1" dirty="0"/>
              </a:p>
            </p:txBody>
          </p:sp>
        </mc:Choice>
        <mc:Fallback xmlns="">
          <p:sp>
            <p:nvSpPr>
              <p:cNvPr id="46" name="TextBox 45">
                <a:extLst>
                  <a:ext uri="{FF2B5EF4-FFF2-40B4-BE49-F238E27FC236}">
                    <a16:creationId xmlns:a16="http://schemas.microsoft.com/office/drawing/2014/main" id="{D7956FAB-8E6D-480A-B205-264FC4184913}"/>
                  </a:ext>
                </a:extLst>
              </p:cNvPr>
              <p:cNvSpPr txBox="1">
                <a:spLocks noRot="1" noChangeAspect="1" noMove="1" noResize="1" noEditPoints="1" noAdjustHandles="1" noChangeArrowheads="1" noChangeShapeType="1" noTextEdit="1"/>
              </p:cNvSpPr>
              <p:nvPr/>
            </p:nvSpPr>
            <p:spPr>
              <a:xfrm>
                <a:off x="4374304" y="3122364"/>
                <a:ext cx="460375" cy="461665"/>
              </a:xfrm>
              <a:prstGeom prst="rect">
                <a:avLst/>
              </a:prstGeom>
              <a:blipFill>
                <a:blip r:embed="rId7"/>
                <a:stretch>
                  <a:fillRect l="-1333" b="-10526"/>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3BF8F5FF-4E55-4D5F-9CBC-F9D821B8F107}"/>
              </a:ext>
            </a:extLst>
          </p:cNvPr>
          <p:cNvCxnSpPr>
            <a:cxnSpLocks/>
            <a:stCxn id="37" idx="3"/>
            <a:endCxn id="46" idx="1"/>
          </p:cNvCxnSpPr>
          <p:nvPr/>
        </p:nvCxnSpPr>
        <p:spPr>
          <a:xfrm>
            <a:off x="3827835" y="3353196"/>
            <a:ext cx="546469"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63A5C32D-233D-49D8-8567-6BE386FED20F}"/>
              </a:ext>
            </a:extLst>
          </p:cNvPr>
          <p:cNvSpPr txBox="1"/>
          <p:nvPr/>
        </p:nvSpPr>
        <p:spPr>
          <a:xfrm>
            <a:off x="664654" y="1698823"/>
            <a:ext cx="10862692" cy="461665"/>
          </a:xfrm>
          <a:prstGeom prst="rect">
            <a:avLst/>
          </a:prstGeom>
          <a:noFill/>
        </p:spPr>
        <p:txBody>
          <a:bodyPr wrap="square">
            <a:spAutoFit/>
          </a:bodyPr>
          <a:lstStyle/>
          <a:p>
            <a:r>
              <a:rPr lang="en-US" sz="2400" b="1" dirty="0">
                <a:latin typeface="Avenir Next LT Pro" panose="020B0504020202020204" pitchFamily="34" charset="0"/>
              </a:rPr>
              <a:t>Classification: </a:t>
            </a:r>
            <a:r>
              <a:rPr lang="en-US" sz="2400" dirty="0">
                <a:latin typeface="Avenir Next LT Pro" panose="020B0504020202020204" pitchFamily="34" charset="0"/>
              </a:rPr>
              <a:t>Predicting a (or multiple) discrete variable as output</a:t>
            </a:r>
          </a:p>
        </p:txBody>
      </p:sp>
    </p:spTree>
    <p:extLst>
      <p:ext uri="{BB962C8B-B14F-4D97-AF65-F5344CB8AC3E}">
        <p14:creationId xmlns:p14="http://schemas.microsoft.com/office/powerpoint/2010/main" val="449290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Machine Learning Topics</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51</a:t>
            </a:fld>
            <a:endParaRPr lang="en-US"/>
          </a:p>
        </p:txBody>
      </p:sp>
      <p:sp>
        <p:nvSpPr>
          <p:cNvPr id="6" name="TextBox 5">
            <a:extLst>
              <a:ext uri="{FF2B5EF4-FFF2-40B4-BE49-F238E27FC236}">
                <a16:creationId xmlns:a16="http://schemas.microsoft.com/office/drawing/2014/main" id="{EFD2283A-34CE-4744-AA17-07A4B9B69944}"/>
              </a:ext>
            </a:extLst>
          </p:cNvPr>
          <p:cNvSpPr txBox="1"/>
          <p:nvPr/>
        </p:nvSpPr>
        <p:spPr>
          <a:xfrm>
            <a:off x="428624" y="621103"/>
            <a:ext cx="10862692" cy="830997"/>
          </a:xfrm>
          <a:prstGeom prst="rect">
            <a:avLst/>
          </a:prstGeom>
          <a:noFill/>
        </p:spPr>
        <p:txBody>
          <a:bodyPr wrap="square">
            <a:spAutoFit/>
          </a:bodyPr>
          <a:lstStyle/>
          <a:p>
            <a:r>
              <a:rPr lang="en-US" sz="2400" b="1" dirty="0">
                <a:latin typeface="Avenir Next LT Pro" panose="020B0504020202020204" pitchFamily="34" charset="0"/>
              </a:rPr>
              <a:t>Unsupervised Learning</a:t>
            </a:r>
          </a:p>
          <a:p>
            <a:r>
              <a:rPr lang="en-US" sz="2400" dirty="0">
                <a:latin typeface="Avenir Next LT Pro" panose="020B0504020202020204" pitchFamily="34" charset="0"/>
              </a:rPr>
              <a:t>Only given a set of input instances (x)</a:t>
            </a:r>
          </a:p>
        </p:txBody>
      </p:sp>
      <p:sp>
        <p:nvSpPr>
          <p:cNvPr id="18" name="TextBox 17">
            <a:extLst>
              <a:ext uri="{FF2B5EF4-FFF2-40B4-BE49-F238E27FC236}">
                <a16:creationId xmlns:a16="http://schemas.microsoft.com/office/drawing/2014/main" id="{80621304-D049-405C-8719-547868291EA4}"/>
              </a:ext>
            </a:extLst>
          </p:cNvPr>
          <p:cNvSpPr txBox="1"/>
          <p:nvPr/>
        </p:nvSpPr>
        <p:spPr>
          <a:xfrm>
            <a:off x="3827835" y="4029565"/>
            <a:ext cx="2160257" cy="1200329"/>
          </a:xfrm>
          <a:prstGeom prst="rect">
            <a:avLst/>
          </a:prstGeom>
          <a:noFill/>
        </p:spPr>
        <p:txBody>
          <a:bodyPr wrap="square">
            <a:spAutoFit/>
          </a:bodyPr>
          <a:lstStyle/>
          <a:p>
            <a:pPr algn="ctr"/>
            <a:r>
              <a:rPr lang="en-US" sz="2400" dirty="0">
                <a:latin typeface="Avenir Next LT Pro" panose="020B0504020202020204" pitchFamily="34" charset="0"/>
              </a:rPr>
              <a:t>Discrete “Cluster” Label</a:t>
            </a:r>
          </a:p>
        </p:txBody>
      </p:sp>
      <p:sp>
        <p:nvSpPr>
          <p:cNvPr id="19" name="TextBox 18">
            <a:extLst>
              <a:ext uri="{FF2B5EF4-FFF2-40B4-BE49-F238E27FC236}">
                <a16:creationId xmlns:a16="http://schemas.microsoft.com/office/drawing/2014/main" id="{055BBC4B-B753-41F0-8427-B3798B541087}"/>
              </a:ext>
            </a:extLst>
          </p:cNvPr>
          <p:cNvSpPr txBox="1"/>
          <p:nvPr/>
        </p:nvSpPr>
        <p:spPr>
          <a:xfrm>
            <a:off x="664654" y="1698823"/>
            <a:ext cx="10862692" cy="461665"/>
          </a:xfrm>
          <a:prstGeom prst="rect">
            <a:avLst/>
          </a:prstGeom>
          <a:noFill/>
        </p:spPr>
        <p:txBody>
          <a:bodyPr wrap="square">
            <a:spAutoFit/>
          </a:bodyPr>
          <a:lstStyle/>
          <a:p>
            <a:r>
              <a:rPr lang="en-US" sz="2400" b="1" dirty="0">
                <a:latin typeface="Avenir Next LT Pro" panose="020B0504020202020204" pitchFamily="34" charset="0"/>
              </a:rPr>
              <a:t>Clustering: </a:t>
            </a:r>
            <a:r>
              <a:rPr lang="en-US" sz="2400" dirty="0">
                <a:latin typeface="Avenir Next LT Pro" panose="020B0504020202020204" pitchFamily="34" charset="0"/>
              </a:rPr>
              <a:t>Discover self-similar groups within the data</a:t>
            </a:r>
          </a:p>
        </p:txBody>
      </p:sp>
      <p:pic>
        <p:nvPicPr>
          <p:cNvPr id="29" name="Graphic 28" descr="Arrow: Slight curve with solid fill">
            <a:extLst>
              <a:ext uri="{FF2B5EF4-FFF2-40B4-BE49-F238E27FC236}">
                <a16:creationId xmlns:a16="http://schemas.microsoft.com/office/drawing/2014/main" id="{8870B9EA-03DC-432D-9FF5-814734AD79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400000">
            <a:off x="4472582" y="3637270"/>
            <a:ext cx="508380" cy="508380"/>
          </a:xfrm>
          <a:prstGeom prst="rect">
            <a:avLst/>
          </a:prstGeom>
        </p:spPr>
      </p:pic>
      <p:sp>
        <p:nvSpPr>
          <p:cNvPr id="40" name="TextBox 39">
            <a:extLst>
              <a:ext uri="{FF2B5EF4-FFF2-40B4-BE49-F238E27FC236}">
                <a16:creationId xmlns:a16="http://schemas.microsoft.com/office/drawing/2014/main" id="{0DC5D27B-9442-422F-82D8-BC8F8779D7B7}"/>
              </a:ext>
            </a:extLst>
          </p:cNvPr>
          <p:cNvSpPr txBox="1"/>
          <p:nvPr/>
        </p:nvSpPr>
        <p:spPr>
          <a:xfrm>
            <a:off x="7098510" y="5802201"/>
            <a:ext cx="3720020" cy="646331"/>
          </a:xfrm>
          <a:prstGeom prst="rect">
            <a:avLst/>
          </a:prstGeom>
          <a:noFill/>
        </p:spPr>
        <p:txBody>
          <a:bodyPr wrap="square">
            <a:spAutoFit/>
          </a:bodyPr>
          <a:lstStyle/>
          <a:p>
            <a:r>
              <a:rPr lang="en-US" b="1" dirty="0">
                <a:latin typeface="Avenir Next LT Pro" panose="020B0504020202020204" pitchFamily="34" charset="0"/>
              </a:rPr>
              <a:t>Example: </a:t>
            </a:r>
            <a:r>
              <a:rPr lang="en-US" dirty="0">
                <a:latin typeface="Avenir Next LT Pro" panose="020B0504020202020204" pitchFamily="34" charset="0"/>
              </a:rPr>
              <a:t>Find groups of houses with similar properties</a:t>
            </a:r>
          </a:p>
        </p:txBody>
      </p:sp>
      <p:pic>
        <p:nvPicPr>
          <p:cNvPr id="41986" name="Picture 2" descr="Should dimensionality reduction for visualization be considered a &quot;closed&quot;  problem, solved by t-SNE? - Cross Validated">
            <a:extLst>
              <a:ext uri="{FF2B5EF4-FFF2-40B4-BE49-F238E27FC236}">
                <a16:creationId xmlns:a16="http://schemas.microsoft.com/office/drawing/2014/main" id="{3FA81E7E-23D2-4E50-B652-F40F6F622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190" y="2419631"/>
            <a:ext cx="3812660" cy="31234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A0BE80B-9E7D-4D04-90EE-F5D24658E3CC}"/>
                  </a:ext>
                </a:extLst>
              </p:cNvPr>
              <p:cNvSpPr/>
              <p:nvPr/>
            </p:nvSpPr>
            <p:spPr>
              <a:xfrm>
                <a:off x="2748803" y="3067446"/>
                <a:ext cx="1079032"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𝒈</m:t>
                      </m:r>
                      <m:r>
                        <a:rPr lang="en-US" sz="2400" b="1" i="1" dirty="0" smtClean="0">
                          <a:latin typeface="Cambria Math" panose="02040503050406030204" pitchFamily="18" charset="0"/>
                        </a:rPr>
                        <m:t>(</m:t>
                      </m:r>
                      <m:r>
                        <a:rPr lang="en-US" sz="2400" b="1" i="1" dirty="0" smtClean="0">
                          <a:latin typeface="Cambria Math" panose="02040503050406030204" pitchFamily="18" charset="0"/>
                        </a:rPr>
                        <m:t>𝒙</m:t>
                      </m:r>
                      <m:r>
                        <a:rPr lang="en-US" sz="2400" b="1" i="1" dirty="0" smtClean="0">
                          <a:latin typeface="Cambria Math" panose="02040503050406030204" pitchFamily="18" charset="0"/>
                        </a:rPr>
                        <m:t>)</m:t>
                      </m:r>
                    </m:oMath>
                  </m:oMathPara>
                </a14:m>
                <a:endParaRPr lang="en-US" sz="2400" b="1" dirty="0"/>
              </a:p>
            </p:txBody>
          </p:sp>
        </mc:Choice>
        <mc:Fallback xmlns="">
          <p:sp>
            <p:nvSpPr>
              <p:cNvPr id="37" name="Rectangle 36">
                <a:extLst>
                  <a:ext uri="{FF2B5EF4-FFF2-40B4-BE49-F238E27FC236}">
                    <a16:creationId xmlns:a16="http://schemas.microsoft.com/office/drawing/2014/main" id="{FA0BE80B-9E7D-4D04-90EE-F5D24658E3CC}"/>
                  </a:ext>
                </a:extLst>
              </p:cNvPr>
              <p:cNvSpPr>
                <a:spLocks noRot="1" noChangeAspect="1" noMove="1" noResize="1" noEditPoints="1" noAdjustHandles="1" noChangeArrowheads="1" noChangeShapeType="1" noTextEdit="1"/>
              </p:cNvSpPr>
              <p:nvPr/>
            </p:nvSpPr>
            <p:spPr>
              <a:xfrm>
                <a:off x="2748803" y="3067446"/>
                <a:ext cx="1079032" cy="571500"/>
              </a:xfrm>
              <a:prstGeom prst="rect">
                <a:avLst/>
              </a:prstGeom>
              <a:blipFill>
                <a:blip r:embed="rId5"/>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CD6C5E-7197-4240-8A5D-F9186BBFA782}"/>
                  </a:ext>
                </a:extLst>
              </p:cNvPr>
              <p:cNvSpPr txBox="1"/>
              <p:nvPr/>
            </p:nvSpPr>
            <p:spPr>
              <a:xfrm>
                <a:off x="1741960"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𝒙</m:t>
                      </m:r>
                    </m:oMath>
                  </m:oMathPara>
                </a14:m>
                <a:endParaRPr lang="en-US" sz="2400" b="1" dirty="0"/>
              </a:p>
            </p:txBody>
          </p:sp>
        </mc:Choice>
        <mc:Fallback xmlns="">
          <p:sp>
            <p:nvSpPr>
              <p:cNvPr id="39" name="TextBox 38">
                <a:extLst>
                  <a:ext uri="{FF2B5EF4-FFF2-40B4-BE49-F238E27FC236}">
                    <a16:creationId xmlns:a16="http://schemas.microsoft.com/office/drawing/2014/main" id="{3ECD6C5E-7197-4240-8A5D-F9186BBFA782}"/>
                  </a:ext>
                </a:extLst>
              </p:cNvPr>
              <p:cNvSpPr txBox="1">
                <a:spLocks noRot="1" noChangeAspect="1" noMove="1" noResize="1" noEditPoints="1" noAdjustHandles="1" noChangeArrowheads="1" noChangeShapeType="1" noTextEdit="1"/>
              </p:cNvSpPr>
              <p:nvPr/>
            </p:nvSpPr>
            <p:spPr>
              <a:xfrm>
                <a:off x="1741960" y="3122364"/>
                <a:ext cx="460375" cy="461665"/>
              </a:xfrm>
              <a:prstGeom prst="rect">
                <a:avLst/>
              </a:prstGeom>
              <a:blipFill>
                <a:blip r:embed="rId6"/>
                <a:stretch>
                  <a:fillRect/>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153BB9DA-EB94-48DB-B5B9-3744321FA0A6}"/>
              </a:ext>
            </a:extLst>
          </p:cNvPr>
          <p:cNvCxnSpPr>
            <a:cxnSpLocks/>
            <a:stCxn id="39" idx="3"/>
            <a:endCxn id="37" idx="1"/>
          </p:cNvCxnSpPr>
          <p:nvPr/>
        </p:nvCxnSpPr>
        <p:spPr>
          <a:xfrm flipV="1">
            <a:off x="2202335" y="3353196"/>
            <a:ext cx="54646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11E13D4-C8E4-4050-858B-005E7C09D9BE}"/>
                  </a:ext>
                </a:extLst>
              </p:cNvPr>
              <p:cNvSpPr txBox="1"/>
              <p:nvPr/>
            </p:nvSpPr>
            <p:spPr>
              <a:xfrm>
                <a:off x="4374304"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𝒚</m:t>
                      </m:r>
                    </m:oMath>
                  </m:oMathPara>
                </a14:m>
                <a:endParaRPr lang="en-US" sz="2400" b="1" dirty="0"/>
              </a:p>
            </p:txBody>
          </p:sp>
        </mc:Choice>
        <mc:Fallback xmlns="">
          <p:sp>
            <p:nvSpPr>
              <p:cNvPr id="46" name="TextBox 45">
                <a:extLst>
                  <a:ext uri="{FF2B5EF4-FFF2-40B4-BE49-F238E27FC236}">
                    <a16:creationId xmlns:a16="http://schemas.microsoft.com/office/drawing/2014/main" id="{F11E13D4-C8E4-4050-858B-005E7C09D9BE}"/>
                  </a:ext>
                </a:extLst>
              </p:cNvPr>
              <p:cNvSpPr txBox="1">
                <a:spLocks noRot="1" noChangeAspect="1" noMove="1" noResize="1" noEditPoints="1" noAdjustHandles="1" noChangeArrowheads="1" noChangeShapeType="1" noTextEdit="1"/>
              </p:cNvSpPr>
              <p:nvPr/>
            </p:nvSpPr>
            <p:spPr>
              <a:xfrm>
                <a:off x="4374304" y="3122364"/>
                <a:ext cx="460375" cy="461665"/>
              </a:xfrm>
              <a:prstGeom prst="rect">
                <a:avLst/>
              </a:prstGeom>
              <a:blipFill>
                <a:blip r:embed="rId7"/>
                <a:stretch>
                  <a:fillRect l="-1333" b="-10526"/>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08BC9964-DD77-4796-B53B-74F141E341FA}"/>
              </a:ext>
            </a:extLst>
          </p:cNvPr>
          <p:cNvCxnSpPr>
            <a:cxnSpLocks/>
            <a:stCxn id="37" idx="3"/>
            <a:endCxn id="46" idx="1"/>
          </p:cNvCxnSpPr>
          <p:nvPr/>
        </p:nvCxnSpPr>
        <p:spPr>
          <a:xfrm>
            <a:off x="3827835" y="3353196"/>
            <a:ext cx="546469"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09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40" grpId="0"/>
      <p:bldP spid="37" grpId="0" animBg="1"/>
      <p:bldP spid="39" grpId="0"/>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Machine Learning Topics</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52</a:t>
            </a:fld>
            <a:endParaRPr lang="en-US"/>
          </a:p>
        </p:txBody>
      </p:sp>
      <p:sp>
        <p:nvSpPr>
          <p:cNvPr id="6" name="TextBox 5">
            <a:extLst>
              <a:ext uri="{FF2B5EF4-FFF2-40B4-BE49-F238E27FC236}">
                <a16:creationId xmlns:a16="http://schemas.microsoft.com/office/drawing/2014/main" id="{EFD2283A-34CE-4744-AA17-07A4B9B69944}"/>
              </a:ext>
            </a:extLst>
          </p:cNvPr>
          <p:cNvSpPr txBox="1"/>
          <p:nvPr/>
        </p:nvSpPr>
        <p:spPr>
          <a:xfrm>
            <a:off x="428624" y="621103"/>
            <a:ext cx="10862692" cy="830997"/>
          </a:xfrm>
          <a:prstGeom prst="rect">
            <a:avLst/>
          </a:prstGeom>
          <a:noFill/>
        </p:spPr>
        <p:txBody>
          <a:bodyPr wrap="square">
            <a:spAutoFit/>
          </a:bodyPr>
          <a:lstStyle/>
          <a:p>
            <a:r>
              <a:rPr lang="en-US" sz="2400" b="1" dirty="0">
                <a:latin typeface="Avenir Next LT Pro" panose="020B0504020202020204" pitchFamily="34" charset="0"/>
              </a:rPr>
              <a:t>Unsupervised Learning</a:t>
            </a:r>
          </a:p>
          <a:p>
            <a:r>
              <a:rPr lang="en-US" sz="2400" dirty="0">
                <a:latin typeface="Avenir Next LT Pro" panose="020B0504020202020204" pitchFamily="34" charset="0"/>
              </a:rPr>
              <a:t>Only given a set of input instances (x)</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5435FC2-67B0-4395-88A8-8BBE72D8759F}"/>
                  </a:ext>
                </a:extLst>
              </p:cNvPr>
              <p:cNvSpPr/>
              <p:nvPr/>
            </p:nvSpPr>
            <p:spPr>
              <a:xfrm>
                <a:off x="2748803" y="3067446"/>
                <a:ext cx="1079032"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𝒈</m:t>
                      </m:r>
                      <m:r>
                        <a:rPr lang="en-US" sz="2400" b="1" i="1" dirty="0" smtClean="0">
                          <a:latin typeface="Cambria Math" panose="02040503050406030204" pitchFamily="18" charset="0"/>
                        </a:rPr>
                        <m:t>(</m:t>
                      </m:r>
                      <m:r>
                        <a:rPr lang="en-US" sz="2400" b="1" i="1" dirty="0" smtClean="0">
                          <a:latin typeface="Cambria Math" panose="02040503050406030204" pitchFamily="18" charset="0"/>
                        </a:rPr>
                        <m:t>𝒙</m:t>
                      </m:r>
                      <m:r>
                        <a:rPr lang="en-US" sz="2400" b="1" i="1" dirty="0" smtClean="0">
                          <a:latin typeface="Cambria Math" panose="02040503050406030204" pitchFamily="18" charset="0"/>
                        </a:rPr>
                        <m:t>)</m:t>
                      </m:r>
                    </m:oMath>
                  </m:oMathPara>
                </a14:m>
                <a:endParaRPr lang="en-US" sz="2400" b="1" dirty="0"/>
              </a:p>
            </p:txBody>
          </p:sp>
        </mc:Choice>
        <mc:Fallback xmlns="">
          <p:sp>
            <p:nvSpPr>
              <p:cNvPr id="3" name="Rectangle 2">
                <a:extLst>
                  <a:ext uri="{FF2B5EF4-FFF2-40B4-BE49-F238E27FC236}">
                    <a16:creationId xmlns:a16="http://schemas.microsoft.com/office/drawing/2014/main" id="{55435FC2-67B0-4395-88A8-8BBE72D8759F}"/>
                  </a:ext>
                </a:extLst>
              </p:cNvPr>
              <p:cNvSpPr>
                <a:spLocks noRot="1" noChangeAspect="1" noMove="1" noResize="1" noEditPoints="1" noAdjustHandles="1" noChangeArrowheads="1" noChangeShapeType="1" noTextEdit="1"/>
              </p:cNvSpPr>
              <p:nvPr/>
            </p:nvSpPr>
            <p:spPr>
              <a:xfrm>
                <a:off x="2748803" y="3067446"/>
                <a:ext cx="1079032" cy="571500"/>
              </a:xfrm>
              <a:prstGeom prst="rect">
                <a:avLst/>
              </a:prstGeom>
              <a:blipFill>
                <a:blip r:embed="rId2"/>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4DA61D-9745-4237-B9CF-13D3A6F2991A}"/>
                  </a:ext>
                </a:extLst>
              </p:cNvPr>
              <p:cNvSpPr txBox="1"/>
              <p:nvPr/>
            </p:nvSpPr>
            <p:spPr>
              <a:xfrm>
                <a:off x="1741960"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𝒙</m:t>
                      </m:r>
                    </m:oMath>
                  </m:oMathPara>
                </a14:m>
                <a:endParaRPr lang="en-US" sz="2400" b="1" dirty="0"/>
              </a:p>
            </p:txBody>
          </p:sp>
        </mc:Choice>
        <mc:Fallback xmlns="">
          <p:sp>
            <p:nvSpPr>
              <p:cNvPr id="9" name="TextBox 8">
                <a:extLst>
                  <a:ext uri="{FF2B5EF4-FFF2-40B4-BE49-F238E27FC236}">
                    <a16:creationId xmlns:a16="http://schemas.microsoft.com/office/drawing/2014/main" id="{264DA61D-9745-4237-B9CF-13D3A6F2991A}"/>
                  </a:ext>
                </a:extLst>
              </p:cNvPr>
              <p:cNvSpPr txBox="1">
                <a:spLocks noRot="1" noChangeAspect="1" noMove="1" noResize="1" noEditPoints="1" noAdjustHandles="1" noChangeArrowheads="1" noChangeShapeType="1" noTextEdit="1"/>
              </p:cNvSpPr>
              <p:nvPr/>
            </p:nvSpPr>
            <p:spPr>
              <a:xfrm>
                <a:off x="1741960" y="3122364"/>
                <a:ext cx="460375" cy="461665"/>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CCC42A7-6A94-43AB-B082-25F7BC084B19}"/>
              </a:ext>
            </a:extLst>
          </p:cNvPr>
          <p:cNvCxnSpPr>
            <a:cxnSpLocks/>
            <a:stCxn id="9" idx="3"/>
            <a:endCxn id="3" idx="1"/>
          </p:cNvCxnSpPr>
          <p:nvPr/>
        </p:nvCxnSpPr>
        <p:spPr>
          <a:xfrm flipV="1">
            <a:off x="2202335" y="3353196"/>
            <a:ext cx="54646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9AA568-0E56-4AA3-9124-AD73B17901EE}"/>
                  </a:ext>
                </a:extLst>
              </p:cNvPr>
              <p:cNvSpPr txBox="1"/>
              <p:nvPr/>
            </p:nvSpPr>
            <p:spPr>
              <a:xfrm>
                <a:off x="4374304"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𝒚</m:t>
                      </m:r>
                    </m:oMath>
                  </m:oMathPara>
                </a14:m>
                <a:endParaRPr lang="en-US" sz="2400" b="1" dirty="0"/>
              </a:p>
            </p:txBody>
          </p:sp>
        </mc:Choice>
        <mc:Fallback xmlns="">
          <p:sp>
            <p:nvSpPr>
              <p:cNvPr id="12" name="TextBox 11">
                <a:extLst>
                  <a:ext uri="{FF2B5EF4-FFF2-40B4-BE49-F238E27FC236}">
                    <a16:creationId xmlns:a16="http://schemas.microsoft.com/office/drawing/2014/main" id="{709AA568-0E56-4AA3-9124-AD73B17901EE}"/>
                  </a:ext>
                </a:extLst>
              </p:cNvPr>
              <p:cNvSpPr txBox="1">
                <a:spLocks noRot="1" noChangeAspect="1" noMove="1" noResize="1" noEditPoints="1" noAdjustHandles="1" noChangeArrowheads="1" noChangeShapeType="1" noTextEdit="1"/>
              </p:cNvSpPr>
              <p:nvPr/>
            </p:nvSpPr>
            <p:spPr>
              <a:xfrm>
                <a:off x="4374304" y="3122364"/>
                <a:ext cx="460375" cy="461665"/>
              </a:xfrm>
              <a:prstGeom prst="rect">
                <a:avLst/>
              </a:prstGeom>
              <a:blipFill>
                <a:blip r:embed="rId4"/>
                <a:stretch>
                  <a:fillRect l="-1333" b="-10526"/>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A1B0EA0-26A1-4FD9-A906-28331A383ECC}"/>
              </a:ext>
            </a:extLst>
          </p:cNvPr>
          <p:cNvCxnSpPr>
            <a:cxnSpLocks/>
            <a:stCxn id="3" idx="3"/>
            <a:endCxn id="12" idx="1"/>
          </p:cNvCxnSpPr>
          <p:nvPr/>
        </p:nvCxnSpPr>
        <p:spPr>
          <a:xfrm>
            <a:off x="3827835" y="3353196"/>
            <a:ext cx="546469"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0621304-D049-405C-8719-547868291EA4}"/>
              </a:ext>
            </a:extLst>
          </p:cNvPr>
          <p:cNvSpPr txBox="1"/>
          <p:nvPr/>
        </p:nvSpPr>
        <p:spPr>
          <a:xfrm>
            <a:off x="3931409" y="3914335"/>
            <a:ext cx="2160257" cy="1569660"/>
          </a:xfrm>
          <a:prstGeom prst="rect">
            <a:avLst/>
          </a:prstGeom>
          <a:noFill/>
        </p:spPr>
        <p:txBody>
          <a:bodyPr wrap="square">
            <a:spAutoFit/>
          </a:bodyPr>
          <a:lstStyle/>
          <a:p>
            <a:pPr algn="ctr"/>
            <a:r>
              <a:rPr lang="en-US" sz="2400" dirty="0">
                <a:latin typeface="Avenir Next LT Pro" panose="020B0504020202020204" pitchFamily="34" charset="0"/>
              </a:rPr>
              <a:t>Continuous Density Estimate y=P(x)</a:t>
            </a:r>
          </a:p>
        </p:txBody>
      </p:sp>
      <p:sp>
        <p:nvSpPr>
          <p:cNvPr id="19" name="TextBox 18">
            <a:extLst>
              <a:ext uri="{FF2B5EF4-FFF2-40B4-BE49-F238E27FC236}">
                <a16:creationId xmlns:a16="http://schemas.microsoft.com/office/drawing/2014/main" id="{055BBC4B-B753-41F0-8427-B3798B541087}"/>
              </a:ext>
            </a:extLst>
          </p:cNvPr>
          <p:cNvSpPr txBox="1"/>
          <p:nvPr/>
        </p:nvSpPr>
        <p:spPr>
          <a:xfrm>
            <a:off x="664654" y="1698823"/>
            <a:ext cx="11222546" cy="461665"/>
          </a:xfrm>
          <a:prstGeom prst="rect">
            <a:avLst/>
          </a:prstGeom>
          <a:noFill/>
        </p:spPr>
        <p:txBody>
          <a:bodyPr wrap="square">
            <a:spAutoFit/>
          </a:bodyPr>
          <a:lstStyle/>
          <a:p>
            <a:r>
              <a:rPr lang="en-US" sz="2400" b="1" dirty="0">
                <a:latin typeface="Avenir Next LT Pro" panose="020B0504020202020204" pitchFamily="34" charset="0"/>
              </a:rPr>
              <a:t>Density Estimation: </a:t>
            </a:r>
            <a:r>
              <a:rPr lang="en-US" sz="2400" dirty="0">
                <a:latin typeface="Avenir Next LT Pro" panose="020B0504020202020204" pitchFamily="34" charset="0"/>
              </a:rPr>
              <a:t>Estimate the underlying distribution generating our data</a:t>
            </a:r>
          </a:p>
        </p:txBody>
      </p:sp>
      <p:pic>
        <p:nvPicPr>
          <p:cNvPr id="29" name="Graphic 28" descr="Arrow: Slight curve with solid fill">
            <a:extLst>
              <a:ext uri="{FF2B5EF4-FFF2-40B4-BE49-F238E27FC236}">
                <a16:creationId xmlns:a16="http://schemas.microsoft.com/office/drawing/2014/main" id="{8870B9EA-03DC-432D-9FF5-814734AD79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400000">
            <a:off x="4576156" y="3522040"/>
            <a:ext cx="508380" cy="508380"/>
          </a:xfrm>
          <a:prstGeom prst="rect">
            <a:avLst/>
          </a:prstGeom>
        </p:spPr>
      </p:pic>
      <p:sp>
        <p:nvSpPr>
          <p:cNvPr id="40" name="TextBox 39">
            <a:extLst>
              <a:ext uri="{FF2B5EF4-FFF2-40B4-BE49-F238E27FC236}">
                <a16:creationId xmlns:a16="http://schemas.microsoft.com/office/drawing/2014/main" id="{0DC5D27B-9442-422F-82D8-BC8F8779D7B7}"/>
              </a:ext>
            </a:extLst>
          </p:cNvPr>
          <p:cNvSpPr txBox="1"/>
          <p:nvPr/>
        </p:nvSpPr>
        <p:spPr>
          <a:xfrm>
            <a:off x="7098510" y="5430084"/>
            <a:ext cx="3720020" cy="646331"/>
          </a:xfrm>
          <a:prstGeom prst="rect">
            <a:avLst/>
          </a:prstGeom>
          <a:noFill/>
        </p:spPr>
        <p:txBody>
          <a:bodyPr wrap="square">
            <a:spAutoFit/>
          </a:bodyPr>
          <a:lstStyle/>
          <a:p>
            <a:r>
              <a:rPr lang="en-US" b="1" dirty="0">
                <a:latin typeface="Avenir Next LT Pro" panose="020B0504020202020204" pitchFamily="34" charset="0"/>
              </a:rPr>
              <a:t>Example: </a:t>
            </a:r>
            <a:r>
              <a:rPr lang="en-US" dirty="0">
                <a:latin typeface="Avenir Next LT Pro" panose="020B0504020202020204" pitchFamily="34" charset="0"/>
              </a:rPr>
              <a:t>Estimate how likely is a given house with these properties</a:t>
            </a:r>
          </a:p>
        </p:txBody>
      </p:sp>
      <p:pic>
        <p:nvPicPr>
          <p:cNvPr id="43010" name="Picture 2" descr="How do I use colourmaps with variable alpha in a Seaborn kdeplot without  seeing the contour lines? - Stack Overflow">
            <a:extLst>
              <a:ext uri="{FF2B5EF4-FFF2-40B4-BE49-F238E27FC236}">
                <a16:creationId xmlns:a16="http://schemas.microsoft.com/office/drawing/2014/main" id="{535AFE84-B7A8-43AA-9D80-DD80B98B0A0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62" t="14106" r="11250" b="12157"/>
          <a:stretch/>
        </p:blipFill>
        <p:spPr bwMode="auto">
          <a:xfrm>
            <a:off x="7098510" y="2407211"/>
            <a:ext cx="3599749" cy="268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50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Machine Learning Topics</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53</a:t>
            </a:fld>
            <a:endParaRPr lang="en-US"/>
          </a:p>
        </p:txBody>
      </p:sp>
      <p:sp>
        <p:nvSpPr>
          <p:cNvPr id="6" name="TextBox 5">
            <a:extLst>
              <a:ext uri="{FF2B5EF4-FFF2-40B4-BE49-F238E27FC236}">
                <a16:creationId xmlns:a16="http://schemas.microsoft.com/office/drawing/2014/main" id="{EFD2283A-34CE-4744-AA17-07A4B9B69944}"/>
              </a:ext>
            </a:extLst>
          </p:cNvPr>
          <p:cNvSpPr txBox="1"/>
          <p:nvPr/>
        </p:nvSpPr>
        <p:spPr>
          <a:xfrm>
            <a:off x="428624" y="621103"/>
            <a:ext cx="10862692" cy="830997"/>
          </a:xfrm>
          <a:prstGeom prst="rect">
            <a:avLst/>
          </a:prstGeom>
          <a:noFill/>
        </p:spPr>
        <p:txBody>
          <a:bodyPr wrap="square">
            <a:spAutoFit/>
          </a:bodyPr>
          <a:lstStyle/>
          <a:p>
            <a:r>
              <a:rPr lang="en-US" sz="2400" b="1" dirty="0">
                <a:latin typeface="Avenir Next LT Pro" panose="020B0504020202020204" pitchFamily="34" charset="0"/>
              </a:rPr>
              <a:t>Unsupervised Learning</a:t>
            </a:r>
          </a:p>
          <a:p>
            <a:r>
              <a:rPr lang="en-US" sz="2400" dirty="0">
                <a:latin typeface="Avenir Next LT Pro" panose="020B0504020202020204" pitchFamily="34" charset="0"/>
              </a:rPr>
              <a:t>Only given a set of input instances (x)</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5435FC2-67B0-4395-88A8-8BBE72D8759F}"/>
                  </a:ext>
                </a:extLst>
              </p:cNvPr>
              <p:cNvSpPr/>
              <p:nvPr/>
            </p:nvSpPr>
            <p:spPr>
              <a:xfrm>
                <a:off x="2748803" y="3067446"/>
                <a:ext cx="1079032"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𝒈</m:t>
                      </m:r>
                      <m:r>
                        <a:rPr lang="en-US" sz="2400" b="1" i="1" dirty="0" smtClean="0">
                          <a:latin typeface="Cambria Math" panose="02040503050406030204" pitchFamily="18" charset="0"/>
                        </a:rPr>
                        <m:t>(</m:t>
                      </m:r>
                      <m:r>
                        <a:rPr lang="en-US" sz="2400" b="1" i="1" dirty="0" smtClean="0">
                          <a:latin typeface="Cambria Math" panose="02040503050406030204" pitchFamily="18" charset="0"/>
                        </a:rPr>
                        <m:t>𝒙</m:t>
                      </m:r>
                      <m:r>
                        <a:rPr lang="en-US" sz="2400" b="1" i="1" dirty="0" smtClean="0">
                          <a:latin typeface="Cambria Math" panose="02040503050406030204" pitchFamily="18" charset="0"/>
                        </a:rPr>
                        <m:t>)</m:t>
                      </m:r>
                    </m:oMath>
                  </m:oMathPara>
                </a14:m>
                <a:endParaRPr lang="en-US" sz="2400" b="1" dirty="0"/>
              </a:p>
            </p:txBody>
          </p:sp>
        </mc:Choice>
        <mc:Fallback xmlns="">
          <p:sp>
            <p:nvSpPr>
              <p:cNvPr id="3" name="Rectangle 2">
                <a:extLst>
                  <a:ext uri="{FF2B5EF4-FFF2-40B4-BE49-F238E27FC236}">
                    <a16:creationId xmlns:a16="http://schemas.microsoft.com/office/drawing/2014/main" id="{55435FC2-67B0-4395-88A8-8BBE72D8759F}"/>
                  </a:ext>
                </a:extLst>
              </p:cNvPr>
              <p:cNvSpPr>
                <a:spLocks noRot="1" noChangeAspect="1" noMove="1" noResize="1" noEditPoints="1" noAdjustHandles="1" noChangeArrowheads="1" noChangeShapeType="1" noTextEdit="1"/>
              </p:cNvSpPr>
              <p:nvPr/>
            </p:nvSpPr>
            <p:spPr>
              <a:xfrm>
                <a:off x="2748803" y="3067446"/>
                <a:ext cx="1079032" cy="571500"/>
              </a:xfrm>
              <a:prstGeom prst="rect">
                <a:avLst/>
              </a:prstGeom>
              <a:blipFill>
                <a:blip r:embed="rId2"/>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4DA61D-9745-4237-B9CF-13D3A6F2991A}"/>
                  </a:ext>
                </a:extLst>
              </p:cNvPr>
              <p:cNvSpPr txBox="1"/>
              <p:nvPr/>
            </p:nvSpPr>
            <p:spPr>
              <a:xfrm>
                <a:off x="1741960"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𝒙</m:t>
                      </m:r>
                    </m:oMath>
                  </m:oMathPara>
                </a14:m>
                <a:endParaRPr lang="en-US" sz="2400" b="1" dirty="0"/>
              </a:p>
            </p:txBody>
          </p:sp>
        </mc:Choice>
        <mc:Fallback xmlns="">
          <p:sp>
            <p:nvSpPr>
              <p:cNvPr id="9" name="TextBox 8">
                <a:extLst>
                  <a:ext uri="{FF2B5EF4-FFF2-40B4-BE49-F238E27FC236}">
                    <a16:creationId xmlns:a16="http://schemas.microsoft.com/office/drawing/2014/main" id="{264DA61D-9745-4237-B9CF-13D3A6F2991A}"/>
                  </a:ext>
                </a:extLst>
              </p:cNvPr>
              <p:cNvSpPr txBox="1">
                <a:spLocks noRot="1" noChangeAspect="1" noMove="1" noResize="1" noEditPoints="1" noAdjustHandles="1" noChangeArrowheads="1" noChangeShapeType="1" noTextEdit="1"/>
              </p:cNvSpPr>
              <p:nvPr/>
            </p:nvSpPr>
            <p:spPr>
              <a:xfrm>
                <a:off x="1741960" y="3122364"/>
                <a:ext cx="460375" cy="461665"/>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CCC42A7-6A94-43AB-B082-25F7BC084B19}"/>
              </a:ext>
            </a:extLst>
          </p:cNvPr>
          <p:cNvCxnSpPr>
            <a:cxnSpLocks/>
            <a:stCxn id="9" idx="3"/>
            <a:endCxn id="3" idx="1"/>
          </p:cNvCxnSpPr>
          <p:nvPr/>
        </p:nvCxnSpPr>
        <p:spPr>
          <a:xfrm flipV="1">
            <a:off x="2202335" y="3353196"/>
            <a:ext cx="54646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9AA568-0E56-4AA3-9124-AD73B17901EE}"/>
                  </a:ext>
                </a:extLst>
              </p:cNvPr>
              <p:cNvSpPr txBox="1"/>
              <p:nvPr/>
            </p:nvSpPr>
            <p:spPr>
              <a:xfrm>
                <a:off x="4374304"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𝒚</m:t>
                      </m:r>
                    </m:oMath>
                  </m:oMathPara>
                </a14:m>
                <a:endParaRPr lang="en-US" sz="2400" b="1" dirty="0"/>
              </a:p>
            </p:txBody>
          </p:sp>
        </mc:Choice>
        <mc:Fallback xmlns="">
          <p:sp>
            <p:nvSpPr>
              <p:cNvPr id="12" name="TextBox 11">
                <a:extLst>
                  <a:ext uri="{FF2B5EF4-FFF2-40B4-BE49-F238E27FC236}">
                    <a16:creationId xmlns:a16="http://schemas.microsoft.com/office/drawing/2014/main" id="{709AA568-0E56-4AA3-9124-AD73B17901EE}"/>
                  </a:ext>
                </a:extLst>
              </p:cNvPr>
              <p:cNvSpPr txBox="1">
                <a:spLocks noRot="1" noChangeAspect="1" noMove="1" noResize="1" noEditPoints="1" noAdjustHandles="1" noChangeArrowheads="1" noChangeShapeType="1" noTextEdit="1"/>
              </p:cNvSpPr>
              <p:nvPr/>
            </p:nvSpPr>
            <p:spPr>
              <a:xfrm>
                <a:off x="4374304" y="3122364"/>
                <a:ext cx="460375" cy="461665"/>
              </a:xfrm>
              <a:prstGeom prst="rect">
                <a:avLst/>
              </a:prstGeom>
              <a:blipFill>
                <a:blip r:embed="rId4"/>
                <a:stretch>
                  <a:fillRect l="-1333" b="-10526"/>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A1B0EA0-26A1-4FD9-A906-28331A383ECC}"/>
              </a:ext>
            </a:extLst>
          </p:cNvPr>
          <p:cNvCxnSpPr>
            <a:cxnSpLocks/>
            <a:stCxn id="3" idx="3"/>
            <a:endCxn id="12" idx="1"/>
          </p:cNvCxnSpPr>
          <p:nvPr/>
        </p:nvCxnSpPr>
        <p:spPr>
          <a:xfrm>
            <a:off x="3827835" y="3353196"/>
            <a:ext cx="546469"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0621304-D049-405C-8719-547868291EA4}"/>
              </a:ext>
            </a:extLst>
          </p:cNvPr>
          <p:cNvSpPr txBox="1"/>
          <p:nvPr/>
        </p:nvSpPr>
        <p:spPr>
          <a:xfrm>
            <a:off x="3683001" y="3914335"/>
            <a:ext cx="2408666" cy="1200329"/>
          </a:xfrm>
          <a:prstGeom prst="rect">
            <a:avLst/>
          </a:prstGeom>
          <a:noFill/>
        </p:spPr>
        <p:txBody>
          <a:bodyPr wrap="square">
            <a:spAutoFit/>
          </a:bodyPr>
          <a:lstStyle/>
          <a:p>
            <a:pPr algn="ctr"/>
            <a:r>
              <a:rPr lang="en-US" sz="2400" dirty="0">
                <a:latin typeface="Avenir Next LT Pro" panose="020B0504020202020204" pitchFamily="34" charset="0"/>
              </a:rPr>
              <a:t>Continuous representation of x</a:t>
            </a:r>
          </a:p>
        </p:txBody>
      </p:sp>
      <p:sp>
        <p:nvSpPr>
          <p:cNvPr id="19" name="TextBox 18">
            <a:extLst>
              <a:ext uri="{FF2B5EF4-FFF2-40B4-BE49-F238E27FC236}">
                <a16:creationId xmlns:a16="http://schemas.microsoft.com/office/drawing/2014/main" id="{055BBC4B-B753-41F0-8427-B3798B541087}"/>
              </a:ext>
            </a:extLst>
          </p:cNvPr>
          <p:cNvSpPr txBox="1"/>
          <p:nvPr/>
        </p:nvSpPr>
        <p:spPr>
          <a:xfrm>
            <a:off x="664654" y="1698823"/>
            <a:ext cx="11222546" cy="461665"/>
          </a:xfrm>
          <a:prstGeom prst="rect">
            <a:avLst/>
          </a:prstGeom>
          <a:noFill/>
        </p:spPr>
        <p:txBody>
          <a:bodyPr wrap="square">
            <a:spAutoFit/>
          </a:bodyPr>
          <a:lstStyle/>
          <a:p>
            <a:r>
              <a:rPr lang="en-US" sz="2400" b="1" dirty="0">
                <a:latin typeface="Avenir Next LT Pro" panose="020B0504020202020204" pitchFamily="34" charset="0"/>
              </a:rPr>
              <a:t>Dimensionality Reduction: </a:t>
            </a:r>
            <a:r>
              <a:rPr lang="en-US" sz="2400" dirty="0">
                <a:latin typeface="Avenir Next LT Pro" panose="020B0504020202020204" pitchFamily="34" charset="0"/>
              </a:rPr>
              <a:t>Represent high-dim data as low-dim data</a:t>
            </a:r>
          </a:p>
        </p:txBody>
      </p:sp>
      <p:pic>
        <p:nvPicPr>
          <p:cNvPr id="29" name="Graphic 28" descr="Arrow: Slight curve with solid fill">
            <a:extLst>
              <a:ext uri="{FF2B5EF4-FFF2-40B4-BE49-F238E27FC236}">
                <a16:creationId xmlns:a16="http://schemas.microsoft.com/office/drawing/2014/main" id="{8870B9EA-03DC-432D-9FF5-814734AD79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400000">
            <a:off x="4576156" y="3522040"/>
            <a:ext cx="508380" cy="508380"/>
          </a:xfrm>
          <a:prstGeom prst="rect">
            <a:avLst/>
          </a:prstGeom>
        </p:spPr>
      </p:pic>
      <p:pic>
        <p:nvPicPr>
          <p:cNvPr id="44034" name="Picture 2" descr="Polaria: [paper reading] Nonlinear dimensionality reduction by locally  linear embedding, Lawrence K. Saul and Sam T. Roweis">
            <a:extLst>
              <a:ext uri="{FF2B5EF4-FFF2-40B4-BE49-F238E27FC236}">
                <a16:creationId xmlns:a16="http://schemas.microsoft.com/office/drawing/2014/main" id="{FF6CAE6B-F668-41E9-A9DB-BCFC3B4E8B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1575" y="2942792"/>
            <a:ext cx="5534025" cy="16668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8516D70-03F4-4DA8-B85C-790B3FF79C00}"/>
              </a:ext>
            </a:extLst>
          </p:cNvPr>
          <p:cNvSpPr txBox="1"/>
          <p:nvPr/>
        </p:nvSpPr>
        <p:spPr>
          <a:xfrm>
            <a:off x="7301710" y="4925592"/>
            <a:ext cx="3720020" cy="646331"/>
          </a:xfrm>
          <a:prstGeom prst="rect">
            <a:avLst/>
          </a:prstGeom>
          <a:noFill/>
        </p:spPr>
        <p:txBody>
          <a:bodyPr wrap="square">
            <a:spAutoFit/>
          </a:bodyPr>
          <a:lstStyle/>
          <a:p>
            <a:r>
              <a:rPr lang="en-US" b="1" dirty="0">
                <a:latin typeface="Avenir Next LT Pro" panose="020B0504020202020204" pitchFamily="34" charset="0"/>
              </a:rPr>
              <a:t>Example: </a:t>
            </a:r>
            <a:r>
              <a:rPr lang="en-US" dirty="0">
                <a:latin typeface="Avenir Next LT Pro" panose="020B0504020202020204" pitchFamily="34" charset="0"/>
              </a:rPr>
              <a:t>Finding a 2D subspace in a 3D feature space</a:t>
            </a:r>
          </a:p>
        </p:txBody>
      </p:sp>
    </p:spTree>
    <p:extLst>
      <p:ext uri="{BB962C8B-B14F-4D97-AF65-F5344CB8AC3E}">
        <p14:creationId xmlns:p14="http://schemas.microsoft.com/office/powerpoint/2010/main" val="3528951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68A-F5E1-4728-B94F-3C575C808740}"/>
              </a:ext>
            </a:extLst>
          </p:cNvPr>
          <p:cNvSpPr>
            <a:spLocks noGrp="1"/>
          </p:cNvSpPr>
          <p:nvPr>
            <p:ph type="title"/>
          </p:nvPr>
        </p:nvSpPr>
        <p:spPr/>
        <p:txBody>
          <a:bodyPr/>
          <a:lstStyle/>
          <a:p>
            <a:r>
              <a:rPr lang="en-US" dirty="0"/>
              <a:t>Machine Learning Topics</a:t>
            </a:r>
          </a:p>
        </p:txBody>
      </p:sp>
      <p:sp>
        <p:nvSpPr>
          <p:cNvPr id="10" name="Slide Number Placeholder 9">
            <a:extLst>
              <a:ext uri="{FF2B5EF4-FFF2-40B4-BE49-F238E27FC236}">
                <a16:creationId xmlns:a16="http://schemas.microsoft.com/office/drawing/2014/main" id="{81BFE360-1058-47D9-9DA2-F7A0D35E2403}"/>
              </a:ext>
            </a:extLst>
          </p:cNvPr>
          <p:cNvSpPr>
            <a:spLocks noGrp="1"/>
          </p:cNvSpPr>
          <p:nvPr>
            <p:ph type="sldNum" sz="quarter" idx="4"/>
          </p:nvPr>
        </p:nvSpPr>
        <p:spPr/>
        <p:txBody>
          <a:bodyPr/>
          <a:lstStyle/>
          <a:p>
            <a:fld id="{02C8B7B2-9496-47E5-990F-169BD0B1DE6A}" type="slidenum">
              <a:rPr lang="en-US" smtClean="0"/>
              <a:t>54</a:t>
            </a:fld>
            <a:endParaRPr lang="en-US"/>
          </a:p>
        </p:txBody>
      </p:sp>
      <p:sp>
        <p:nvSpPr>
          <p:cNvPr id="6" name="TextBox 5">
            <a:extLst>
              <a:ext uri="{FF2B5EF4-FFF2-40B4-BE49-F238E27FC236}">
                <a16:creationId xmlns:a16="http://schemas.microsoft.com/office/drawing/2014/main" id="{EFD2283A-34CE-4744-AA17-07A4B9B69944}"/>
              </a:ext>
            </a:extLst>
          </p:cNvPr>
          <p:cNvSpPr txBox="1"/>
          <p:nvPr/>
        </p:nvSpPr>
        <p:spPr>
          <a:xfrm>
            <a:off x="428624" y="621103"/>
            <a:ext cx="10862692" cy="1569660"/>
          </a:xfrm>
          <a:prstGeom prst="rect">
            <a:avLst/>
          </a:prstGeom>
          <a:noFill/>
        </p:spPr>
        <p:txBody>
          <a:bodyPr wrap="square">
            <a:spAutoFit/>
          </a:bodyPr>
          <a:lstStyle/>
          <a:p>
            <a:r>
              <a:rPr lang="en-US" sz="2400" b="1" dirty="0">
                <a:latin typeface="Avenir Next LT Pro" panose="020B0504020202020204" pitchFamily="34" charset="0"/>
              </a:rPr>
              <a:t>Reinforcement Learning</a:t>
            </a:r>
          </a:p>
          <a:p>
            <a:r>
              <a:rPr lang="en-US" sz="2400" dirty="0">
                <a:latin typeface="Avenir Next LT Pro" panose="020B0504020202020204" pitchFamily="34" charset="0"/>
              </a:rPr>
              <a:t>Multiple interactions with an environment yield a reward signal. No optimal outputs are provided. Goal: learn a policy that optimizes rewards</a:t>
            </a:r>
          </a:p>
          <a:p>
            <a:endParaRPr lang="en-US" sz="24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5435FC2-67B0-4395-88A8-8BBE72D8759F}"/>
                  </a:ext>
                </a:extLst>
              </p:cNvPr>
              <p:cNvSpPr/>
              <p:nvPr/>
            </p:nvSpPr>
            <p:spPr>
              <a:xfrm>
                <a:off x="2748803" y="3067446"/>
                <a:ext cx="1079032" cy="571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𝒈</m:t>
                      </m:r>
                      <m:r>
                        <a:rPr lang="en-US" sz="2400" b="1" i="1" dirty="0" smtClean="0">
                          <a:latin typeface="Cambria Math" panose="02040503050406030204" pitchFamily="18" charset="0"/>
                        </a:rPr>
                        <m:t>(</m:t>
                      </m:r>
                      <m:r>
                        <a:rPr lang="en-US" sz="2400" b="1" i="1" dirty="0" smtClean="0">
                          <a:latin typeface="Cambria Math" panose="02040503050406030204" pitchFamily="18" charset="0"/>
                        </a:rPr>
                        <m:t>𝒙</m:t>
                      </m:r>
                      <m:r>
                        <a:rPr lang="en-US" sz="2400" b="1" i="1" dirty="0" smtClean="0">
                          <a:latin typeface="Cambria Math" panose="02040503050406030204" pitchFamily="18" charset="0"/>
                        </a:rPr>
                        <m:t>)</m:t>
                      </m:r>
                    </m:oMath>
                  </m:oMathPara>
                </a14:m>
                <a:endParaRPr lang="en-US" sz="2400" b="1" dirty="0"/>
              </a:p>
            </p:txBody>
          </p:sp>
        </mc:Choice>
        <mc:Fallback xmlns="">
          <p:sp>
            <p:nvSpPr>
              <p:cNvPr id="3" name="Rectangle 2">
                <a:extLst>
                  <a:ext uri="{FF2B5EF4-FFF2-40B4-BE49-F238E27FC236}">
                    <a16:creationId xmlns:a16="http://schemas.microsoft.com/office/drawing/2014/main" id="{55435FC2-67B0-4395-88A8-8BBE72D8759F}"/>
                  </a:ext>
                </a:extLst>
              </p:cNvPr>
              <p:cNvSpPr>
                <a:spLocks noRot="1" noChangeAspect="1" noMove="1" noResize="1" noEditPoints="1" noAdjustHandles="1" noChangeArrowheads="1" noChangeShapeType="1" noTextEdit="1"/>
              </p:cNvSpPr>
              <p:nvPr/>
            </p:nvSpPr>
            <p:spPr>
              <a:xfrm>
                <a:off x="2748803" y="3067446"/>
                <a:ext cx="1079032" cy="571500"/>
              </a:xfrm>
              <a:prstGeom prst="rect">
                <a:avLst/>
              </a:prstGeom>
              <a:blipFill>
                <a:blip r:embed="rId2"/>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4DA61D-9745-4237-B9CF-13D3A6F2991A}"/>
                  </a:ext>
                </a:extLst>
              </p:cNvPr>
              <p:cNvSpPr txBox="1"/>
              <p:nvPr/>
            </p:nvSpPr>
            <p:spPr>
              <a:xfrm>
                <a:off x="1741960"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𝒙</m:t>
                      </m:r>
                    </m:oMath>
                  </m:oMathPara>
                </a14:m>
                <a:endParaRPr lang="en-US" sz="2400" b="1" dirty="0"/>
              </a:p>
            </p:txBody>
          </p:sp>
        </mc:Choice>
        <mc:Fallback xmlns="">
          <p:sp>
            <p:nvSpPr>
              <p:cNvPr id="9" name="TextBox 8">
                <a:extLst>
                  <a:ext uri="{FF2B5EF4-FFF2-40B4-BE49-F238E27FC236}">
                    <a16:creationId xmlns:a16="http://schemas.microsoft.com/office/drawing/2014/main" id="{264DA61D-9745-4237-B9CF-13D3A6F2991A}"/>
                  </a:ext>
                </a:extLst>
              </p:cNvPr>
              <p:cNvSpPr txBox="1">
                <a:spLocks noRot="1" noChangeAspect="1" noMove="1" noResize="1" noEditPoints="1" noAdjustHandles="1" noChangeArrowheads="1" noChangeShapeType="1" noTextEdit="1"/>
              </p:cNvSpPr>
              <p:nvPr/>
            </p:nvSpPr>
            <p:spPr>
              <a:xfrm>
                <a:off x="1741960" y="3122364"/>
                <a:ext cx="460375" cy="461665"/>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CCC42A7-6A94-43AB-B082-25F7BC084B19}"/>
              </a:ext>
            </a:extLst>
          </p:cNvPr>
          <p:cNvCxnSpPr>
            <a:cxnSpLocks/>
            <a:stCxn id="9" idx="3"/>
            <a:endCxn id="3" idx="1"/>
          </p:cNvCxnSpPr>
          <p:nvPr/>
        </p:nvCxnSpPr>
        <p:spPr>
          <a:xfrm flipV="1">
            <a:off x="2202335" y="3353196"/>
            <a:ext cx="54646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9AA568-0E56-4AA3-9124-AD73B17901EE}"/>
                  </a:ext>
                </a:extLst>
              </p:cNvPr>
              <p:cNvSpPr txBox="1"/>
              <p:nvPr/>
            </p:nvSpPr>
            <p:spPr>
              <a:xfrm>
                <a:off x="4374304" y="3122364"/>
                <a:ext cx="46037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𝒚</m:t>
                      </m:r>
                    </m:oMath>
                  </m:oMathPara>
                </a14:m>
                <a:endParaRPr lang="en-US" sz="2400" b="1" dirty="0"/>
              </a:p>
            </p:txBody>
          </p:sp>
        </mc:Choice>
        <mc:Fallback xmlns="">
          <p:sp>
            <p:nvSpPr>
              <p:cNvPr id="12" name="TextBox 11">
                <a:extLst>
                  <a:ext uri="{FF2B5EF4-FFF2-40B4-BE49-F238E27FC236}">
                    <a16:creationId xmlns:a16="http://schemas.microsoft.com/office/drawing/2014/main" id="{709AA568-0E56-4AA3-9124-AD73B17901EE}"/>
                  </a:ext>
                </a:extLst>
              </p:cNvPr>
              <p:cNvSpPr txBox="1">
                <a:spLocks noRot="1" noChangeAspect="1" noMove="1" noResize="1" noEditPoints="1" noAdjustHandles="1" noChangeArrowheads="1" noChangeShapeType="1" noTextEdit="1"/>
              </p:cNvSpPr>
              <p:nvPr/>
            </p:nvSpPr>
            <p:spPr>
              <a:xfrm>
                <a:off x="4374304" y="3122364"/>
                <a:ext cx="460375" cy="461665"/>
              </a:xfrm>
              <a:prstGeom prst="rect">
                <a:avLst/>
              </a:prstGeom>
              <a:blipFill>
                <a:blip r:embed="rId4"/>
                <a:stretch>
                  <a:fillRect l="-1333" b="-10526"/>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A1B0EA0-26A1-4FD9-A906-28331A383ECC}"/>
              </a:ext>
            </a:extLst>
          </p:cNvPr>
          <p:cNvCxnSpPr>
            <a:cxnSpLocks/>
            <a:stCxn id="3" idx="3"/>
            <a:endCxn id="12" idx="1"/>
          </p:cNvCxnSpPr>
          <p:nvPr/>
        </p:nvCxnSpPr>
        <p:spPr>
          <a:xfrm>
            <a:off x="3827835" y="3353196"/>
            <a:ext cx="546469"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0621304-D049-405C-8719-547868291EA4}"/>
              </a:ext>
            </a:extLst>
          </p:cNvPr>
          <p:cNvSpPr txBox="1"/>
          <p:nvPr/>
        </p:nvSpPr>
        <p:spPr>
          <a:xfrm>
            <a:off x="3683001" y="3914335"/>
            <a:ext cx="2408666" cy="1200329"/>
          </a:xfrm>
          <a:prstGeom prst="rect">
            <a:avLst/>
          </a:prstGeom>
          <a:noFill/>
        </p:spPr>
        <p:txBody>
          <a:bodyPr wrap="square">
            <a:spAutoFit/>
          </a:bodyPr>
          <a:lstStyle/>
          <a:p>
            <a:pPr algn="ctr"/>
            <a:r>
              <a:rPr lang="en-US" sz="2400" dirty="0">
                <a:latin typeface="Avenir Next LT Pro" panose="020B0504020202020204" pitchFamily="34" charset="0"/>
              </a:rPr>
              <a:t>Action</a:t>
            </a:r>
          </a:p>
          <a:p>
            <a:pPr algn="ctr"/>
            <a:r>
              <a:rPr lang="en-US" sz="2400" dirty="0">
                <a:latin typeface="Avenir Next LT Pro" panose="020B0504020202020204" pitchFamily="34" charset="0"/>
              </a:rPr>
              <a:t>(continuous or discrete)</a:t>
            </a:r>
          </a:p>
        </p:txBody>
      </p:sp>
      <p:pic>
        <p:nvPicPr>
          <p:cNvPr id="29" name="Graphic 28" descr="Arrow: Slight curve with solid fill">
            <a:extLst>
              <a:ext uri="{FF2B5EF4-FFF2-40B4-BE49-F238E27FC236}">
                <a16:creationId xmlns:a16="http://schemas.microsoft.com/office/drawing/2014/main" id="{8870B9EA-03DC-432D-9FF5-814734AD79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400000">
            <a:off x="4576156" y="3522040"/>
            <a:ext cx="508380" cy="508380"/>
          </a:xfrm>
          <a:prstGeom prst="rect">
            <a:avLst/>
          </a:prstGeom>
        </p:spPr>
      </p:pic>
      <p:sp>
        <p:nvSpPr>
          <p:cNvPr id="16" name="TextBox 15">
            <a:extLst>
              <a:ext uri="{FF2B5EF4-FFF2-40B4-BE49-F238E27FC236}">
                <a16:creationId xmlns:a16="http://schemas.microsoft.com/office/drawing/2014/main" id="{58516D70-03F4-4DA8-B85C-790B3FF79C00}"/>
              </a:ext>
            </a:extLst>
          </p:cNvPr>
          <p:cNvSpPr txBox="1"/>
          <p:nvPr/>
        </p:nvSpPr>
        <p:spPr>
          <a:xfrm>
            <a:off x="7444587" y="4925592"/>
            <a:ext cx="3720020" cy="646331"/>
          </a:xfrm>
          <a:prstGeom prst="rect">
            <a:avLst/>
          </a:prstGeom>
          <a:noFill/>
        </p:spPr>
        <p:txBody>
          <a:bodyPr wrap="square">
            <a:spAutoFit/>
          </a:bodyPr>
          <a:lstStyle/>
          <a:p>
            <a:pPr algn="ctr"/>
            <a:r>
              <a:rPr lang="en-US" b="1" dirty="0">
                <a:latin typeface="Avenir Next LT Pro" panose="020B0504020202020204" pitchFamily="34" charset="0"/>
              </a:rPr>
              <a:t>Example: </a:t>
            </a:r>
            <a:r>
              <a:rPr lang="en-US" dirty="0">
                <a:latin typeface="Avenir Next LT Pro" panose="020B0504020202020204" pitchFamily="34" charset="0"/>
              </a:rPr>
              <a:t>Navigating in an environment to a goal.</a:t>
            </a:r>
          </a:p>
        </p:txBody>
      </p:sp>
      <p:sp>
        <p:nvSpPr>
          <p:cNvPr id="15" name="TextBox 14">
            <a:extLst>
              <a:ext uri="{FF2B5EF4-FFF2-40B4-BE49-F238E27FC236}">
                <a16:creationId xmlns:a16="http://schemas.microsoft.com/office/drawing/2014/main" id="{BA70E61D-6041-46CF-8045-8BECBB40E1AD}"/>
              </a:ext>
            </a:extLst>
          </p:cNvPr>
          <p:cNvSpPr txBox="1"/>
          <p:nvPr/>
        </p:nvSpPr>
        <p:spPr>
          <a:xfrm>
            <a:off x="542477" y="4016318"/>
            <a:ext cx="2408666" cy="461665"/>
          </a:xfrm>
          <a:prstGeom prst="rect">
            <a:avLst/>
          </a:prstGeom>
          <a:noFill/>
        </p:spPr>
        <p:txBody>
          <a:bodyPr wrap="square">
            <a:spAutoFit/>
          </a:bodyPr>
          <a:lstStyle/>
          <a:p>
            <a:pPr algn="ctr"/>
            <a:r>
              <a:rPr lang="en-US" sz="2400" dirty="0">
                <a:latin typeface="Avenir Next LT Pro" panose="020B0504020202020204" pitchFamily="34" charset="0"/>
              </a:rPr>
              <a:t>Observation</a:t>
            </a:r>
          </a:p>
        </p:txBody>
      </p:sp>
      <p:pic>
        <p:nvPicPr>
          <p:cNvPr id="17" name="Graphic 16" descr="Arrow: Slight curve with solid fill">
            <a:extLst>
              <a:ext uri="{FF2B5EF4-FFF2-40B4-BE49-F238E27FC236}">
                <a16:creationId xmlns:a16="http://schemas.microsoft.com/office/drawing/2014/main" id="{6F64FA6C-EE6D-483A-B5A4-83E63B985C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200000" flipH="1">
            <a:off x="1435632" y="3624023"/>
            <a:ext cx="508380" cy="508380"/>
          </a:xfrm>
          <a:prstGeom prst="rect">
            <a:avLst/>
          </a:prstGeom>
        </p:spPr>
      </p:pic>
      <p:pic>
        <p:nvPicPr>
          <p:cNvPr id="46082" name="Picture 2">
            <a:extLst>
              <a:ext uri="{FF2B5EF4-FFF2-40B4-BE49-F238E27FC236}">
                <a16:creationId xmlns:a16="http://schemas.microsoft.com/office/drawing/2014/main" id="{0AD2A0F4-4750-42DD-8D99-E9AF716E895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149937" y="2299048"/>
            <a:ext cx="4309321" cy="251825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58D31E0-3E7C-4D95-9F86-938888041EA6}"/>
              </a:ext>
            </a:extLst>
          </p:cNvPr>
          <p:cNvSpPr txBox="1"/>
          <p:nvPr/>
        </p:nvSpPr>
        <p:spPr>
          <a:xfrm>
            <a:off x="1814209" y="5847032"/>
            <a:ext cx="8563583" cy="461665"/>
          </a:xfrm>
          <a:prstGeom prst="rect">
            <a:avLst/>
          </a:prstGeom>
          <a:noFill/>
        </p:spPr>
        <p:txBody>
          <a:bodyPr wrap="square">
            <a:spAutoFit/>
          </a:bodyPr>
          <a:lstStyle/>
          <a:p>
            <a:pPr algn="ctr"/>
            <a:r>
              <a:rPr lang="en-US" sz="2400" b="1" dirty="0">
                <a:latin typeface="Avenir Next LT Pro" panose="020B0504020202020204" pitchFamily="34" charset="0"/>
              </a:rPr>
              <a:t>Barely going to touch this one.</a:t>
            </a:r>
          </a:p>
        </p:txBody>
      </p:sp>
    </p:spTree>
    <p:extLst>
      <p:ext uri="{BB962C8B-B14F-4D97-AF65-F5344CB8AC3E}">
        <p14:creationId xmlns:p14="http://schemas.microsoft.com/office/powerpoint/2010/main" val="1185953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6FE8-1A15-4D2D-9FF0-705404DE441B}"/>
              </a:ext>
            </a:extLst>
          </p:cNvPr>
          <p:cNvSpPr>
            <a:spLocks noGrp="1"/>
          </p:cNvSpPr>
          <p:nvPr>
            <p:ph type="title"/>
          </p:nvPr>
        </p:nvSpPr>
        <p:spPr/>
        <p:txBody>
          <a:bodyPr/>
          <a:lstStyle/>
          <a:p>
            <a:r>
              <a:rPr lang="en-US" dirty="0"/>
              <a:t>No Assumptions </a:t>
            </a:r>
            <a:r>
              <a:rPr lang="en-US" dirty="0">
                <a:sym typeface="Wingdings" panose="05000000000000000000" pitchFamily="2" charset="2"/>
              </a:rPr>
              <a:t> No Learning</a:t>
            </a:r>
            <a:endParaRPr lang="en-US" dirty="0"/>
          </a:p>
        </p:txBody>
      </p:sp>
      <p:sp>
        <p:nvSpPr>
          <p:cNvPr id="3" name="Slide Number Placeholder 2">
            <a:extLst>
              <a:ext uri="{FF2B5EF4-FFF2-40B4-BE49-F238E27FC236}">
                <a16:creationId xmlns:a16="http://schemas.microsoft.com/office/drawing/2014/main" id="{B5EA5BFC-7077-4C22-9995-BA6B608EE851}"/>
              </a:ext>
            </a:extLst>
          </p:cNvPr>
          <p:cNvSpPr>
            <a:spLocks noGrp="1"/>
          </p:cNvSpPr>
          <p:nvPr>
            <p:ph type="sldNum" sz="quarter" idx="4"/>
          </p:nvPr>
        </p:nvSpPr>
        <p:spPr/>
        <p:txBody>
          <a:bodyPr/>
          <a:lstStyle/>
          <a:p>
            <a:fld id="{02C8B7B2-9496-47E5-990F-169BD0B1DE6A}" type="slidenum">
              <a:rPr lang="en-US" smtClean="0"/>
              <a:t>55</a:t>
            </a:fld>
            <a:endParaRPr lang="en-US"/>
          </a:p>
        </p:txBody>
      </p:sp>
      <p:sp>
        <p:nvSpPr>
          <p:cNvPr id="21" name="TextBox 20">
            <a:extLst>
              <a:ext uri="{FF2B5EF4-FFF2-40B4-BE49-F238E27FC236}">
                <a16:creationId xmlns:a16="http://schemas.microsoft.com/office/drawing/2014/main" id="{DD4161ED-02E6-4933-9950-763C79571BF7}"/>
              </a:ext>
            </a:extLst>
          </p:cNvPr>
          <p:cNvSpPr txBox="1"/>
          <p:nvPr/>
        </p:nvSpPr>
        <p:spPr>
          <a:xfrm>
            <a:off x="428624" y="621103"/>
            <a:ext cx="11242676" cy="461665"/>
          </a:xfrm>
          <a:prstGeom prst="rect">
            <a:avLst/>
          </a:prstGeom>
          <a:noFill/>
        </p:spPr>
        <p:txBody>
          <a:bodyPr wrap="square">
            <a:spAutoFit/>
          </a:bodyPr>
          <a:lstStyle/>
          <a:p>
            <a:r>
              <a:rPr lang="en-US" sz="2400" dirty="0">
                <a:latin typeface="Avenir Next LT Pro" panose="020B0504020202020204" pitchFamily="34" charset="0"/>
              </a:rPr>
              <a:t>It’s clear we are interested in mappings from input to output. Let’s get concrete.</a:t>
            </a:r>
          </a:p>
        </p:txBody>
      </p:sp>
      <p:grpSp>
        <p:nvGrpSpPr>
          <p:cNvPr id="18" name="Group 17">
            <a:extLst>
              <a:ext uri="{FF2B5EF4-FFF2-40B4-BE49-F238E27FC236}">
                <a16:creationId xmlns:a16="http://schemas.microsoft.com/office/drawing/2014/main" id="{8C963E40-762D-4842-ACB7-517E6D78C70A}"/>
              </a:ext>
            </a:extLst>
          </p:cNvPr>
          <p:cNvGrpSpPr/>
          <p:nvPr/>
        </p:nvGrpSpPr>
        <p:grpSpPr>
          <a:xfrm>
            <a:off x="292274" y="1505817"/>
            <a:ext cx="1886770" cy="889609"/>
            <a:chOff x="399230" y="1881029"/>
            <a:chExt cx="1886770" cy="889609"/>
          </a:xfrm>
        </p:grpSpPr>
        <p:grpSp>
          <p:nvGrpSpPr>
            <p:cNvPr id="10" name="Group 9">
              <a:extLst>
                <a:ext uri="{FF2B5EF4-FFF2-40B4-BE49-F238E27FC236}">
                  <a16:creationId xmlns:a16="http://schemas.microsoft.com/office/drawing/2014/main" id="{6136118F-6C97-4EEB-8599-1D16607654AA}"/>
                </a:ext>
              </a:extLst>
            </p:cNvPr>
            <p:cNvGrpSpPr/>
            <p:nvPr/>
          </p:nvGrpSpPr>
          <p:grpSpPr>
            <a:xfrm>
              <a:off x="399230" y="1881029"/>
              <a:ext cx="830997" cy="830997"/>
              <a:chOff x="5461000" y="2971800"/>
              <a:chExt cx="914400" cy="914400"/>
            </a:xfrm>
          </p:grpSpPr>
          <p:pic>
            <p:nvPicPr>
              <p:cNvPr id="8" name="Graphic 7" descr="Home with solid fill">
                <a:extLst>
                  <a:ext uri="{FF2B5EF4-FFF2-40B4-BE49-F238E27FC236}">
                    <a16:creationId xmlns:a16="http://schemas.microsoft.com/office/drawing/2014/main" id="{DD67790B-3EC0-49B7-AB25-B7ACCA3E82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1000" y="2971800"/>
                <a:ext cx="914400" cy="914400"/>
              </a:xfrm>
              <a:prstGeom prst="rect">
                <a:avLst/>
              </a:prstGeom>
            </p:spPr>
          </p:pic>
          <p:sp>
            <p:nvSpPr>
              <p:cNvPr id="9" name="Rectangle 8">
                <a:extLst>
                  <a:ext uri="{FF2B5EF4-FFF2-40B4-BE49-F238E27FC236}">
                    <a16:creationId xmlns:a16="http://schemas.microsoft.com/office/drawing/2014/main" id="{CC5BF8CA-096D-4FB7-9FEF-FDCD22200E98}"/>
                  </a:ext>
                </a:extLst>
              </p:cNvPr>
              <p:cNvSpPr/>
              <p:nvPr/>
            </p:nvSpPr>
            <p:spPr>
              <a:xfrm>
                <a:off x="5632057" y="3528127"/>
                <a:ext cx="558350" cy="242761"/>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D786D01-9279-467C-931C-B870707788E6}"/>
                </a:ext>
              </a:extLst>
            </p:cNvPr>
            <p:cNvSpPr txBox="1"/>
            <p:nvPr/>
          </p:nvSpPr>
          <p:spPr>
            <a:xfrm>
              <a:off x="565014" y="2124307"/>
              <a:ext cx="1720986" cy="646331"/>
            </a:xfrm>
            <a:prstGeom prst="rect">
              <a:avLst/>
            </a:prstGeom>
            <a:noFill/>
          </p:spPr>
          <p:txBody>
            <a:bodyPr wrap="square">
              <a:spAutoFit/>
            </a:bodyPr>
            <a:lstStyle/>
            <a:p>
              <a:r>
                <a:rPr lang="en-US" sz="3600" b="1" dirty="0" err="1">
                  <a:solidFill>
                    <a:schemeClr val="bg1"/>
                  </a:solidFill>
                  <a:latin typeface="Broadway" panose="04040905080B02020502" pitchFamily="82" charset="0"/>
                </a:rPr>
                <a:t>M</a:t>
              </a:r>
              <a:r>
                <a:rPr lang="en-US" sz="3600" b="1" dirty="0" err="1">
                  <a:ln w="19050">
                    <a:solidFill>
                      <a:schemeClr val="bg1"/>
                    </a:solidFill>
                  </a:ln>
                  <a:solidFill>
                    <a:schemeClr val="accent6">
                      <a:lumMod val="75000"/>
                    </a:schemeClr>
                  </a:solidFill>
                  <a:latin typeface="Avenir Next LT Pro" panose="020B0504020202020204" pitchFamily="34" charset="0"/>
                </a:rPr>
                <a:t>illow</a:t>
              </a:r>
              <a:endParaRPr lang="en-US" sz="3600" dirty="0">
                <a:latin typeface="Avenir Next LT Pro" panose="020B0504020202020204" pitchFamily="34" charset="0"/>
              </a:endParaRPr>
            </a:p>
          </p:txBody>
        </p:sp>
      </p:grpSp>
      <p:pic>
        <p:nvPicPr>
          <p:cNvPr id="49154" name="Picture 2" descr="News Analysis: Why single-family home zoning is under attack - Los Angeles  Times">
            <a:extLst>
              <a:ext uri="{FF2B5EF4-FFF2-40B4-BE49-F238E27FC236}">
                <a16:creationId xmlns:a16="http://schemas.microsoft.com/office/drawing/2014/main" id="{D5226D8D-D0A1-4E5C-B5E5-4F81CDF4C0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723"/>
          <a:stretch/>
        </p:blipFill>
        <p:spPr bwMode="auto">
          <a:xfrm>
            <a:off x="296530" y="2395426"/>
            <a:ext cx="3616037" cy="3630785"/>
          </a:xfrm>
          <a:prstGeom prst="round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01049EA-DECA-4F74-AAD5-363BEF85B8F4}"/>
              </a:ext>
            </a:extLst>
          </p:cNvPr>
          <p:cNvSpPr txBox="1"/>
          <p:nvPr/>
        </p:nvSpPr>
        <p:spPr>
          <a:xfrm>
            <a:off x="2083767" y="1688235"/>
            <a:ext cx="1877981" cy="646331"/>
          </a:xfrm>
          <a:prstGeom prst="rect">
            <a:avLst/>
          </a:prstGeom>
          <a:noFill/>
        </p:spPr>
        <p:txBody>
          <a:bodyPr wrap="square">
            <a:spAutoFit/>
          </a:bodyPr>
          <a:lstStyle/>
          <a:p>
            <a:pPr algn="ctr"/>
            <a:r>
              <a:rPr lang="en-US" sz="1800" dirty="0">
                <a:latin typeface="Avenir Next LT Pro" panose="020B0504020202020204" pitchFamily="34" charset="0"/>
              </a:rPr>
              <a:t>(legally distinct</a:t>
            </a:r>
          </a:p>
          <a:p>
            <a:pPr algn="ctr"/>
            <a:r>
              <a:rPr lang="en-US" sz="1800" dirty="0">
                <a:latin typeface="Avenir Next LT Pro" panose="020B0504020202020204" pitchFamily="34" charset="0"/>
              </a:rPr>
              <a:t> from Zillow)</a:t>
            </a:r>
            <a:endParaRPr lang="en-US" dirty="0"/>
          </a:p>
        </p:txBody>
      </p:sp>
      <p:sp>
        <p:nvSpPr>
          <p:cNvPr id="32" name="TextBox 31">
            <a:extLst>
              <a:ext uri="{FF2B5EF4-FFF2-40B4-BE49-F238E27FC236}">
                <a16:creationId xmlns:a16="http://schemas.microsoft.com/office/drawing/2014/main" id="{6EF44540-0A71-419F-9FB0-A17BACB53ACC}"/>
              </a:ext>
            </a:extLst>
          </p:cNvPr>
          <p:cNvSpPr txBox="1"/>
          <p:nvPr/>
        </p:nvSpPr>
        <p:spPr>
          <a:xfrm>
            <a:off x="4165887" y="1841427"/>
            <a:ext cx="7733839" cy="461665"/>
          </a:xfrm>
          <a:prstGeom prst="rect">
            <a:avLst/>
          </a:prstGeom>
          <a:noFill/>
        </p:spPr>
        <p:txBody>
          <a:bodyPr wrap="square">
            <a:spAutoFit/>
          </a:bodyPr>
          <a:lstStyle/>
          <a:p>
            <a:r>
              <a:rPr lang="en-US" sz="2400" b="1" dirty="0">
                <a:latin typeface="Avenir Next LT Pro" panose="020B0504020202020204" pitchFamily="34" charset="0"/>
              </a:rPr>
              <a:t>Goal: </a:t>
            </a:r>
            <a:r>
              <a:rPr lang="en-US" sz="2400" dirty="0">
                <a:latin typeface="Avenir Next LT Pro" panose="020B0504020202020204" pitchFamily="34" charset="0"/>
              </a:rPr>
              <a:t>Predict whether a house will sell within a month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26CA88B-F1E6-4A21-A061-56D89CB6652A}"/>
                  </a:ext>
                </a:extLst>
              </p:cNvPr>
              <p:cNvSpPr txBox="1"/>
              <p:nvPr/>
            </p:nvSpPr>
            <p:spPr>
              <a:xfrm>
                <a:off x="4165886" y="2629245"/>
                <a:ext cx="8121363" cy="1200329"/>
              </a:xfrm>
              <a:prstGeom prst="rect">
                <a:avLst/>
              </a:prstGeom>
              <a:noFill/>
            </p:spPr>
            <p:txBody>
              <a:bodyPr wrap="square">
                <a:spAutoFit/>
              </a:bodyPr>
              <a:lstStyle/>
              <a:p>
                <a:r>
                  <a:rPr lang="en-US" sz="2400" dirty="0">
                    <a:latin typeface="Avenir Next LT Pro" panose="020B0504020202020204" pitchFamily="34" charset="0"/>
                  </a:rPr>
                  <a:t>Your records contain d attributes for each house…</a:t>
                </a:r>
              </a:p>
              <a:p>
                <a:pPr marL="342900" indent="-342900">
                  <a:buFont typeface="Arial" panose="020B0604020202020204" pitchFamily="34" charset="0"/>
                  <a:buChar char="•"/>
                </a:pPr>
                <a:r>
                  <a:rPr lang="en-US" sz="2400" dirty="0">
                    <a:latin typeface="Avenir Next LT Pro" panose="020B0504020202020204" pitchFamily="34" charset="0"/>
                  </a:rPr>
                  <a:t>Lets assume binary: </a:t>
                </a:r>
                <a:r>
                  <a:rPr lang="en-US" sz="2400" dirty="0" err="1">
                    <a:latin typeface="Avenir Next LT Pro" panose="020B0504020202020204" pitchFamily="34" charset="0"/>
                  </a:rPr>
                  <a:t>HasPool</a:t>
                </a:r>
                <a:r>
                  <a:rPr lang="en-US" sz="2400" dirty="0">
                    <a:latin typeface="Avenir Next LT Pro" panose="020B0504020202020204" pitchFamily="34" charset="0"/>
                  </a:rPr>
                  <a:t>? &gt;300sqft?, </a:t>
                </a:r>
                <a:r>
                  <a:rPr lang="en-US" sz="2400" dirty="0" err="1">
                    <a:latin typeface="Avenir Next LT Pro" panose="020B0504020202020204" pitchFamily="34" charset="0"/>
                  </a:rPr>
                  <a:t>IsHaunted</a:t>
                </a:r>
                <a:r>
                  <a:rPr lang="en-US" sz="2400" dirty="0">
                    <a:latin typeface="Avenir Next LT Pro" panose="020B0504020202020204" pitchFamily="34" charset="0"/>
                  </a:rPr>
                  <a:t>?...</a:t>
                </a:r>
              </a:p>
              <a:p>
                <a:pPr marL="342900" indent="-342900">
                  <a:buFont typeface="Arial" panose="020B0604020202020204" pitchFamily="34" charset="0"/>
                  <a:buChar char="•"/>
                </a:pPr>
                <a:r>
                  <a:rPr lang="en-US" sz="2400" dirty="0">
                    <a:latin typeface="Avenir Next LT Pro" panose="020B0504020202020204" pitchFamily="34" charset="0"/>
                  </a:rPr>
                  <a:t>Implies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e>
                      <m:sup>
                        <m:r>
                          <a:rPr lang="en-US" sz="2400" b="0" i="1" smtClean="0">
                            <a:latin typeface="Cambria Math" panose="02040503050406030204" pitchFamily="18" charset="0"/>
                          </a:rPr>
                          <m:t>𝑑</m:t>
                        </m:r>
                      </m:sup>
                    </m:sSup>
                  </m:oMath>
                </a14:m>
                <a:endParaRPr lang="en-US" sz="2400" dirty="0">
                  <a:latin typeface="Avenir Next LT Pro" panose="020B0504020202020204" pitchFamily="34" charset="0"/>
                </a:endParaRPr>
              </a:p>
            </p:txBody>
          </p:sp>
        </mc:Choice>
        <mc:Fallback xmlns="">
          <p:sp>
            <p:nvSpPr>
              <p:cNvPr id="33" name="TextBox 32">
                <a:extLst>
                  <a:ext uri="{FF2B5EF4-FFF2-40B4-BE49-F238E27FC236}">
                    <a16:creationId xmlns:a16="http://schemas.microsoft.com/office/drawing/2014/main" id="{526CA88B-F1E6-4A21-A061-56D89CB6652A}"/>
                  </a:ext>
                </a:extLst>
              </p:cNvPr>
              <p:cNvSpPr txBox="1">
                <a:spLocks noRot="1" noChangeAspect="1" noMove="1" noResize="1" noEditPoints="1" noAdjustHandles="1" noChangeArrowheads="1" noChangeShapeType="1" noTextEdit="1"/>
              </p:cNvSpPr>
              <p:nvPr/>
            </p:nvSpPr>
            <p:spPr>
              <a:xfrm>
                <a:off x="4165886" y="2629245"/>
                <a:ext cx="8121363" cy="1200329"/>
              </a:xfrm>
              <a:prstGeom prst="rect">
                <a:avLst/>
              </a:prstGeom>
              <a:blipFill>
                <a:blip r:embed="rId5"/>
                <a:stretch>
                  <a:fillRect l="-1125" t="-3553" b="-11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8A6F8F4-8F0A-451B-BDE8-9C8B77824D15}"/>
                  </a:ext>
                </a:extLst>
              </p:cNvPr>
              <p:cNvSpPr txBox="1"/>
              <p:nvPr/>
            </p:nvSpPr>
            <p:spPr>
              <a:xfrm>
                <a:off x="4165886" y="4160208"/>
                <a:ext cx="8121363" cy="1200329"/>
              </a:xfrm>
              <a:prstGeom prst="rect">
                <a:avLst/>
              </a:prstGeom>
              <a:noFill/>
            </p:spPr>
            <p:txBody>
              <a:bodyPr wrap="square">
                <a:spAutoFit/>
              </a:bodyPr>
              <a:lstStyle/>
              <a:p>
                <a:r>
                  <a:rPr lang="en-US" sz="2400" dirty="0">
                    <a:latin typeface="Avenir Next LT Pro" panose="020B0504020202020204" pitchFamily="34" charset="0"/>
                  </a:rPr>
                  <a:t>… and whether it sold within a month.</a:t>
                </a:r>
              </a:p>
              <a:p>
                <a:pPr marL="342900" indent="-342900">
                  <a:buFont typeface="Arial" panose="020B0604020202020204" pitchFamily="34" charset="0"/>
                  <a:buChar char="•"/>
                </a:pPr>
                <a:r>
                  <a:rPr lang="en-US" sz="2400" dirty="0">
                    <a:latin typeface="Avenir Next LT Pro" panose="020B0504020202020204" pitchFamily="34" charset="0"/>
                  </a:rPr>
                  <a:t>Implies </a:t>
                </a:r>
                <a14:m>
                  <m:oMath xmlns:m="http://schemas.openxmlformats.org/officeDocument/2006/math">
                    <m:r>
                      <m:rPr>
                        <m:sty m:val="p"/>
                      </m:rPr>
                      <a:rPr lang="en-US" sz="2400" b="0" i="0" smtClean="0">
                        <a:latin typeface="Cambria Math" panose="02040503050406030204" pitchFamily="18" charset="0"/>
                      </a:rPr>
                      <m:t>y</m:t>
                    </m:r>
                    <m:r>
                      <a:rPr lang="en-US" sz="2400" b="0" i="1" smtClean="0">
                        <a:latin typeface="Cambria Math" panose="02040503050406030204" pitchFamily="18" charset="0"/>
                      </a:rPr>
                      <m:t>∈{0,1}</m:t>
                    </m:r>
                  </m:oMath>
                </a14:m>
                <a:endParaRPr lang="en-US" sz="2400" dirty="0">
                  <a:latin typeface="Avenir Next LT Pro" panose="020B0504020202020204" pitchFamily="34" charset="0"/>
                </a:endParaRPr>
              </a:p>
              <a:p>
                <a:endParaRPr lang="en-US" sz="2400" dirty="0">
                  <a:latin typeface="Avenir Next LT Pro" panose="020B0504020202020204" pitchFamily="34" charset="0"/>
                </a:endParaRPr>
              </a:p>
            </p:txBody>
          </p:sp>
        </mc:Choice>
        <mc:Fallback xmlns="">
          <p:sp>
            <p:nvSpPr>
              <p:cNvPr id="34" name="TextBox 33">
                <a:extLst>
                  <a:ext uri="{FF2B5EF4-FFF2-40B4-BE49-F238E27FC236}">
                    <a16:creationId xmlns:a16="http://schemas.microsoft.com/office/drawing/2014/main" id="{58A6F8F4-8F0A-451B-BDE8-9C8B77824D15}"/>
                  </a:ext>
                </a:extLst>
              </p:cNvPr>
              <p:cNvSpPr txBox="1">
                <a:spLocks noRot="1" noChangeAspect="1" noMove="1" noResize="1" noEditPoints="1" noAdjustHandles="1" noChangeArrowheads="1" noChangeShapeType="1" noTextEdit="1"/>
              </p:cNvSpPr>
              <p:nvPr/>
            </p:nvSpPr>
            <p:spPr>
              <a:xfrm>
                <a:off x="4165886" y="4160208"/>
                <a:ext cx="8121363" cy="1200329"/>
              </a:xfrm>
              <a:prstGeom prst="rect">
                <a:avLst/>
              </a:prstGeom>
              <a:blipFill>
                <a:blip r:embed="rId6"/>
                <a:stretch>
                  <a:fillRect l="-1125" t="-355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88B6A38E-C1A2-42C2-A497-AB2FE79AD930}"/>
              </a:ext>
            </a:extLst>
          </p:cNvPr>
          <p:cNvSpPr txBox="1"/>
          <p:nvPr/>
        </p:nvSpPr>
        <p:spPr>
          <a:xfrm>
            <a:off x="4165887" y="5630449"/>
            <a:ext cx="7989537" cy="461665"/>
          </a:xfrm>
          <a:prstGeom prst="rect">
            <a:avLst/>
          </a:prstGeom>
          <a:noFill/>
        </p:spPr>
        <p:txBody>
          <a:bodyPr wrap="square">
            <a:spAutoFit/>
          </a:bodyPr>
          <a:lstStyle/>
          <a:p>
            <a:pPr algn="ctr"/>
            <a:r>
              <a:rPr lang="en-US" sz="2400" b="1" dirty="0">
                <a:latin typeface="Avenir Next LT Pro" panose="020B0504020202020204" pitchFamily="34" charset="0"/>
              </a:rPr>
              <a:t>How many possible mappings from x to y are there?</a:t>
            </a:r>
            <a:endParaRPr lang="en-US" sz="2400" dirty="0">
              <a:latin typeface="Avenir Next LT Pro" panose="020B0504020202020204" pitchFamily="34" charset="0"/>
            </a:endParaRPr>
          </a:p>
        </p:txBody>
      </p:sp>
      <p:cxnSp>
        <p:nvCxnSpPr>
          <p:cNvPr id="37" name="Straight Connector 36">
            <a:extLst>
              <a:ext uri="{FF2B5EF4-FFF2-40B4-BE49-F238E27FC236}">
                <a16:creationId xmlns:a16="http://schemas.microsoft.com/office/drawing/2014/main" id="{7077F533-5ACF-4F8F-9DC5-67D6316E4A1B}"/>
              </a:ext>
            </a:extLst>
          </p:cNvPr>
          <p:cNvCxnSpPr>
            <a:cxnSpLocks/>
          </p:cNvCxnSpPr>
          <p:nvPr/>
        </p:nvCxnSpPr>
        <p:spPr>
          <a:xfrm>
            <a:off x="537693" y="1227551"/>
            <a:ext cx="1111661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112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6FE8-1A15-4D2D-9FF0-705404DE441B}"/>
              </a:ext>
            </a:extLst>
          </p:cNvPr>
          <p:cNvSpPr>
            <a:spLocks noGrp="1"/>
          </p:cNvSpPr>
          <p:nvPr>
            <p:ph type="title"/>
          </p:nvPr>
        </p:nvSpPr>
        <p:spPr/>
        <p:txBody>
          <a:bodyPr/>
          <a:lstStyle/>
          <a:p>
            <a:r>
              <a:rPr lang="en-US" dirty="0"/>
              <a:t>No Assumptions </a:t>
            </a:r>
            <a:r>
              <a:rPr lang="en-US" dirty="0">
                <a:sym typeface="Wingdings" panose="05000000000000000000" pitchFamily="2" charset="2"/>
              </a:rPr>
              <a:t> No Learning</a:t>
            </a:r>
            <a:endParaRPr lang="en-US" dirty="0"/>
          </a:p>
        </p:txBody>
      </p:sp>
      <p:sp>
        <p:nvSpPr>
          <p:cNvPr id="3" name="Slide Number Placeholder 2">
            <a:extLst>
              <a:ext uri="{FF2B5EF4-FFF2-40B4-BE49-F238E27FC236}">
                <a16:creationId xmlns:a16="http://schemas.microsoft.com/office/drawing/2014/main" id="{B5EA5BFC-7077-4C22-9995-BA6B608EE851}"/>
              </a:ext>
            </a:extLst>
          </p:cNvPr>
          <p:cNvSpPr>
            <a:spLocks noGrp="1"/>
          </p:cNvSpPr>
          <p:nvPr>
            <p:ph type="sldNum" sz="quarter" idx="4"/>
          </p:nvPr>
        </p:nvSpPr>
        <p:spPr/>
        <p:txBody>
          <a:bodyPr/>
          <a:lstStyle/>
          <a:p>
            <a:fld id="{02C8B7B2-9496-47E5-990F-169BD0B1DE6A}" type="slidenum">
              <a:rPr lang="en-US" smtClean="0"/>
              <a:t>56</a:t>
            </a:fld>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B6A38E-C1A2-42C2-A497-AB2FE79AD930}"/>
                  </a:ext>
                </a:extLst>
              </p:cNvPr>
              <p:cNvSpPr txBox="1"/>
              <p:nvPr/>
            </p:nvSpPr>
            <p:spPr>
              <a:xfrm>
                <a:off x="305317" y="624167"/>
                <a:ext cx="11581365" cy="475579"/>
              </a:xfrm>
              <a:prstGeom prst="rect">
                <a:avLst/>
              </a:prstGeom>
              <a:noFill/>
            </p:spPr>
            <p:txBody>
              <a:bodyPr wrap="square">
                <a:spAutoFit/>
              </a:bodyPr>
              <a:lstStyle/>
              <a:p>
                <a:pPr algn="ctr"/>
                <a:r>
                  <a:rPr lang="en-US" sz="2400" b="1" dirty="0">
                    <a:latin typeface="Avenir Next LT Pro" panose="020B0504020202020204" pitchFamily="34" charset="0"/>
                  </a:rPr>
                  <a:t>How many possible mappings </a:t>
                </a:r>
                <a14:m>
                  <m:oMath xmlns:m="http://schemas.openxmlformats.org/officeDocument/2006/math">
                    <m:r>
                      <a:rPr lang="en-US" sz="2400" b="1" i="1" smtClean="0">
                        <a:latin typeface="Cambria Math" panose="02040503050406030204" pitchFamily="18" charset="0"/>
                      </a:rPr>
                      <m:t>𝒈</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𝟏</m:t>
                            </m:r>
                          </m:e>
                        </m:d>
                      </m:e>
                      <m:sup>
                        <m:r>
                          <a:rPr lang="en-US" sz="2400" b="1" i="1" smtClean="0">
                            <a:latin typeface="Cambria Math" panose="02040503050406030204" pitchFamily="18" charset="0"/>
                          </a:rPr>
                          <m:t>𝒅</m:t>
                        </m:r>
                      </m:sup>
                    </m:sSup>
                    <m:r>
                      <a:rPr lang="en-US" sz="2400" b="1" i="1" smtClean="0">
                        <a:latin typeface="Cambria Math" panose="02040503050406030204" pitchFamily="18" charset="0"/>
                      </a:rPr>
                      <m:t>→</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𝟏</m:t>
                        </m:r>
                      </m:e>
                    </m:d>
                    <m:r>
                      <a:rPr lang="en-US" sz="2400" b="1" i="1" smtClean="0">
                        <a:latin typeface="Cambria Math" panose="02040503050406030204" pitchFamily="18" charset="0"/>
                      </a:rPr>
                      <m:t> </m:t>
                    </m:r>
                  </m:oMath>
                </a14:m>
                <a:r>
                  <a:rPr lang="en-US" sz="2400" b="1" dirty="0">
                    <a:latin typeface="Avenir Next LT Pro" panose="020B0504020202020204" pitchFamily="34" charset="0"/>
                  </a:rPr>
                  <a:t>from x to y are there?</a:t>
                </a:r>
                <a:endParaRPr lang="en-US" sz="2400" dirty="0">
                  <a:latin typeface="Avenir Next LT Pro" panose="020B0504020202020204" pitchFamily="34" charset="0"/>
                </a:endParaRPr>
              </a:p>
            </p:txBody>
          </p:sp>
        </mc:Choice>
        <mc:Fallback xmlns="">
          <p:sp>
            <p:nvSpPr>
              <p:cNvPr id="36" name="TextBox 35">
                <a:extLst>
                  <a:ext uri="{FF2B5EF4-FFF2-40B4-BE49-F238E27FC236}">
                    <a16:creationId xmlns:a16="http://schemas.microsoft.com/office/drawing/2014/main" id="{88B6A38E-C1A2-42C2-A497-AB2FE79AD930}"/>
                  </a:ext>
                </a:extLst>
              </p:cNvPr>
              <p:cNvSpPr txBox="1">
                <a:spLocks noRot="1" noChangeAspect="1" noMove="1" noResize="1" noEditPoints="1" noAdjustHandles="1" noChangeArrowheads="1" noChangeShapeType="1" noTextEdit="1"/>
              </p:cNvSpPr>
              <p:nvPr/>
            </p:nvSpPr>
            <p:spPr>
              <a:xfrm>
                <a:off x="305317" y="624167"/>
                <a:ext cx="11581365" cy="475579"/>
              </a:xfrm>
              <a:prstGeom prst="rect">
                <a:avLst/>
              </a:prstGeom>
              <a:blipFill>
                <a:blip r:embed="rId2"/>
                <a:stretch>
                  <a:fillRect t="-6410" b="-2948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7077F533-5ACF-4F8F-9DC5-67D6316E4A1B}"/>
              </a:ext>
            </a:extLst>
          </p:cNvPr>
          <p:cNvCxnSpPr>
            <a:cxnSpLocks/>
          </p:cNvCxnSpPr>
          <p:nvPr/>
        </p:nvCxnSpPr>
        <p:spPr>
          <a:xfrm>
            <a:off x="537693" y="1227551"/>
            <a:ext cx="11116615" cy="0"/>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BD5CA36-2EC0-4857-96A7-75EF039DA2D8}"/>
              </a:ext>
            </a:extLst>
          </p:cNvPr>
          <p:cNvSpPr txBox="1"/>
          <p:nvPr/>
        </p:nvSpPr>
        <p:spPr>
          <a:xfrm>
            <a:off x="537693" y="3114082"/>
            <a:ext cx="1771450" cy="2308324"/>
          </a:xfrm>
          <a:prstGeom prst="rect">
            <a:avLst/>
          </a:prstGeom>
          <a:noFill/>
        </p:spPr>
        <p:txBody>
          <a:bodyPr wrap="square">
            <a:spAutoFit/>
          </a:bodyPr>
          <a:lstStyle/>
          <a:p>
            <a:r>
              <a:rPr lang="en-US" sz="2400" dirty="0">
                <a:latin typeface="Avenir Next LT Pro" panose="020B0504020202020204" pitchFamily="34" charset="0"/>
              </a:rPr>
              <a:t>0  0  …  0</a:t>
            </a:r>
          </a:p>
          <a:p>
            <a:r>
              <a:rPr lang="en-US" sz="2400" dirty="0">
                <a:latin typeface="Avenir Next LT Pro" panose="020B0504020202020204" pitchFamily="34" charset="0"/>
              </a:rPr>
              <a:t>0  0  …  1</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1  1  …  1</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0E3B6B-1B55-47B5-B5B2-416C357A0622}"/>
                  </a:ext>
                </a:extLst>
              </p:cNvPr>
              <p:cNvSpPr txBox="1"/>
              <p:nvPr/>
            </p:nvSpPr>
            <p:spPr>
              <a:xfrm>
                <a:off x="648616" y="2463056"/>
                <a:ext cx="132775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dirty="0" smtClean="0">
                          <a:latin typeface="Cambria Math" panose="02040503050406030204" pitchFamily="18" charset="0"/>
                        </a:rPr>
                        <m:t>𝒙</m:t>
                      </m:r>
                    </m:oMath>
                  </m:oMathPara>
                </a14:m>
                <a:endParaRPr lang="en-US" sz="2800" dirty="0"/>
              </a:p>
            </p:txBody>
          </p:sp>
        </mc:Choice>
        <mc:Fallback xmlns="">
          <p:sp>
            <p:nvSpPr>
              <p:cNvPr id="19" name="TextBox 18">
                <a:extLst>
                  <a:ext uri="{FF2B5EF4-FFF2-40B4-BE49-F238E27FC236}">
                    <a16:creationId xmlns:a16="http://schemas.microsoft.com/office/drawing/2014/main" id="{F10E3B6B-1B55-47B5-B5B2-416C357A0622}"/>
                  </a:ext>
                </a:extLst>
              </p:cNvPr>
              <p:cNvSpPr txBox="1">
                <a:spLocks noRot="1" noChangeAspect="1" noMove="1" noResize="1" noEditPoints="1" noAdjustHandles="1" noChangeArrowheads="1" noChangeShapeType="1" noTextEdit="1"/>
              </p:cNvSpPr>
              <p:nvPr/>
            </p:nvSpPr>
            <p:spPr>
              <a:xfrm>
                <a:off x="648616" y="2463056"/>
                <a:ext cx="1327759" cy="523220"/>
              </a:xfrm>
              <a:prstGeom prst="rect">
                <a:avLst/>
              </a:prstGeom>
              <a:blipFill>
                <a:blip r:embed="rId3"/>
                <a:stretch>
                  <a:fillRect/>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77654CA4-8283-4CF6-83F8-0B74EF251E5A}"/>
              </a:ext>
            </a:extLst>
          </p:cNvPr>
          <p:cNvCxnSpPr>
            <a:cxnSpLocks/>
          </p:cNvCxnSpPr>
          <p:nvPr/>
        </p:nvCxnSpPr>
        <p:spPr>
          <a:xfrm>
            <a:off x="537693" y="3000890"/>
            <a:ext cx="2447857"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A3FABBE-6E17-44EB-9E27-0A1338754EAC}"/>
              </a:ext>
            </a:extLst>
          </p:cNvPr>
          <p:cNvCxnSpPr>
            <a:cxnSpLocks/>
          </p:cNvCxnSpPr>
          <p:nvPr/>
        </p:nvCxnSpPr>
        <p:spPr>
          <a:xfrm>
            <a:off x="2087298" y="2463056"/>
            <a:ext cx="0" cy="295935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D06470F-9F59-4466-BB2E-6AB2F1683593}"/>
                  </a:ext>
                </a:extLst>
              </p:cNvPr>
              <p:cNvSpPr txBox="1"/>
              <p:nvPr/>
            </p:nvSpPr>
            <p:spPr>
              <a:xfrm>
                <a:off x="2198222" y="2463056"/>
                <a:ext cx="69240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oMath>
                  </m:oMathPara>
                </a14:m>
                <a:endParaRPr lang="en-US" sz="2800" b="1" dirty="0"/>
              </a:p>
            </p:txBody>
          </p:sp>
        </mc:Choice>
        <mc:Fallback xmlns="">
          <p:sp>
            <p:nvSpPr>
              <p:cNvPr id="25" name="TextBox 24">
                <a:extLst>
                  <a:ext uri="{FF2B5EF4-FFF2-40B4-BE49-F238E27FC236}">
                    <a16:creationId xmlns:a16="http://schemas.microsoft.com/office/drawing/2014/main" id="{AD06470F-9F59-4466-BB2E-6AB2F1683593}"/>
                  </a:ext>
                </a:extLst>
              </p:cNvPr>
              <p:cNvSpPr txBox="1">
                <a:spLocks noRot="1" noChangeAspect="1" noMove="1" noResize="1" noEditPoints="1" noAdjustHandles="1" noChangeArrowheads="1" noChangeShapeType="1" noTextEdit="1"/>
              </p:cNvSpPr>
              <p:nvPr/>
            </p:nvSpPr>
            <p:spPr>
              <a:xfrm>
                <a:off x="2198222" y="2463056"/>
                <a:ext cx="692402" cy="523220"/>
              </a:xfrm>
              <a:prstGeom prst="rect">
                <a:avLst/>
              </a:prstGeom>
              <a:blipFill>
                <a:blip r:embed="rId4"/>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E7897BF-CE05-46E1-A597-DDEAE31F241E}"/>
              </a:ext>
            </a:extLst>
          </p:cNvPr>
          <p:cNvSpPr txBox="1"/>
          <p:nvPr/>
        </p:nvSpPr>
        <p:spPr>
          <a:xfrm>
            <a:off x="305318" y="1441609"/>
            <a:ext cx="11581365" cy="475579"/>
          </a:xfrm>
          <a:prstGeom prst="rect">
            <a:avLst/>
          </a:prstGeom>
          <a:noFill/>
        </p:spPr>
        <p:txBody>
          <a:bodyPr wrap="square">
            <a:spAutoFit/>
          </a:bodyPr>
          <a:lstStyle/>
          <a:p>
            <a:pPr algn="ctr"/>
            <a:r>
              <a:rPr lang="en-US" sz="2400" b="1" dirty="0">
                <a:latin typeface="Avenir Next LT Pro" panose="020B0504020202020204" pitchFamily="34" charset="0"/>
              </a:rPr>
              <a:t>What is a mapping? </a:t>
            </a:r>
            <a:r>
              <a:rPr lang="en-US" sz="2400" dirty="0">
                <a:latin typeface="Avenir Next LT Pro" panose="020B0504020202020204" pitchFamily="34" charset="0"/>
              </a:rPr>
              <a:t>For each unique x, provide an output y.</a:t>
            </a:r>
            <a:endParaRPr lang="en-US" sz="2400" b="1" dirty="0">
              <a:latin typeface="Avenir Next LT Pro" panose="020B0504020202020204" pitchFamily="34" charset="0"/>
            </a:endParaRPr>
          </a:p>
        </p:txBody>
      </p:sp>
      <p:sp>
        <p:nvSpPr>
          <p:cNvPr id="28" name="TextBox 27">
            <a:extLst>
              <a:ext uri="{FF2B5EF4-FFF2-40B4-BE49-F238E27FC236}">
                <a16:creationId xmlns:a16="http://schemas.microsoft.com/office/drawing/2014/main" id="{988284AE-40DB-4671-BB57-0B2E7864261A}"/>
              </a:ext>
            </a:extLst>
          </p:cNvPr>
          <p:cNvSpPr txBox="1"/>
          <p:nvPr/>
        </p:nvSpPr>
        <p:spPr>
          <a:xfrm>
            <a:off x="2402108" y="3114082"/>
            <a:ext cx="488516" cy="2308324"/>
          </a:xfrm>
          <a:prstGeom prst="rect">
            <a:avLst/>
          </a:prstGeom>
          <a:noFill/>
        </p:spPr>
        <p:txBody>
          <a:bodyPr wrap="square">
            <a:spAutoFit/>
          </a:bodyPr>
          <a:lstStyle/>
          <a:p>
            <a:r>
              <a:rPr lang="en-US" sz="2400" dirty="0">
                <a:latin typeface="Avenir Next LT Pro" panose="020B0504020202020204" pitchFamily="34" charset="0"/>
              </a:rPr>
              <a:t>0</a:t>
            </a:r>
          </a:p>
          <a:p>
            <a:r>
              <a:rPr lang="en-US" sz="2400" dirty="0">
                <a:latin typeface="Avenir Next LT Pro" panose="020B0504020202020204" pitchFamily="34" charset="0"/>
              </a:rPr>
              <a:t>1</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0</a:t>
            </a:r>
          </a:p>
        </p:txBody>
      </p:sp>
      <p:sp>
        <p:nvSpPr>
          <p:cNvPr id="29" name="TextBox 28">
            <a:extLst>
              <a:ext uri="{FF2B5EF4-FFF2-40B4-BE49-F238E27FC236}">
                <a16:creationId xmlns:a16="http://schemas.microsoft.com/office/drawing/2014/main" id="{26648DD8-C499-4D1C-9B7B-6E3352FE1E16}"/>
              </a:ext>
            </a:extLst>
          </p:cNvPr>
          <p:cNvSpPr txBox="1"/>
          <p:nvPr/>
        </p:nvSpPr>
        <p:spPr>
          <a:xfrm>
            <a:off x="3858748" y="3095293"/>
            <a:ext cx="1771450" cy="2308324"/>
          </a:xfrm>
          <a:prstGeom prst="rect">
            <a:avLst/>
          </a:prstGeom>
          <a:noFill/>
        </p:spPr>
        <p:txBody>
          <a:bodyPr wrap="square">
            <a:spAutoFit/>
          </a:bodyPr>
          <a:lstStyle/>
          <a:p>
            <a:r>
              <a:rPr lang="en-US" sz="2400" dirty="0">
                <a:latin typeface="Avenir Next LT Pro" panose="020B0504020202020204" pitchFamily="34" charset="0"/>
              </a:rPr>
              <a:t>0  0  …  0</a:t>
            </a:r>
          </a:p>
          <a:p>
            <a:r>
              <a:rPr lang="en-US" sz="2400" dirty="0">
                <a:latin typeface="Avenir Next LT Pro" panose="020B0504020202020204" pitchFamily="34" charset="0"/>
              </a:rPr>
              <a:t>0  0  …  1</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1  1  …  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F5C65F9-BC1D-4508-888F-3962EF38797F}"/>
                  </a:ext>
                </a:extLst>
              </p:cNvPr>
              <p:cNvSpPr txBox="1"/>
              <p:nvPr/>
            </p:nvSpPr>
            <p:spPr>
              <a:xfrm>
                <a:off x="3969671" y="2444267"/>
                <a:ext cx="132775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dirty="0" smtClean="0">
                          <a:latin typeface="Cambria Math" panose="02040503050406030204" pitchFamily="18" charset="0"/>
                        </a:rPr>
                        <m:t>𝒙</m:t>
                      </m:r>
                    </m:oMath>
                  </m:oMathPara>
                </a14:m>
                <a:endParaRPr lang="en-US" sz="2800" dirty="0"/>
              </a:p>
            </p:txBody>
          </p:sp>
        </mc:Choice>
        <mc:Fallback xmlns="">
          <p:sp>
            <p:nvSpPr>
              <p:cNvPr id="35" name="TextBox 34">
                <a:extLst>
                  <a:ext uri="{FF2B5EF4-FFF2-40B4-BE49-F238E27FC236}">
                    <a16:creationId xmlns:a16="http://schemas.microsoft.com/office/drawing/2014/main" id="{CF5C65F9-BC1D-4508-888F-3962EF38797F}"/>
                  </a:ext>
                </a:extLst>
              </p:cNvPr>
              <p:cNvSpPr txBox="1">
                <a:spLocks noRot="1" noChangeAspect="1" noMove="1" noResize="1" noEditPoints="1" noAdjustHandles="1" noChangeArrowheads="1" noChangeShapeType="1" noTextEdit="1"/>
              </p:cNvSpPr>
              <p:nvPr/>
            </p:nvSpPr>
            <p:spPr>
              <a:xfrm>
                <a:off x="3969671" y="2444267"/>
                <a:ext cx="1327759" cy="523220"/>
              </a:xfrm>
              <a:prstGeom prst="rect">
                <a:avLst/>
              </a:prstGeom>
              <a:blipFill>
                <a:blip r:embed="rId5"/>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C358BD51-D2EE-428F-B6A9-0181B785FDE5}"/>
              </a:ext>
            </a:extLst>
          </p:cNvPr>
          <p:cNvCxnSpPr>
            <a:cxnSpLocks/>
          </p:cNvCxnSpPr>
          <p:nvPr/>
        </p:nvCxnSpPr>
        <p:spPr>
          <a:xfrm>
            <a:off x="3858748" y="2982101"/>
            <a:ext cx="2447857" cy="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9AD356D-4737-47E0-85B9-3B174404E735}"/>
              </a:ext>
            </a:extLst>
          </p:cNvPr>
          <p:cNvCxnSpPr>
            <a:cxnSpLocks/>
          </p:cNvCxnSpPr>
          <p:nvPr/>
        </p:nvCxnSpPr>
        <p:spPr>
          <a:xfrm>
            <a:off x="5408353" y="2444267"/>
            <a:ext cx="0" cy="295935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DFD8E21-BF6E-4D29-B8A5-C13B7B6FE91F}"/>
                  </a:ext>
                </a:extLst>
              </p:cNvPr>
              <p:cNvSpPr txBox="1"/>
              <p:nvPr/>
            </p:nvSpPr>
            <p:spPr>
              <a:xfrm>
                <a:off x="5519277" y="2444267"/>
                <a:ext cx="69240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oMath>
                  </m:oMathPara>
                </a14:m>
                <a:endParaRPr lang="en-US" sz="2800" b="1" dirty="0"/>
              </a:p>
            </p:txBody>
          </p:sp>
        </mc:Choice>
        <mc:Fallback xmlns="">
          <p:sp>
            <p:nvSpPr>
              <p:cNvPr id="40" name="TextBox 39">
                <a:extLst>
                  <a:ext uri="{FF2B5EF4-FFF2-40B4-BE49-F238E27FC236}">
                    <a16:creationId xmlns:a16="http://schemas.microsoft.com/office/drawing/2014/main" id="{5DFD8E21-BF6E-4D29-B8A5-C13B7B6FE91F}"/>
                  </a:ext>
                </a:extLst>
              </p:cNvPr>
              <p:cNvSpPr txBox="1">
                <a:spLocks noRot="1" noChangeAspect="1" noMove="1" noResize="1" noEditPoints="1" noAdjustHandles="1" noChangeArrowheads="1" noChangeShapeType="1" noTextEdit="1"/>
              </p:cNvSpPr>
              <p:nvPr/>
            </p:nvSpPr>
            <p:spPr>
              <a:xfrm>
                <a:off x="5519277" y="2444267"/>
                <a:ext cx="692402" cy="523220"/>
              </a:xfrm>
              <a:prstGeom prst="rect">
                <a:avLst/>
              </a:prstGeom>
              <a:blipFill>
                <a:blip r:embed="rId6"/>
                <a:stretch>
                  <a:fillRect/>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C9E09CBE-9134-4A63-9CA7-2507D5766FBD}"/>
              </a:ext>
            </a:extLst>
          </p:cNvPr>
          <p:cNvSpPr txBox="1"/>
          <p:nvPr/>
        </p:nvSpPr>
        <p:spPr>
          <a:xfrm>
            <a:off x="5723163" y="3095293"/>
            <a:ext cx="488516" cy="2308324"/>
          </a:xfrm>
          <a:prstGeom prst="rect">
            <a:avLst/>
          </a:prstGeom>
          <a:noFill/>
        </p:spPr>
        <p:txBody>
          <a:bodyPr wrap="square">
            <a:spAutoFit/>
          </a:bodyPr>
          <a:lstStyle/>
          <a:p>
            <a:r>
              <a:rPr lang="en-US" sz="2400" dirty="0">
                <a:latin typeface="Avenir Next LT Pro" panose="020B0504020202020204" pitchFamily="34" charset="0"/>
              </a:rPr>
              <a:t>1</a:t>
            </a:r>
          </a:p>
          <a:p>
            <a:r>
              <a:rPr lang="en-US" sz="2400" dirty="0">
                <a:latin typeface="Avenir Next LT Pro" panose="020B0504020202020204" pitchFamily="34" charset="0"/>
              </a:rPr>
              <a:t>1</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0</a:t>
            </a:r>
          </a:p>
        </p:txBody>
      </p:sp>
      <p:sp>
        <p:nvSpPr>
          <p:cNvPr id="42" name="TextBox 41">
            <a:extLst>
              <a:ext uri="{FF2B5EF4-FFF2-40B4-BE49-F238E27FC236}">
                <a16:creationId xmlns:a16="http://schemas.microsoft.com/office/drawing/2014/main" id="{562E711C-26C1-44AE-A9E6-205D29BAA9BE}"/>
              </a:ext>
            </a:extLst>
          </p:cNvPr>
          <p:cNvSpPr txBox="1"/>
          <p:nvPr/>
        </p:nvSpPr>
        <p:spPr>
          <a:xfrm>
            <a:off x="7418526" y="3114082"/>
            <a:ext cx="1771450" cy="2308324"/>
          </a:xfrm>
          <a:prstGeom prst="rect">
            <a:avLst/>
          </a:prstGeom>
          <a:noFill/>
        </p:spPr>
        <p:txBody>
          <a:bodyPr wrap="square">
            <a:spAutoFit/>
          </a:bodyPr>
          <a:lstStyle/>
          <a:p>
            <a:r>
              <a:rPr lang="en-US" sz="2400" dirty="0">
                <a:latin typeface="Avenir Next LT Pro" panose="020B0504020202020204" pitchFamily="34" charset="0"/>
              </a:rPr>
              <a:t>0  0  …  0</a:t>
            </a:r>
          </a:p>
          <a:p>
            <a:r>
              <a:rPr lang="en-US" sz="2400" dirty="0">
                <a:latin typeface="Avenir Next LT Pro" panose="020B0504020202020204" pitchFamily="34" charset="0"/>
              </a:rPr>
              <a:t>0  0  …  1</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1  1  …  1</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3FBA01-4203-4F48-90D9-922AE1A69FD9}"/>
                  </a:ext>
                </a:extLst>
              </p:cNvPr>
              <p:cNvSpPr txBox="1"/>
              <p:nvPr/>
            </p:nvSpPr>
            <p:spPr>
              <a:xfrm>
                <a:off x="7529449" y="2463056"/>
                <a:ext cx="132775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dirty="0" smtClean="0">
                          <a:latin typeface="Cambria Math" panose="02040503050406030204" pitchFamily="18" charset="0"/>
                        </a:rPr>
                        <m:t>𝒙</m:t>
                      </m:r>
                    </m:oMath>
                  </m:oMathPara>
                </a14:m>
                <a:endParaRPr lang="en-US" sz="2800" dirty="0"/>
              </a:p>
            </p:txBody>
          </p:sp>
        </mc:Choice>
        <mc:Fallback xmlns="">
          <p:sp>
            <p:nvSpPr>
              <p:cNvPr id="43" name="TextBox 42">
                <a:extLst>
                  <a:ext uri="{FF2B5EF4-FFF2-40B4-BE49-F238E27FC236}">
                    <a16:creationId xmlns:a16="http://schemas.microsoft.com/office/drawing/2014/main" id="{CB3FBA01-4203-4F48-90D9-922AE1A69FD9}"/>
                  </a:ext>
                </a:extLst>
              </p:cNvPr>
              <p:cNvSpPr txBox="1">
                <a:spLocks noRot="1" noChangeAspect="1" noMove="1" noResize="1" noEditPoints="1" noAdjustHandles="1" noChangeArrowheads="1" noChangeShapeType="1" noTextEdit="1"/>
              </p:cNvSpPr>
              <p:nvPr/>
            </p:nvSpPr>
            <p:spPr>
              <a:xfrm>
                <a:off x="7529449" y="2463056"/>
                <a:ext cx="1327759" cy="523220"/>
              </a:xfrm>
              <a:prstGeom prst="rect">
                <a:avLst/>
              </a:prstGeom>
              <a:blipFill>
                <a:blip r:embed="rId7"/>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F3A4E4A6-22C2-4F70-8313-B82AC95D96A8}"/>
              </a:ext>
            </a:extLst>
          </p:cNvPr>
          <p:cNvCxnSpPr>
            <a:cxnSpLocks/>
          </p:cNvCxnSpPr>
          <p:nvPr/>
        </p:nvCxnSpPr>
        <p:spPr>
          <a:xfrm>
            <a:off x="7418526" y="3000890"/>
            <a:ext cx="2447857"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521EF92-061A-41E3-A3D6-6E8622FBA809}"/>
              </a:ext>
            </a:extLst>
          </p:cNvPr>
          <p:cNvCxnSpPr>
            <a:cxnSpLocks/>
          </p:cNvCxnSpPr>
          <p:nvPr/>
        </p:nvCxnSpPr>
        <p:spPr>
          <a:xfrm>
            <a:off x="8968131" y="2463056"/>
            <a:ext cx="0" cy="295935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CDDE3DA-F947-436E-97C3-D3DB081B97E8}"/>
                  </a:ext>
                </a:extLst>
              </p:cNvPr>
              <p:cNvSpPr txBox="1"/>
              <p:nvPr/>
            </p:nvSpPr>
            <p:spPr>
              <a:xfrm>
                <a:off x="9079055" y="2463056"/>
                <a:ext cx="69240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oMath>
                  </m:oMathPara>
                </a14:m>
                <a:endParaRPr lang="en-US" sz="2800" b="1" dirty="0"/>
              </a:p>
            </p:txBody>
          </p:sp>
        </mc:Choice>
        <mc:Fallback xmlns="">
          <p:sp>
            <p:nvSpPr>
              <p:cNvPr id="46" name="TextBox 45">
                <a:extLst>
                  <a:ext uri="{FF2B5EF4-FFF2-40B4-BE49-F238E27FC236}">
                    <a16:creationId xmlns:a16="http://schemas.microsoft.com/office/drawing/2014/main" id="{4CDDE3DA-F947-436E-97C3-D3DB081B97E8}"/>
                  </a:ext>
                </a:extLst>
              </p:cNvPr>
              <p:cNvSpPr txBox="1">
                <a:spLocks noRot="1" noChangeAspect="1" noMove="1" noResize="1" noEditPoints="1" noAdjustHandles="1" noChangeArrowheads="1" noChangeShapeType="1" noTextEdit="1"/>
              </p:cNvSpPr>
              <p:nvPr/>
            </p:nvSpPr>
            <p:spPr>
              <a:xfrm>
                <a:off x="9079055" y="2463056"/>
                <a:ext cx="692402" cy="523220"/>
              </a:xfrm>
              <a:prstGeom prst="rect">
                <a:avLst/>
              </a:prstGeom>
              <a:blipFill>
                <a:blip r:embed="rId8"/>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B0EAFF25-9ACE-4D8E-BDB1-7585F76CFD81}"/>
              </a:ext>
            </a:extLst>
          </p:cNvPr>
          <p:cNvSpPr txBox="1"/>
          <p:nvPr/>
        </p:nvSpPr>
        <p:spPr>
          <a:xfrm>
            <a:off x="9282941" y="3114082"/>
            <a:ext cx="488516" cy="2308324"/>
          </a:xfrm>
          <a:prstGeom prst="rect">
            <a:avLst/>
          </a:prstGeom>
          <a:noFill/>
        </p:spPr>
        <p:txBody>
          <a:bodyPr wrap="square">
            <a:spAutoFit/>
          </a:bodyPr>
          <a:lstStyle/>
          <a:p>
            <a:r>
              <a:rPr lang="en-US" sz="2400" dirty="0">
                <a:latin typeface="Avenir Next LT Pro" panose="020B0504020202020204" pitchFamily="34" charset="0"/>
              </a:rPr>
              <a:t>1</a:t>
            </a:r>
          </a:p>
          <a:p>
            <a:r>
              <a:rPr lang="en-US" sz="2400" dirty="0">
                <a:latin typeface="Avenir Next LT Pro" panose="020B0504020202020204" pitchFamily="34" charset="0"/>
              </a:rPr>
              <a:t>0</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0</a:t>
            </a:r>
          </a:p>
        </p:txBody>
      </p:sp>
      <p:sp>
        <p:nvSpPr>
          <p:cNvPr id="48" name="TextBox 47">
            <a:extLst>
              <a:ext uri="{FF2B5EF4-FFF2-40B4-BE49-F238E27FC236}">
                <a16:creationId xmlns:a16="http://schemas.microsoft.com/office/drawing/2014/main" id="{EA026677-FC17-4100-83BF-63FB9A8866D6}"/>
              </a:ext>
            </a:extLst>
          </p:cNvPr>
          <p:cNvSpPr txBox="1"/>
          <p:nvPr/>
        </p:nvSpPr>
        <p:spPr>
          <a:xfrm>
            <a:off x="10649002" y="3757719"/>
            <a:ext cx="874943" cy="584775"/>
          </a:xfrm>
          <a:prstGeom prst="rect">
            <a:avLst/>
          </a:prstGeom>
          <a:noFill/>
        </p:spPr>
        <p:txBody>
          <a:bodyPr wrap="square">
            <a:spAutoFit/>
          </a:bodyPr>
          <a:lstStyle/>
          <a:p>
            <a:r>
              <a:rPr lang="en-US" sz="3200" b="1" dirty="0">
                <a:latin typeface="Avenir Next LT Pro" panose="020B0504020202020204" pitchFamily="34" charset="0"/>
              </a:rPr>
              <a:t>…</a:t>
            </a:r>
            <a:endParaRPr lang="en-US" sz="3200" b="1"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75DA65-B8CA-4D12-8F44-3B91F04E5720}"/>
                  </a:ext>
                </a:extLst>
              </p:cNvPr>
              <p:cNvSpPr txBox="1"/>
              <p:nvPr/>
            </p:nvSpPr>
            <p:spPr>
              <a:xfrm>
                <a:off x="305318" y="5930696"/>
                <a:ext cx="11581365" cy="544316"/>
              </a:xfrm>
              <a:prstGeom prst="rect">
                <a:avLst/>
              </a:prstGeom>
              <a:noFill/>
            </p:spPr>
            <p:txBody>
              <a:bodyPr wrap="square">
                <a:spAutoFit/>
              </a:bodyPr>
              <a:lstStyle/>
              <a:p>
                <a:pPr algn="ctr"/>
                <a:r>
                  <a:rPr lang="en-US" sz="2400" b="1" dirty="0">
                    <a:latin typeface="Avenir Next LT Pro" panose="020B0504020202020204" pitchFamily="34" charset="0"/>
                  </a:rPr>
                  <a:t>Making no assumptions about the function --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𝟐</m:t>
                        </m:r>
                      </m:e>
                      <m: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𝟐</m:t>
                            </m:r>
                          </m:e>
                          <m:sup>
                            <m:r>
                              <a:rPr lang="en-US" sz="2400" b="1" i="1" smtClean="0">
                                <a:latin typeface="Cambria Math" panose="02040503050406030204" pitchFamily="18" charset="0"/>
                              </a:rPr>
                              <m:t>𝒅</m:t>
                            </m:r>
                          </m:sup>
                        </m:sSup>
                      </m:sup>
                    </m:sSup>
                  </m:oMath>
                </a14:m>
                <a:r>
                  <a:rPr lang="en-US" sz="2400" b="1" dirty="0">
                    <a:latin typeface="Avenir Next LT Pro" panose="020B0504020202020204" pitchFamily="34" charset="0"/>
                  </a:rPr>
                  <a:t> possible!</a:t>
                </a:r>
              </a:p>
            </p:txBody>
          </p:sp>
        </mc:Choice>
        <mc:Fallback xmlns="">
          <p:sp>
            <p:nvSpPr>
              <p:cNvPr id="49" name="TextBox 48">
                <a:extLst>
                  <a:ext uri="{FF2B5EF4-FFF2-40B4-BE49-F238E27FC236}">
                    <a16:creationId xmlns:a16="http://schemas.microsoft.com/office/drawing/2014/main" id="{CD75DA65-B8CA-4D12-8F44-3B91F04E5720}"/>
                  </a:ext>
                </a:extLst>
              </p:cNvPr>
              <p:cNvSpPr txBox="1">
                <a:spLocks noRot="1" noChangeAspect="1" noMove="1" noResize="1" noEditPoints="1" noAdjustHandles="1" noChangeArrowheads="1" noChangeShapeType="1" noTextEdit="1"/>
              </p:cNvSpPr>
              <p:nvPr/>
            </p:nvSpPr>
            <p:spPr>
              <a:xfrm>
                <a:off x="305318" y="5930696"/>
                <a:ext cx="11581365" cy="544316"/>
              </a:xfrm>
              <a:prstGeom prst="rect">
                <a:avLst/>
              </a:prstGeom>
              <a:blipFill>
                <a:blip r:embed="rId9"/>
                <a:stretch>
                  <a:fillRect b="-23596"/>
                </a:stretch>
              </a:blipFill>
            </p:spPr>
            <p:txBody>
              <a:bodyPr/>
              <a:lstStyle/>
              <a:p>
                <a:r>
                  <a:rPr lang="en-US">
                    <a:noFill/>
                  </a:rPr>
                  <a:t> </a:t>
                </a:r>
              </a:p>
            </p:txBody>
          </p:sp>
        </mc:Fallback>
      </mc:AlternateContent>
    </p:spTree>
    <p:extLst>
      <p:ext uri="{BB962C8B-B14F-4D97-AF65-F5344CB8AC3E}">
        <p14:creationId xmlns:p14="http://schemas.microsoft.com/office/powerpoint/2010/main" val="108484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5" grpId="0"/>
      <p:bldP spid="28" grpId="0"/>
      <p:bldP spid="41" grpId="0"/>
      <p:bldP spid="42" grpId="0"/>
      <p:bldP spid="43" grpId="0"/>
      <p:bldP spid="46" grpId="0"/>
      <p:bldP spid="47" grpId="0"/>
      <p:bldP spid="48" grpId="0"/>
      <p:bldP spid="4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6FE8-1A15-4D2D-9FF0-705404DE441B}"/>
              </a:ext>
            </a:extLst>
          </p:cNvPr>
          <p:cNvSpPr>
            <a:spLocks noGrp="1"/>
          </p:cNvSpPr>
          <p:nvPr>
            <p:ph type="title"/>
          </p:nvPr>
        </p:nvSpPr>
        <p:spPr/>
        <p:txBody>
          <a:bodyPr/>
          <a:lstStyle/>
          <a:p>
            <a:r>
              <a:rPr lang="en-US" dirty="0"/>
              <a:t>No Assumptions </a:t>
            </a:r>
            <a:r>
              <a:rPr lang="en-US" dirty="0">
                <a:sym typeface="Wingdings" panose="05000000000000000000" pitchFamily="2" charset="2"/>
              </a:rPr>
              <a:t> No Learning</a:t>
            </a:r>
            <a:endParaRPr lang="en-US" dirty="0"/>
          </a:p>
        </p:txBody>
      </p:sp>
      <p:sp>
        <p:nvSpPr>
          <p:cNvPr id="3" name="Slide Number Placeholder 2">
            <a:extLst>
              <a:ext uri="{FF2B5EF4-FFF2-40B4-BE49-F238E27FC236}">
                <a16:creationId xmlns:a16="http://schemas.microsoft.com/office/drawing/2014/main" id="{B5EA5BFC-7077-4C22-9995-BA6B608EE851}"/>
              </a:ext>
            </a:extLst>
          </p:cNvPr>
          <p:cNvSpPr>
            <a:spLocks noGrp="1"/>
          </p:cNvSpPr>
          <p:nvPr>
            <p:ph type="sldNum" sz="quarter" idx="4"/>
          </p:nvPr>
        </p:nvSpPr>
        <p:spPr/>
        <p:txBody>
          <a:bodyPr/>
          <a:lstStyle/>
          <a:p>
            <a:fld id="{02C8B7B2-9496-47E5-990F-169BD0B1DE6A}" type="slidenum">
              <a:rPr lang="en-US" smtClean="0"/>
              <a:t>57</a:t>
            </a:fld>
            <a:endParaRPr lang="en-US"/>
          </a:p>
        </p:txBody>
      </p:sp>
      <p:sp>
        <p:nvSpPr>
          <p:cNvPr id="36" name="TextBox 35">
            <a:extLst>
              <a:ext uri="{FF2B5EF4-FFF2-40B4-BE49-F238E27FC236}">
                <a16:creationId xmlns:a16="http://schemas.microsoft.com/office/drawing/2014/main" id="{88B6A38E-C1A2-42C2-A497-AB2FE79AD930}"/>
              </a:ext>
            </a:extLst>
          </p:cNvPr>
          <p:cNvSpPr txBox="1"/>
          <p:nvPr/>
        </p:nvSpPr>
        <p:spPr>
          <a:xfrm>
            <a:off x="305317" y="624167"/>
            <a:ext cx="11581365" cy="475579"/>
          </a:xfrm>
          <a:prstGeom prst="rect">
            <a:avLst/>
          </a:prstGeom>
          <a:noFill/>
        </p:spPr>
        <p:txBody>
          <a:bodyPr wrap="square">
            <a:spAutoFit/>
          </a:bodyPr>
          <a:lstStyle/>
          <a:p>
            <a:pPr algn="ctr"/>
            <a:r>
              <a:rPr lang="en-US" sz="2400" b="1" dirty="0">
                <a:latin typeface="Avenir Next LT Pro" panose="020B0504020202020204" pitchFamily="34" charset="0"/>
              </a:rPr>
              <a:t>Will data save us?</a:t>
            </a:r>
            <a:endParaRPr lang="en-US" sz="2400" dirty="0">
              <a:latin typeface="Avenir Next LT Pro" panose="020B0504020202020204" pitchFamily="34" charset="0"/>
            </a:endParaRPr>
          </a:p>
        </p:txBody>
      </p:sp>
      <p:cxnSp>
        <p:nvCxnSpPr>
          <p:cNvPr id="37" name="Straight Connector 36">
            <a:extLst>
              <a:ext uri="{FF2B5EF4-FFF2-40B4-BE49-F238E27FC236}">
                <a16:creationId xmlns:a16="http://schemas.microsoft.com/office/drawing/2014/main" id="{7077F533-5ACF-4F8F-9DC5-67D6316E4A1B}"/>
              </a:ext>
            </a:extLst>
          </p:cNvPr>
          <p:cNvCxnSpPr>
            <a:cxnSpLocks/>
          </p:cNvCxnSpPr>
          <p:nvPr/>
        </p:nvCxnSpPr>
        <p:spPr>
          <a:xfrm>
            <a:off x="537693" y="1227551"/>
            <a:ext cx="11116615"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6648DD8-C499-4D1C-9B7B-6E3352FE1E16}"/>
              </a:ext>
            </a:extLst>
          </p:cNvPr>
          <p:cNvSpPr txBox="1"/>
          <p:nvPr/>
        </p:nvSpPr>
        <p:spPr>
          <a:xfrm>
            <a:off x="2455833" y="2685265"/>
            <a:ext cx="1771450" cy="2308324"/>
          </a:xfrm>
          <a:prstGeom prst="rect">
            <a:avLst/>
          </a:prstGeom>
          <a:noFill/>
        </p:spPr>
        <p:txBody>
          <a:bodyPr wrap="square">
            <a:spAutoFit/>
          </a:bodyPr>
          <a:lstStyle/>
          <a:p>
            <a:r>
              <a:rPr lang="en-US" sz="2400" dirty="0">
                <a:solidFill>
                  <a:srgbClr val="C00000"/>
                </a:solidFill>
                <a:latin typeface="Avenir Next LT Pro" panose="020B0504020202020204" pitchFamily="34" charset="0"/>
              </a:rPr>
              <a:t>0  0  …  0</a:t>
            </a:r>
          </a:p>
          <a:p>
            <a:r>
              <a:rPr lang="en-US" sz="2400" dirty="0">
                <a:latin typeface="Avenir Next LT Pro" panose="020B0504020202020204" pitchFamily="34" charset="0"/>
              </a:rPr>
              <a:t>0  0  …  1</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latin typeface="Avenir Next LT Pro" panose="020B0504020202020204" pitchFamily="34" charset="0"/>
              </a:rPr>
              <a:t>.</a:t>
            </a:r>
          </a:p>
          <a:p>
            <a:r>
              <a:rPr lang="en-US" sz="2400" dirty="0">
                <a:solidFill>
                  <a:srgbClr val="C00000"/>
                </a:solidFill>
                <a:latin typeface="Avenir Next LT Pro" panose="020B0504020202020204" pitchFamily="34" charset="0"/>
              </a:rPr>
              <a:t>1  1  …  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F5C65F9-BC1D-4508-888F-3962EF38797F}"/>
                  </a:ext>
                </a:extLst>
              </p:cNvPr>
              <p:cNvSpPr txBox="1"/>
              <p:nvPr/>
            </p:nvSpPr>
            <p:spPr>
              <a:xfrm>
                <a:off x="2566756" y="2034239"/>
                <a:ext cx="132775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dirty="0" smtClean="0">
                          <a:latin typeface="Cambria Math" panose="02040503050406030204" pitchFamily="18" charset="0"/>
                        </a:rPr>
                        <m:t>𝒙</m:t>
                      </m:r>
                    </m:oMath>
                  </m:oMathPara>
                </a14:m>
                <a:endParaRPr lang="en-US" sz="2800" dirty="0"/>
              </a:p>
            </p:txBody>
          </p:sp>
        </mc:Choice>
        <mc:Fallback xmlns="">
          <p:sp>
            <p:nvSpPr>
              <p:cNvPr id="35" name="TextBox 34">
                <a:extLst>
                  <a:ext uri="{FF2B5EF4-FFF2-40B4-BE49-F238E27FC236}">
                    <a16:creationId xmlns:a16="http://schemas.microsoft.com/office/drawing/2014/main" id="{CF5C65F9-BC1D-4508-888F-3962EF38797F}"/>
                  </a:ext>
                </a:extLst>
              </p:cNvPr>
              <p:cNvSpPr txBox="1">
                <a:spLocks noRot="1" noChangeAspect="1" noMove="1" noResize="1" noEditPoints="1" noAdjustHandles="1" noChangeArrowheads="1" noChangeShapeType="1" noTextEdit="1"/>
              </p:cNvSpPr>
              <p:nvPr/>
            </p:nvSpPr>
            <p:spPr>
              <a:xfrm>
                <a:off x="2566756" y="2034239"/>
                <a:ext cx="1327759" cy="523220"/>
              </a:xfrm>
              <a:prstGeom prst="rect">
                <a:avLst/>
              </a:prstGeom>
              <a:blipFill>
                <a:blip r:embed="rId2"/>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C358BD51-D2EE-428F-B6A9-0181B785FDE5}"/>
              </a:ext>
            </a:extLst>
          </p:cNvPr>
          <p:cNvCxnSpPr>
            <a:cxnSpLocks/>
          </p:cNvCxnSpPr>
          <p:nvPr/>
        </p:nvCxnSpPr>
        <p:spPr>
          <a:xfrm>
            <a:off x="2455833" y="2572073"/>
            <a:ext cx="2447857" cy="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F9AD356D-4737-47E0-85B9-3B174404E735}"/>
              </a:ext>
            </a:extLst>
          </p:cNvPr>
          <p:cNvCxnSpPr>
            <a:cxnSpLocks/>
          </p:cNvCxnSpPr>
          <p:nvPr/>
        </p:nvCxnSpPr>
        <p:spPr>
          <a:xfrm>
            <a:off x="4005438" y="2034239"/>
            <a:ext cx="0" cy="295935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DFD8E21-BF6E-4D29-B8A5-C13B7B6FE91F}"/>
                  </a:ext>
                </a:extLst>
              </p:cNvPr>
              <p:cNvSpPr txBox="1"/>
              <p:nvPr/>
            </p:nvSpPr>
            <p:spPr>
              <a:xfrm>
                <a:off x="4116362" y="2034239"/>
                <a:ext cx="69240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𝒚</m:t>
                      </m:r>
                    </m:oMath>
                  </m:oMathPara>
                </a14:m>
                <a:endParaRPr lang="en-US" sz="2800" b="1" dirty="0"/>
              </a:p>
            </p:txBody>
          </p:sp>
        </mc:Choice>
        <mc:Fallback xmlns="">
          <p:sp>
            <p:nvSpPr>
              <p:cNvPr id="40" name="TextBox 39">
                <a:extLst>
                  <a:ext uri="{FF2B5EF4-FFF2-40B4-BE49-F238E27FC236}">
                    <a16:creationId xmlns:a16="http://schemas.microsoft.com/office/drawing/2014/main" id="{5DFD8E21-BF6E-4D29-B8A5-C13B7B6FE91F}"/>
                  </a:ext>
                </a:extLst>
              </p:cNvPr>
              <p:cNvSpPr txBox="1">
                <a:spLocks noRot="1" noChangeAspect="1" noMove="1" noResize="1" noEditPoints="1" noAdjustHandles="1" noChangeArrowheads="1" noChangeShapeType="1" noTextEdit="1"/>
              </p:cNvSpPr>
              <p:nvPr/>
            </p:nvSpPr>
            <p:spPr>
              <a:xfrm>
                <a:off x="4116362" y="2034239"/>
                <a:ext cx="69240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75DA65-B8CA-4D12-8F44-3B91F04E5720}"/>
                  </a:ext>
                </a:extLst>
              </p:cNvPr>
              <p:cNvSpPr txBox="1"/>
              <p:nvPr/>
            </p:nvSpPr>
            <p:spPr>
              <a:xfrm>
                <a:off x="6237962" y="3249001"/>
                <a:ext cx="5097576" cy="899157"/>
              </a:xfrm>
              <a:prstGeom prst="rect">
                <a:avLst/>
              </a:prstGeom>
              <a:noFill/>
            </p:spPr>
            <p:txBody>
              <a:bodyPr wrap="square">
                <a:spAutoFit/>
              </a:bodyPr>
              <a:lstStyle/>
              <a:p>
                <a:pPr algn="ctr"/>
                <a:r>
                  <a:rPr lang="en-US" sz="2400" b="1" dirty="0">
                    <a:latin typeface="Avenir Next LT Pro" panose="020B0504020202020204" pitchFamily="34" charset="0"/>
                  </a:rPr>
                  <a:t>Still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𝟐</m:t>
                        </m:r>
                      </m:e>
                      <m: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𝟐</m:t>
                            </m:r>
                          </m:e>
                          <m:sup>
                            <m:r>
                              <a:rPr lang="en-US" sz="2400" b="1" i="1" smtClean="0">
                                <a:latin typeface="Cambria Math" panose="02040503050406030204" pitchFamily="18" charset="0"/>
                              </a:rPr>
                              <m:t>𝒅</m:t>
                            </m:r>
                          </m:sup>
                        </m:sSup>
                        <m:r>
                          <a:rPr lang="en-US" sz="2400" b="1" i="1" smtClean="0">
                            <a:latin typeface="Cambria Math" panose="02040503050406030204" pitchFamily="18" charset="0"/>
                          </a:rPr>
                          <m:t>−</m:t>
                        </m:r>
                        <m:r>
                          <a:rPr lang="en-US" sz="2400" b="1" i="1" smtClean="0">
                            <a:latin typeface="Cambria Math" panose="02040503050406030204" pitchFamily="18" charset="0"/>
                          </a:rPr>
                          <m:t>𝒏</m:t>
                        </m:r>
                      </m:sup>
                    </m:sSup>
                  </m:oMath>
                </a14:m>
                <a:r>
                  <a:rPr lang="en-US" sz="2400" b="1" dirty="0">
                    <a:latin typeface="Avenir Next LT Pro" panose="020B0504020202020204" pitchFamily="34" charset="0"/>
                  </a:rPr>
                  <a:t> possible mappings.</a:t>
                </a:r>
              </a:p>
              <a:p>
                <a:pPr algn="ctr"/>
                <a:r>
                  <a:rPr lang="en-US" sz="2400" b="1" dirty="0">
                    <a:latin typeface="Avenir Next LT Pro" panose="020B0504020202020204" pitchFamily="34" charset="0"/>
                  </a:rPr>
                  <a:t>Far, far too many.</a:t>
                </a:r>
              </a:p>
            </p:txBody>
          </p:sp>
        </mc:Choice>
        <mc:Fallback xmlns="">
          <p:sp>
            <p:nvSpPr>
              <p:cNvPr id="49" name="TextBox 48">
                <a:extLst>
                  <a:ext uri="{FF2B5EF4-FFF2-40B4-BE49-F238E27FC236}">
                    <a16:creationId xmlns:a16="http://schemas.microsoft.com/office/drawing/2014/main" id="{CD75DA65-B8CA-4D12-8F44-3B91F04E5720}"/>
                  </a:ext>
                </a:extLst>
              </p:cNvPr>
              <p:cNvSpPr txBox="1">
                <a:spLocks noRot="1" noChangeAspect="1" noMove="1" noResize="1" noEditPoints="1" noAdjustHandles="1" noChangeArrowheads="1" noChangeShapeType="1" noTextEdit="1"/>
              </p:cNvSpPr>
              <p:nvPr/>
            </p:nvSpPr>
            <p:spPr>
              <a:xfrm>
                <a:off x="6237962" y="3249001"/>
                <a:ext cx="5097576" cy="899157"/>
              </a:xfrm>
              <a:prstGeom prst="rect">
                <a:avLst/>
              </a:prstGeom>
              <a:blipFill>
                <a:blip r:embed="rId4"/>
                <a:stretch>
                  <a:fillRect b="-15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CD0C3C0-2A8E-49F1-B18B-52A3AEDED977}"/>
                  </a:ext>
                </a:extLst>
              </p:cNvPr>
              <p:cNvSpPr txBox="1"/>
              <p:nvPr/>
            </p:nvSpPr>
            <p:spPr>
              <a:xfrm>
                <a:off x="305318" y="1329203"/>
                <a:ext cx="11581365" cy="475579"/>
              </a:xfrm>
              <a:prstGeom prst="rect">
                <a:avLst/>
              </a:prstGeom>
              <a:noFill/>
            </p:spPr>
            <p:txBody>
              <a:bodyPr wrap="square">
                <a:spAutoFit/>
              </a:bodyPr>
              <a:lstStyle/>
              <a:p>
                <a:pPr algn="ctr"/>
                <a:r>
                  <a:rPr lang="en-US" sz="2400" dirty="0">
                    <a:latin typeface="Avenir Next LT Pro" panose="020B0504020202020204" pitchFamily="34" charset="0"/>
                  </a:rPr>
                  <a:t>Each unique data point fills in one of these rows for us. Say we have </a:t>
                </a:r>
                <a14:m>
                  <m:oMath xmlns:m="http://schemas.openxmlformats.org/officeDocument/2006/math">
                    <m:r>
                      <a:rPr lang="en-US" sz="2400" i="1" dirty="0" smtClean="0">
                        <a:latin typeface="Cambria Math" panose="02040503050406030204" pitchFamily="18" charset="0"/>
                      </a:rPr>
                      <m:t>𝑛</m:t>
                    </m:r>
                  </m:oMath>
                </a14:m>
                <a:r>
                  <a:rPr lang="en-US" sz="2400" dirty="0">
                    <a:latin typeface="Avenir Next LT Pro" panose="020B0504020202020204" pitchFamily="34" charset="0"/>
                  </a:rPr>
                  <a:t>.</a:t>
                </a:r>
              </a:p>
            </p:txBody>
          </p:sp>
        </mc:Choice>
        <mc:Fallback xmlns="">
          <p:sp>
            <p:nvSpPr>
              <p:cNvPr id="30" name="TextBox 29">
                <a:extLst>
                  <a:ext uri="{FF2B5EF4-FFF2-40B4-BE49-F238E27FC236}">
                    <a16:creationId xmlns:a16="http://schemas.microsoft.com/office/drawing/2014/main" id="{BCD0C3C0-2A8E-49F1-B18B-52A3AEDED977}"/>
                  </a:ext>
                </a:extLst>
              </p:cNvPr>
              <p:cNvSpPr txBox="1">
                <a:spLocks noRot="1" noChangeAspect="1" noMove="1" noResize="1" noEditPoints="1" noAdjustHandles="1" noChangeArrowheads="1" noChangeShapeType="1" noTextEdit="1"/>
              </p:cNvSpPr>
              <p:nvPr/>
            </p:nvSpPr>
            <p:spPr>
              <a:xfrm>
                <a:off x="305318" y="1329203"/>
                <a:ext cx="11581365" cy="475579"/>
              </a:xfrm>
              <a:prstGeom prst="rect">
                <a:avLst/>
              </a:prstGeom>
              <a:blipFill>
                <a:blip r:embed="rId5"/>
                <a:stretch>
                  <a:fillRect t="-8974" b="-2692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642EA0C9-F17C-4F4E-8E02-73B4984C05A5}"/>
              </a:ext>
            </a:extLst>
          </p:cNvPr>
          <p:cNvSpPr txBox="1"/>
          <p:nvPr/>
        </p:nvSpPr>
        <p:spPr>
          <a:xfrm>
            <a:off x="4187892" y="2685265"/>
            <a:ext cx="488516" cy="2308324"/>
          </a:xfrm>
          <a:prstGeom prst="rect">
            <a:avLst/>
          </a:prstGeom>
          <a:noFill/>
        </p:spPr>
        <p:txBody>
          <a:bodyPr wrap="square">
            <a:spAutoFit/>
          </a:bodyPr>
          <a:lstStyle/>
          <a:p>
            <a:r>
              <a:rPr lang="en-US" sz="2400" dirty="0">
                <a:solidFill>
                  <a:srgbClr val="C00000"/>
                </a:solidFill>
                <a:latin typeface="Avenir Next LT Pro" panose="020B0504020202020204" pitchFamily="34" charset="0"/>
              </a:rPr>
              <a:t>1</a:t>
            </a:r>
          </a:p>
          <a:p>
            <a:endParaRPr lang="en-US" sz="2400" dirty="0">
              <a:solidFill>
                <a:srgbClr val="C00000"/>
              </a:solidFill>
              <a:latin typeface="Avenir Next LT Pro" panose="020B0504020202020204" pitchFamily="34" charset="0"/>
            </a:endParaRPr>
          </a:p>
          <a:p>
            <a:endParaRPr lang="en-US" sz="2400" dirty="0">
              <a:solidFill>
                <a:srgbClr val="C00000"/>
              </a:solidFill>
              <a:latin typeface="Avenir Next LT Pro" panose="020B0504020202020204" pitchFamily="34" charset="0"/>
            </a:endParaRPr>
          </a:p>
          <a:p>
            <a:endParaRPr lang="en-US" sz="2400" dirty="0">
              <a:solidFill>
                <a:srgbClr val="C00000"/>
              </a:solidFill>
              <a:latin typeface="Avenir Next LT Pro" panose="020B0504020202020204" pitchFamily="34" charset="0"/>
            </a:endParaRPr>
          </a:p>
          <a:p>
            <a:endParaRPr lang="en-US" sz="2400" dirty="0">
              <a:solidFill>
                <a:srgbClr val="C00000"/>
              </a:solidFill>
              <a:latin typeface="Avenir Next LT Pro" panose="020B0504020202020204" pitchFamily="34" charset="0"/>
            </a:endParaRPr>
          </a:p>
          <a:p>
            <a:r>
              <a:rPr lang="en-US" sz="2400" dirty="0">
                <a:solidFill>
                  <a:srgbClr val="C00000"/>
                </a:solidFill>
                <a:latin typeface="Avenir Next LT Pro" panose="020B0504020202020204" pitchFamily="34" charset="0"/>
              </a:rPr>
              <a:t>0</a:t>
            </a:r>
          </a:p>
        </p:txBody>
      </p:sp>
      <p:sp>
        <p:nvSpPr>
          <p:cNvPr id="32" name="TextBox 31">
            <a:extLst>
              <a:ext uri="{FF2B5EF4-FFF2-40B4-BE49-F238E27FC236}">
                <a16:creationId xmlns:a16="http://schemas.microsoft.com/office/drawing/2014/main" id="{6240F116-97BC-4AB6-B671-3A0CEF632840}"/>
              </a:ext>
            </a:extLst>
          </p:cNvPr>
          <p:cNvSpPr txBox="1"/>
          <p:nvPr/>
        </p:nvSpPr>
        <p:spPr>
          <a:xfrm>
            <a:off x="2007682" y="5630449"/>
            <a:ext cx="8460559" cy="830997"/>
          </a:xfrm>
          <a:prstGeom prst="rect">
            <a:avLst/>
          </a:prstGeom>
          <a:noFill/>
        </p:spPr>
        <p:txBody>
          <a:bodyPr wrap="square">
            <a:spAutoFit/>
          </a:bodyPr>
          <a:lstStyle/>
          <a:p>
            <a:pPr algn="ctr"/>
            <a:r>
              <a:rPr lang="en-US" sz="2400" b="1" dirty="0">
                <a:latin typeface="Avenir Next LT Pro" panose="020B0504020202020204" pitchFamily="34" charset="0"/>
              </a:rPr>
              <a:t>We need to make some sort of assumption about the relationship between input and output.</a:t>
            </a:r>
          </a:p>
        </p:txBody>
      </p:sp>
    </p:spTree>
    <p:extLst>
      <p:ext uri="{BB962C8B-B14F-4D97-AF65-F5344CB8AC3E}">
        <p14:creationId xmlns:p14="http://schemas.microsoft.com/office/powerpoint/2010/main" val="150929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E368F3-A833-455B-A1DC-6C7F98C99B71}"/>
              </a:ext>
            </a:extLst>
          </p:cNvPr>
          <p:cNvSpPr>
            <a:spLocks noGrp="1"/>
          </p:cNvSpPr>
          <p:nvPr>
            <p:ph type="sldNum" sz="quarter" idx="10"/>
          </p:nvPr>
        </p:nvSpPr>
        <p:spPr/>
        <p:txBody>
          <a:bodyPr/>
          <a:lstStyle/>
          <a:p>
            <a:fld id="{02C8B7B2-9496-47E5-990F-169BD0B1DE6A}" type="slidenum">
              <a:rPr lang="en-US" smtClean="0"/>
              <a:t>58</a:t>
            </a:fld>
            <a:endParaRPr lang="en-US"/>
          </a:p>
        </p:txBody>
      </p:sp>
      <p:sp>
        <p:nvSpPr>
          <p:cNvPr id="3" name="Text Placeholder 2">
            <a:extLst>
              <a:ext uri="{FF2B5EF4-FFF2-40B4-BE49-F238E27FC236}">
                <a16:creationId xmlns:a16="http://schemas.microsoft.com/office/drawing/2014/main" id="{D72EFC79-BFCB-4D4B-A7A1-72BFB89F8F2C}"/>
              </a:ext>
            </a:extLst>
          </p:cNvPr>
          <p:cNvSpPr>
            <a:spLocks noGrp="1"/>
          </p:cNvSpPr>
          <p:nvPr>
            <p:ph type="body" sz="quarter" idx="11"/>
          </p:nvPr>
        </p:nvSpPr>
        <p:spPr/>
        <p:txBody>
          <a:bodyPr anchor="ctr"/>
          <a:lstStyle/>
          <a:p>
            <a:pPr algn="ctr"/>
            <a:r>
              <a:rPr lang="en-US" sz="2400" b="1" dirty="0">
                <a:latin typeface="Avenir Next LT Pro" panose="020B0504020202020204" pitchFamily="34" charset="0"/>
              </a:rPr>
              <a:t>You want to predict shoe size from someone’s height. </a:t>
            </a:r>
            <a:br>
              <a:rPr lang="en-US" sz="2400" b="1" dirty="0">
                <a:latin typeface="Avenir Next LT Pro" panose="020B0504020202020204" pitchFamily="34" charset="0"/>
              </a:rPr>
            </a:br>
            <a:r>
              <a:rPr lang="en-US" sz="2400" b="1" dirty="0">
                <a:latin typeface="Avenir Next LT Pro" panose="020B0504020202020204" pitchFamily="34" charset="0"/>
              </a:rPr>
              <a:t>You are given a dataset of height/shoe-size pairs.</a:t>
            </a:r>
            <a:br>
              <a:rPr lang="en-US" sz="2400" dirty="0">
                <a:latin typeface="Avenir Next LT Pro" panose="020B0504020202020204" pitchFamily="34" charset="0"/>
              </a:rPr>
            </a:br>
            <a:br>
              <a:rPr lang="en-US" sz="2400" dirty="0">
                <a:latin typeface="Avenir Next LT Pro" panose="020B0504020202020204" pitchFamily="34" charset="0"/>
              </a:rPr>
            </a:br>
            <a:r>
              <a:rPr lang="en-US" sz="2400" dirty="0">
                <a:latin typeface="Avenir Next LT Pro" panose="020B0504020202020204" pitchFamily="34" charset="0"/>
              </a:rPr>
              <a:t>This is an example of a:</a:t>
            </a:r>
          </a:p>
        </p:txBody>
      </p:sp>
      <p:sp>
        <p:nvSpPr>
          <p:cNvPr id="4" name="Text Placeholder 3">
            <a:extLst>
              <a:ext uri="{FF2B5EF4-FFF2-40B4-BE49-F238E27FC236}">
                <a16:creationId xmlns:a16="http://schemas.microsoft.com/office/drawing/2014/main" id="{65349F1E-0360-47D9-9031-53DE6C2B87B9}"/>
              </a:ext>
            </a:extLst>
          </p:cNvPr>
          <p:cNvSpPr>
            <a:spLocks noGrp="1"/>
          </p:cNvSpPr>
          <p:nvPr>
            <p:ph type="body" sz="quarter" idx="12"/>
          </p:nvPr>
        </p:nvSpPr>
        <p:spPr/>
        <p:txBody>
          <a:bodyPr/>
          <a:lstStyle/>
          <a:p>
            <a:r>
              <a:rPr lang="en-US" dirty="0"/>
              <a:t>supervised classification problem</a:t>
            </a:r>
          </a:p>
        </p:txBody>
      </p:sp>
      <p:sp>
        <p:nvSpPr>
          <p:cNvPr id="5" name="Text Placeholder 4">
            <a:extLst>
              <a:ext uri="{FF2B5EF4-FFF2-40B4-BE49-F238E27FC236}">
                <a16:creationId xmlns:a16="http://schemas.microsoft.com/office/drawing/2014/main" id="{3035AB3C-4E16-40D8-8B43-034A1EB274B4}"/>
              </a:ext>
            </a:extLst>
          </p:cNvPr>
          <p:cNvSpPr>
            <a:spLocks noGrp="1"/>
          </p:cNvSpPr>
          <p:nvPr>
            <p:ph type="body" sz="quarter" idx="13"/>
          </p:nvPr>
        </p:nvSpPr>
        <p:spPr/>
        <p:txBody>
          <a:bodyPr/>
          <a:lstStyle/>
          <a:p>
            <a:r>
              <a:rPr lang="en-US" dirty="0"/>
              <a:t>unsupervised clustering problem</a:t>
            </a:r>
          </a:p>
        </p:txBody>
      </p:sp>
      <p:sp>
        <p:nvSpPr>
          <p:cNvPr id="6" name="Text Placeholder 5">
            <a:extLst>
              <a:ext uri="{FF2B5EF4-FFF2-40B4-BE49-F238E27FC236}">
                <a16:creationId xmlns:a16="http://schemas.microsoft.com/office/drawing/2014/main" id="{1BF615BB-4F80-4809-8188-9EA1016C916F}"/>
              </a:ext>
            </a:extLst>
          </p:cNvPr>
          <p:cNvSpPr>
            <a:spLocks noGrp="1"/>
          </p:cNvSpPr>
          <p:nvPr>
            <p:ph type="body" sz="quarter" idx="14"/>
          </p:nvPr>
        </p:nvSpPr>
        <p:spPr/>
        <p:txBody>
          <a:bodyPr/>
          <a:lstStyle/>
          <a:p>
            <a:r>
              <a:rPr lang="en-US" dirty="0"/>
              <a:t>supervised regression problem</a:t>
            </a:r>
          </a:p>
        </p:txBody>
      </p:sp>
      <p:sp>
        <p:nvSpPr>
          <p:cNvPr id="7" name="Text Placeholder 6">
            <a:extLst>
              <a:ext uri="{FF2B5EF4-FFF2-40B4-BE49-F238E27FC236}">
                <a16:creationId xmlns:a16="http://schemas.microsoft.com/office/drawing/2014/main" id="{FC71705B-9B91-49C4-9933-F279DCA07EE5}"/>
              </a:ext>
            </a:extLst>
          </p:cNvPr>
          <p:cNvSpPr>
            <a:spLocks noGrp="1"/>
          </p:cNvSpPr>
          <p:nvPr>
            <p:ph type="body" sz="quarter" idx="15"/>
          </p:nvPr>
        </p:nvSpPr>
        <p:spPr/>
        <p:txBody>
          <a:bodyPr/>
          <a:lstStyle/>
          <a:p>
            <a:r>
              <a:rPr lang="en-US" dirty="0"/>
              <a:t>unsupervised density estimation problem</a:t>
            </a:r>
          </a:p>
        </p:txBody>
      </p:sp>
    </p:spTree>
    <p:extLst>
      <p:ext uri="{BB962C8B-B14F-4D97-AF65-F5344CB8AC3E}">
        <p14:creationId xmlns:p14="http://schemas.microsoft.com/office/powerpoint/2010/main" val="1379588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E368F3-A833-455B-A1DC-6C7F98C99B71}"/>
              </a:ext>
            </a:extLst>
          </p:cNvPr>
          <p:cNvSpPr>
            <a:spLocks noGrp="1"/>
          </p:cNvSpPr>
          <p:nvPr>
            <p:ph type="sldNum" sz="quarter" idx="10"/>
          </p:nvPr>
        </p:nvSpPr>
        <p:spPr/>
        <p:txBody>
          <a:bodyPr/>
          <a:lstStyle/>
          <a:p>
            <a:fld id="{02C8B7B2-9496-47E5-990F-169BD0B1DE6A}" type="slidenum">
              <a:rPr lang="en-US" smtClean="0"/>
              <a:t>59</a:t>
            </a:fld>
            <a:endParaRPr lang="en-US"/>
          </a:p>
        </p:txBody>
      </p:sp>
      <p:sp>
        <p:nvSpPr>
          <p:cNvPr id="3" name="Text Placeholder 2">
            <a:extLst>
              <a:ext uri="{FF2B5EF4-FFF2-40B4-BE49-F238E27FC236}">
                <a16:creationId xmlns:a16="http://schemas.microsoft.com/office/drawing/2014/main" id="{D72EFC79-BFCB-4D4B-A7A1-72BFB89F8F2C}"/>
              </a:ext>
            </a:extLst>
          </p:cNvPr>
          <p:cNvSpPr>
            <a:spLocks noGrp="1"/>
          </p:cNvSpPr>
          <p:nvPr>
            <p:ph type="body" sz="quarter" idx="11"/>
          </p:nvPr>
        </p:nvSpPr>
        <p:spPr/>
        <p:txBody>
          <a:bodyPr anchor="ctr"/>
          <a:lstStyle/>
          <a:p>
            <a:pPr algn="ctr"/>
            <a:r>
              <a:rPr lang="en-US" sz="2400" b="1" dirty="0">
                <a:latin typeface="Avenir Next LT Pro" panose="020B0504020202020204" pitchFamily="34" charset="0"/>
              </a:rPr>
              <a:t>You want to estimate how likely it is for someone to have a certain shoe size / height combo. You are given a dataset of height/shoe-size pairs.</a:t>
            </a:r>
            <a:br>
              <a:rPr lang="en-US" sz="2400" dirty="0">
                <a:latin typeface="Avenir Next LT Pro" panose="020B0504020202020204" pitchFamily="34" charset="0"/>
              </a:rPr>
            </a:br>
            <a:br>
              <a:rPr lang="en-US" sz="2400" dirty="0">
                <a:latin typeface="Avenir Next LT Pro" panose="020B0504020202020204" pitchFamily="34" charset="0"/>
              </a:rPr>
            </a:br>
            <a:r>
              <a:rPr lang="en-US" sz="2400" dirty="0">
                <a:latin typeface="Avenir Next LT Pro" panose="020B0504020202020204" pitchFamily="34" charset="0"/>
              </a:rPr>
              <a:t>This is an example of a:</a:t>
            </a:r>
          </a:p>
        </p:txBody>
      </p:sp>
      <p:sp>
        <p:nvSpPr>
          <p:cNvPr id="4" name="Text Placeholder 3">
            <a:extLst>
              <a:ext uri="{FF2B5EF4-FFF2-40B4-BE49-F238E27FC236}">
                <a16:creationId xmlns:a16="http://schemas.microsoft.com/office/drawing/2014/main" id="{65349F1E-0360-47D9-9031-53DE6C2B87B9}"/>
              </a:ext>
            </a:extLst>
          </p:cNvPr>
          <p:cNvSpPr>
            <a:spLocks noGrp="1"/>
          </p:cNvSpPr>
          <p:nvPr>
            <p:ph type="body" sz="quarter" idx="12"/>
          </p:nvPr>
        </p:nvSpPr>
        <p:spPr/>
        <p:txBody>
          <a:bodyPr/>
          <a:lstStyle/>
          <a:p>
            <a:r>
              <a:rPr lang="en-US" dirty="0"/>
              <a:t>supervised classification problem</a:t>
            </a:r>
          </a:p>
        </p:txBody>
      </p:sp>
      <p:sp>
        <p:nvSpPr>
          <p:cNvPr id="5" name="Text Placeholder 4">
            <a:extLst>
              <a:ext uri="{FF2B5EF4-FFF2-40B4-BE49-F238E27FC236}">
                <a16:creationId xmlns:a16="http://schemas.microsoft.com/office/drawing/2014/main" id="{3035AB3C-4E16-40D8-8B43-034A1EB274B4}"/>
              </a:ext>
            </a:extLst>
          </p:cNvPr>
          <p:cNvSpPr>
            <a:spLocks noGrp="1"/>
          </p:cNvSpPr>
          <p:nvPr>
            <p:ph type="body" sz="quarter" idx="13"/>
          </p:nvPr>
        </p:nvSpPr>
        <p:spPr/>
        <p:txBody>
          <a:bodyPr/>
          <a:lstStyle/>
          <a:p>
            <a:r>
              <a:rPr lang="en-US" dirty="0"/>
              <a:t>unsupervised clustering problem</a:t>
            </a:r>
          </a:p>
        </p:txBody>
      </p:sp>
      <p:sp>
        <p:nvSpPr>
          <p:cNvPr id="6" name="Text Placeholder 5">
            <a:extLst>
              <a:ext uri="{FF2B5EF4-FFF2-40B4-BE49-F238E27FC236}">
                <a16:creationId xmlns:a16="http://schemas.microsoft.com/office/drawing/2014/main" id="{1BF615BB-4F80-4809-8188-9EA1016C916F}"/>
              </a:ext>
            </a:extLst>
          </p:cNvPr>
          <p:cNvSpPr>
            <a:spLocks noGrp="1"/>
          </p:cNvSpPr>
          <p:nvPr>
            <p:ph type="body" sz="quarter" idx="14"/>
          </p:nvPr>
        </p:nvSpPr>
        <p:spPr/>
        <p:txBody>
          <a:bodyPr/>
          <a:lstStyle/>
          <a:p>
            <a:r>
              <a:rPr lang="en-US" dirty="0"/>
              <a:t>supervised regression problem</a:t>
            </a:r>
          </a:p>
        </p:txBody>
      </p:sp>
      <p:sp>
        <p:nvSpPr>
          <p:cNvPr id="7" name="Text Placeholder 6">
            <a:extLst>
              <a:ext uri="{FF2B5EF4-FFF2-40B4-BE49-F238E27FC236}">
                <a16:creationId xmlns:a16="http://schemas.microsoft.com/office/drawing/2014/main" id="{FC71705B-9B91-49C4-9933-F279DCA07EE5}"/>
              </a:ext>
            </a:extLst>
          </p:cNvPr>
          <p:cNvSpPr>
            <a:spLocks noGrp="1"/>
          </p:cNvSpPr>
          <p:nvPr>
            <p:ph type="body" sz="quarter" idx="15"/>
          </p:nvPr>
        </p:nvSpPr>
        <p:spPr/>
        <p:txBody>
          <a:bodyPr/>
          <a:lstStyle/>
          <a:p>
            <a:r>
              <a:rPr lang="en-US" dirty="0"/>
              <a:t>unsupervised density estimation problem</a:t>
            </a:r>
          </a:p>
        </p:txBody>
      </p:sp>
    </p:spTree>
    <p:extLst>
      <p:ext uri="{BB962C8B-B14F-4D97-AF65-F5344CB8AC3E}">
        <p14:creationId xmlns:p14="http://schemas.microsoft.com/office/powerpoint/2010/main" val="156961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4597-FA18-47BA-B51D-D8DB36E88E0E}"/>
              </a:ext>
            </a:extLst>
          </p:cNvPr>
          <p:cNvSpPr>
            <a:spLocks noGrp="1"/>
          </p:cNvSpPr>
          <p:nvPr>
            <p:ph type="title"/>
          </p:nvPr>
        </p:nvSpPr>
        <p:spPr/>
        <p:txBody>
          <a:bodyPr/>
          <a:lstStyle/>
          <a:p>
            <a:r>
              <a:rPr lang="en-US" dirty="0"/>
              <a:t>What is Machine Learning? (Tom Mitchell’s Answer)</a:t>
            </a:r>
          </a:p>
        </p:txBody>
      </p:sp>
      <p:sp>
        <p:nvSpPr>
          <p:cNvPr id="3" name="Slide Number Placeholder 2">
            <a:extLst>
              <a:ext uri="{FF2B5EF4-FFF2-40B4-BE49-F238E27FC236}">
                <a16:creationId xmlns:a16="http://schemas.microsoft.com/office/drawing/2014/main" id="{E19088BE-F202-438E-A84B-4553E4B1FC1A}"/>
              </a:ext>
            </a:extLst>
          </p:cNvPr>
          <p:cNvSpPr>
            <a:spLocks noGrp="1"/>
          </p:cNvSpPr>
          <p:nvPr>
            <p:ph type="sldNum" sz="quarter" idx="4"/>
          </p:nvPr>
        </p:nvSpPr>
        <p:spPr/>
        <p:txBody>
          <a:bodyPr/>
          <a:lstStyle/>
          <a:p>
            <a:fld id="{02C8B7B2-9496-47E5-990F-169BD0B1DE6A}" type="slidenum">
              <a:rPr lang="en-US" smtClean="0"/>
              <a:t>6</a:t>
            </a:fld>
            <a:endParaRPr lang="en-US"/>
          </a:p>
        </p:txBody>
      </p:sp>
      <p:sp>
        <p:nvSpPr>
          <p:cNvPr id="11" name="TextBox 10">
            <a:extLst>
              <a:ext uri="{FF2B5EF4-FFF2-40B4-BE49-F238E27FC236}">
                <a16:creationId xmlns:a16="http://schemas.microsoft.com/office/drawing/2014/main" id="{89C33109-F458-42C7-B9D0-6A8712DE78DC}"/>
              </a:ext>
            </a:extLst>
          </p:cNvPr>
          <p:cNvSpPr txBox="1"/>
          <p:nvPr/>
        </p:nvSpPr>
        <p:spPr>
          <a:xfrm>
            <a:off x="994405" y="2266093"/>
            <a:ext cx="2366543" cy="584775"/>
          </a:xfrm>
          <a:prstGeom prst="rect">
            <a:avLst/>
          </a:prstGeom>
          <a:noFill/>
        </p:spPr>
        <p:txBody>
          <a:bodyPr wrap="square">
            <a:spAutoFit/>
          </a:bodyPr>
          <a:lstStyle/>
          <a:p>
            <a:pPr algn="ctr"/>
            <a:r>
              <a:rPr lang="en-US" sz="3200" b="1" dirty="0">
                <a:solidFill>
                  <a:srgbClr val="000000"/>
                </a:solidFill>
                <a:latin typeface="Avenir Next LT Pro" panose="020B0504020202020204" pitchFamily="34" charset="0"/>
              </a:rPr>
              <a:t>Task </a:t>
            </a:r>
            <a:r>
              <a:rPr lang="en-US" sz="3200" b="1" i="1" dirty="0">
                <a:solidFill>
                  <a:srgbClr val="000000"/>
                </a:solidFill>
                <a:latin typeface="Avenir Next LT Pro" panose="020B0504020202020204" pitchFamily="34" charset="0"/>
              </a:rPr>
              <a:t>T</a:t>
            </a:r>
            <a:endParaRPr lang="en-US" sz="3200" b="1" i="1" u="none" strike="noStrike" dirty="0">
              <a:solidFill>
                <a:srgbClr val="000000"/>
              </a:solidFill>
              <a:effectLst/>
              <a:latin typeface="Avenir Next LT Pro" panose="020B0504020202020204" pitchFamily="34" charset="0"/>
            </a:endParaRPr>
          </a:p>
        </p:txBody>
      </p:sp>
      <p:sp>
        <p:nvSpPr>
          <p:cNvPr id="12" name="TextBox 11">
            <a:extLst>
              <a:ext uri="{FF2B5EF4-FFF2-40B4-BE49-F238E27FC236}">
                <a16:creationId xmlns:a16="http://schemas.microsoft.com/office/drawing/2014/main" id="{59BE7434-1050-428A-939D-00CEC70AA04B}"/>
              </a:ext>
            </a:extLst>
          </p:cNvPr>
          <p:cNvSpPr txBox="1"/>
          <p:nvPr/>
        </p:nvSpPr>
        <p:spPr>
          <a:xfrm>
            <a:off x="3500079" y="5016954"/>
            <a:ext cx="5204198" cy="584775"/>
          </a:xfrm>
          <a:prstGeom prst="rect">
            <a:avLst/>
          </a:prstGeom>
          <a:noFill/>
        </p:spPr>
        <p:txBody>
          <a:bodyPr wrap="square">
            <a:spAutoFit/>
          </a:bodyPr>
          <a:lstStyle/>
          <a:p>
            <a:pPr algn="ctr"/>
            <a:r>
              <a:rPr lang="en-US" sz="3200" b="1" dirty="0">
                <a:solidFill>
                  <a:srgbClr val="000000"/>
                </a:solidFill>
                <a:latin typeface="Avenir Next LT Pro" panose="020B0504020202020204" pitchFamily="34" charset="0"/>
              </a:rPr>
              <a:t>Experience </a:t>
            </a:r>
            <a:r>
              <a:rPr lang="en-US" sz="3200" b="1" i="1" dirty="0">
                <a:solidFill>
                  <a:srgbClr val="000000"/>
                </a:solidFill>
                <a:latin typeface="Avenir Next LT Pro" panose="020B0504020202020204" pitchFamily="34" charset="0"/>
              </a:rPr>
              <a:t>E</a:t>
            </a:r>
            <a:r>
              <a:rPr lang="en-US" sz="3200" b="1" dirty="0">
                <a:solidFill>
                  <a:srgbClr val="000000"/>
                </a:solidFill>
                <a:latin typeface="Avenir Next LT Pro" panose="020B0504020202020204" pitchFamily="34" charset="0"/>
              </a:rPr>
              <a:t> </a:t>
            </a:r>
            <a:r>
              <a:rPr lang="en-US" sz="3200" dirty="0">
                <a:solidFill>
                  <a:srgbClr val="000000"/>
                </a:solidFill>
                <a:latin typeface="Avenir Next LT Pro" panose="020B0504020202020204" pitchFamily="34" charset="0"/>
              </a:rPr>
              <a:t>(Data)</a:t>
            </a:r>
            <a:endParaRPr lang="en-US" sz="3200" i="0" u="none" strike="noStrike" dirty="0">
              <a:solidFill>
                <a:srgbClr val="000000"/>
              </a:solidFill>
              <a:effectLst/>
              <a:latin typeface="Avenir Next LT Pro" panose="020B0504020202020204" pitchFamily="34" charset="0"/>
            </a:endParaRPr>
          </a:p>
        </p:txBody>
      </p:sp>
      <p:sp>
        <p:nvSpPr>
          <p:cNvPr id="13" name="TextBox 12">
            <a:extLst>
              <a:ext uri="{FF2B5EF4-FFF2-40B4-BE49-F238E27FC236}">
                <a16:creationId xmlns:a16="http://schemas.microsoft.com/office/drawing/2014/main" id="{A4E9E556-8E08-4F48-A255-72861278240F}"/>
              </a:ext>
            </a:extLst>
          </p:cNvPr>
          <p:cNvSpPr txBox="1"/>
          <p:nvPr/>
        </p:nvSpPr>
        <p:spPr>
          <a:xfrm>
            <a:off x="7592278" y="2186521"/>
            <a:ext cx="5204198" cy="584775"/>
          </a:xfrm>
          <a:prstGeom prst="rect">
            <a:avLst/>
          </a:prstGeom>
          <a:noFill/>
        </p:spPr>
        <p:txBody>
          <a:bodyPr wrap="square">
            <a:spAutoFit/>
          </a:bodyPr>
          <a:lstStyle/>
          <a:p>
            <a:pPr algn="ctr"/>
            <a:r>
              <a:rPr lang="en-US" sz="3200" b="1" dirty="0">
                <a:solidFill>
                  <a:srgbClr val="000000"/>
                </a:solidFill>
                <a:latin typeface="Avenir Next LT Pro" panose="020B0504020202020204" pitchFamily="34" charset="0"/>
              </a:rPr>
              <a:t>Performance </a:t>
            </a:r>
            <a:r>
              <a:rPr lang="en-US" sz="3200" b="1" i="1" dirty="0">
                <a:solidFill>
                  <a:srgbClr val="000000"/>
                </a:solidFill>
                <a:latin typeface="Avenir Next LT Pro" panose="020B0504020202020204" pitchFamily="34" charset="0"/>
              </a:rPr>
              <a:t>P</a:t>
            </a:r>
            <a:endParaRPr lang="en-US" sz="3200" i="1" u="none" strike="noStrike" dirty="0">
              <a:solidFill>
                <a:srgbClr val="000000"/>
              </a:solidFill>
              <a:effectLst/>
              <a:latin typeface="Avenir Next LT Pro" panose="020B0504020202020204" pitchFamily="34" charset="0"/>
            </a:endParaRPr>
          </a:p>
        </p:txBody>
      </p:sp>
      <p:cxnSp>
        <p:nvCxnSpPr>
          <p:cNvPr id="15" name="Straight Arrow Connector 14">
            <a:extLst>
              <a:ext uri="{FF2B5EF4-FFF2-40B4-BE49-F238E27FC236}">
                <a16:creationId xmlns:a16="http://schemas.microsoft.com/office/drawing/2014/main" id="{A0ED3651-2618-4E35-840D-8004A58A1FD2}"/>
              </a:ext>
            </a:extLst>
          </p:cNvPr>
          <p:cNvCxnSpPr>
            <a:stCxn id="11" idx="3"/>
          </p:cNvCxnSpPr>
          <p:nvPr/>
        </p:nvCxnSpPr>
        <p:spPr>
          <a:xfrm flipV="1">
            <a:off x="3360948" y="2558480"/>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C75E69B-1927-4C06-9B17-9061C705FC22}"/>
              </a:ext>
            </a:extLst>
          </p:cNvPr>
          <p:cNvCxnSpPr/>
          <p:nvPr/>
        </p:nvCxnSpPr>
        <p:spPr>
          <a:xfrm flipV="1">
            <a:off x="7659135" y="2377248"/>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3FBF309-65B7-4FD3-B191-56111DEFBB8D}"/>
              </a:ext>
            </a:extLst>
          </p:cNvPr>
          <p:cNvCxnSpPr>
            <a:cxnSpLocks/>
          </p:cNvCxnSpPr>
          <p:nvPr/>
        </p:nvCxnSpPr>
        <p:spPr>
          <a:xfrm flipH="1" flipV="1">
            <a:off x="7660674" y="2567976"/>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F5D9D9B6-2B0B-46DF-8A0C-C457B814E2F1}"/>
              </a:ext>
            </a:extLst>
          </p:cNvPr>
          <p:cNvGrpSpPr/>
          <p:nvPr/>
        </p:nvGrpSpPr>
        <p:grpSpPr>
          <a:xfrm rot="5400000">
            <a:off x="5600915" y="4490566"/>
            <a:ext cx="977813" cy="190729"/>
            <a:chOff x="7397582" y="2267422"/>
            <a:chExt cx="977813" cy="190729"/>
          </a:xfrm>
        </p:grpSpPr>
        <p:cxnSp>
          <p:nvCxnSpPr>
            <p:cNvPr id="18" name="Straight Arrow Connector 17">
              <a:extLst>
                <a:ext uri="{FF2B5EF4-FFF2-40B4-BE49-F238E27FC236}">
                  <a16:creationId xmlns:a16="http://schemas.microsoft.com/office/drawing/2014/main" id="{B0BF039B-A9F7-4EF7-95E1-27B3419A53FA}"/>
                </a:ext>
              </a:extLst>
            </p:cNvPr>
            <p:cNvCxnSpPr/>
            <p:nvPr/>
          </p:nvCxnSpPr>
          <p:spPr>
            <a:xfrm flipV="1">
              <a:off x="7397582" y="2267422"/>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A3A4027-6ABE-4F21-B247-A78D71E4C6F5}"/>
                </a:ext>
              </a:extLst>
            </p:cNvPr>
            <p:cNvCxnSpPr>
              <a:cxnSpLocks/>
            </p:cNvCxnSpPr>
            <p:nvPr/>
          </p:nvCxnSpPr>
          <p:spPr>
            <a:xfrm flipH="1" flipV="1">
              <a:off x="7399121" y="2458150"/>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7DDEC5C1-96F6-4E9B-B229-F846704729FF}"/>
              </a:ext>
            </a:extLst>
          </p:cNvPr>
          <p:cNvGrpSpPr/>
          <p:nvPr/>
        </p:nvGrpSpPr>
        <p:grpSpPr>
          <a:xfrm>
            <a:off x="4218973" y="630022"/>
            <a:ext cx="3754054" cy="3741697"/>
            <a:chOff x="3979266" y="41307"/>
            <a:chExt cx="3754054" cy="3741697"/>
          </a:xfrm>
        </p:grpSpPr>
        <p:grpSp>
          <p:nvGrpSpPr>
            <p:cNvPr id="10" name="Group 9">
              <a:extLst>
                <a:ext uri="{FF2B5EF4-FFF2-40B4-BE49-F238E27FC236}">
                  <a16:creationId xmlns:a16="http://schemas.microsoft.com/office/drawing/2014/main" id="{8172F41E-5B08-45D9-975E-B4DE43702C82}"/>
                </a:ext>
              </a:extLst>
            </p:cNvPr>
            <p:cNvGrpSpPr/>
            <p:nvPr/>
          </p:nvGrpSpPr>
          <p:grpSpPr>
            <a:xfrm>
              <a:off x="3991623" y="41307"/>
              <a:ext cx="3741697" cy="3741697"/>
              <a:chOff x="4067772" y="1558151"/>
              <a:chExt cx="3741697" cy="3741697"/>
            </a:xfrm>
          </p:grpSpPr>
          <p:pic>
            <p:nvPicPr>
              <p:cNvPr id="9" name="Graphic 8" descr="Laptop with solid fill">
                <a:extLst>
                  <a:ext uri="{FF2B5EF4-FFF2-40B4-BE49-F238E27FC236}">
                    <a16:creationId xmlns:a16="http://schemas.microsoft.com/office/drawing/2014/main" id="{0C7B367D-5F00-4589-9BC1-763D229DAE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7772" y="1558151"/>
                <a:ext cx="3741697" cy="3741697"/>
              </a:xfrm>
              <a:prstGeom prst="rect">
                <a:avLst/>
              </a:prstGeom>
            </p:spPr>
          </p:pic>
          <p:pic>
            <p:nvPicPr>
              <p:cNvPr id="5" name="Graphic 4" descr="Processor with solid fill">
                <a:extLst>
                  <a:ext uri="{FF2B5EF4-FFF2-40B4-BE49-F238E27FC236}">
                    <a16:creationId xmlns:a16="http://schemas.microsoft.com/office/drawing/2014/main" id="{8D9033BB-47D6-4DEB-88C1-DAAC33AA5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1420" y="2737022"/>
                <a:ext cx="914400" cy="914400"/>
              </a:xfrm>
              <a:prstGeom prst="rect">
                <a:avLst/>
              </a:prstGeom>
            </p:spPr>
          </p:pic>
        </p:grpSp>
        <p:sp>
          <p:nvSpPr>
            <p:cNvPr id="21" name="TextBox 20">
              <a:extLst>
                <a:ext uri="{FF2B5EF4-FFF2-40B4-BE49-F238E27FC236}">
                  <a16:creationId xmlns:a16="http://schemas.microsoft.com/office/drawing/2014/main" id="{55C434C3-B9C0-4A8C-9458-4B43E6BE776C}"/>
                </a:ext>
              </a:extLst>
            </p:cNvPr>
            <p:cNvSpPr txBox="1"/>
            <p:nvPr/>
          </p:nvSpPr>
          <p:spPr>
            <a:xfrm>
              <a:off x="3979266" y="2935430"/>
              <a:ext cx="3741698" cy="523220"/>
            </a:xfrm>
            <a:prstGeom prst="rect">
              <a:avLst/>
            </a:prstGeom>
            <a:noFill/>
          </p:spPr>
          <p:txBody>
            <a:bodyPr wrap="square">
              <a:spAutoFit/>
            </a:bodyPr>
            <a:lstStyle/>
            <a:p>
              <a:pPr algn="ctr"/>
              <a:r>
                <a:rPr lang="en-US" sz="2800" b="1" dirty="0">
                  <a:ln>
                    <a:solidFill>
                      <a:srgbClr val="D73F09"/>
                    </a:solidFill>
                  </a:ln>
                  <a:solidFill>
                    <a:srgbClr val="000000"/>
                  </a:solidFill>
                  <a:latin typeface="Avenir Next LT Pro" panose="020B0504020202020204" pitchFamily="34" charset="0"/>
                </a:rPr>
                <a:t>Learning Algorithm</a:t>
              </a:r>
              <a:endParaRPr lang="en-US" sz="2800" i="0" u="none" strike="noStrike" dirty="0">
                <a:ln>
                  <a:solidFill>
                    <a:srgbClr val="D73F09"/>
                  </a:solidFill>
                </a:ln>
                <a:solidFill>
                  <a:srgbClr val="000000"/>
                </a:solidFill>
                <a:effectLst/>
                <a:latin typeface="Avenir Next LT Pro" panose="020B0504020202020204" pitchFamily="34" charset="0"/>
              </a:endParaRPr>
            </a:p>
          </p:txBody>
        </p:sp>
      </p:grpSp>
      <p:sp>
        <p:nvSpPr>
          <p:cNvPr id="23" name="TextBox 22">
            <a:extLst>
              <a:ext uri="{FF2B5EF4-FFF2-40B4-BE49-F238E27FC236}">
                <a16:creationId xmlns:a16="http://schemas.microsoft.com/office/drawing/2014/main" id="{2B4A183C-D9EC-4355-B864-BAA44AE66242}"/>
              </a:ext>
            </a:extLst>
          </p:cNvPr>
          <p:cNvSpPr txBox="1"/>
          <p:nvPr/>
        </p:nvSpPr>
        <p:spPr>
          <a:xfrm>
            <a:off x="151853" y="5918628"/>
            <a:ext cx="11888295" cy="615553"/>
          </a:xfrm>
          <a:prstGeom prst="rect">
            <a:avLst/>
          </a:prstGeom>
          <a:noFill/>
        </p:spPr>
        <p:txBody>
          <a:bodyPr wrap="square">
            <a:spAutoFit/>
          </a:bodyPr>
          <a:lstStyle/>
          <a:p>
            <a:pPr algn="ctr"/>
            <a:r>
              <a:rPr lang="en-US" sz="2000" dirty="0">
                <a:solidFill>
                  <a:srgbClr val="202122"/>
                </a:solidFill>
                <a:effectLst/>
                <a:latin typeface="Book Antiqua" panose="02040602050305030304" pitchFamily="18" charset="0"/>
              </a:rPr>
              <a:t>“</a:t>
            </a:r>
            <a:r>
              <a:rPr lang="en-US" sz="2000" dirty="0">
                <a:solidFill>
                  <a:srgbClr val="202122"/>
                </a:solidFill>
                <a:latin typeface="Book Antiqua" panose="02040602050305030304" pitchFamily="18" charset="0"/>
              </a:rPr>
              <a:t>A</a:t>
            </a:r>
            <a:r>
              <a:rPr lang="en-US" sz="2000" dirty="0">
                <a:solidFill>
                  <a:srgbClr val="202122"/>
                </a:solidFill>
                <a:effectLst/>
                <a:latin typeface="Book Antiqua" panose="02040602050305030304" pitchFamily="18" charset="0"/>
              </a:rPr>
              <a:t>lgorithms that improve their performance (P) at some task (T) with experience (E)”</a:t>
            </a:r>
          </a:p>
          <a:p>
            <a:pPr algn="ctr"/>
            <a:r>
              <a:rPr lang="en-US" sz="1400" i="1" dirty="0">
                <a:solidFill>
                  <a:srgbClr val="202122"/>
                </a:solidFill>
                <a:latin typeface="Book Antiqua" panose="02040602050305030304" pitchFamily="18" charset="0"/>
              </a:rPr>
              <a:t>- Tom Mitchell</a:t>
            </a:r>
            <a:endParaRPr lang="en-US" i="1" dirty="0">
              <a:latin typeface="Book Antiqua" panose="02040602050305030304" pitchFamily="18" charset="0"/>
            </a:endParaRPr>
          </a:p>
        </p:txBody>
      </p:sp>
      <p:sp>
        <p:nvSpPr>
          <p:cNvPr id="24" name="TextBox 23">
            <a:extLst>
              <a:ext uri="{FF2B5EF4-FFF2-40B4-BE49-F238E27FC236}">
                <a16:creationId xmlns:a16="http://schemas.microsoft.com/office/drawing/2014/main" id="{345D56B0-A2EB-4F48-B1AB-C4DDC6A84622}"/>
              </a:ext>
            </a:extLst>
          </p:cNvPr>
          <p:cNvSpPr txBox="1"/>
          <p:nvPr/>
        </p:nvSpPr>
        <p:spPr>
          <a:xfrm>
            <a:off x="80783" y="630022"/>
            <a:ext cx="7875357" cy="584775"/>
          </a:xfrm>
          <a:prstGeom prst="rect">
            <a:avLst/>
          </a:prstGeom>
          <a:noFill/>
        </p:spPr>
        <p:txBody>
          <a:bodyPr wrap="square">
            <a:spAutoFit/>
          </a:bodyPr>
          <a:lstStyle/>
          <a:p>
            <a:r>
              <a:rPr lang="en-US" sz="3200" b="1" dirty="0">
                <a:solidFill>
                  <a:srgbClr val="000000"/>
                </a:solidFill>
                <a:latin typeface="Avenir Next LT Pro" panose="020B0504020202020204" pitchFamily="34" charset="0"/>
              </a:rPr>
              <a:t>Machine Learning</a:t>
            </a:r>
            <a:endParaRPr lang="en-US" sz="3200" b="1" i="1" u="none" strike="noStrike" dirty="0">
              <a:solidFill>
                <a:srgbClr val="000000"/>
              </a:solidFill>
              <a:effectLst/>
              <a:latin typeface="Avenir Next LT Pro" panose="020B0504020202020204" pitchFamily="34" charset="0"/>
            </a:endParaRPr>
          </a:p>
        </p:txBody>
      </p:sp>
    </p:spTree>
    <p:extLst>
      <p:ext uri="{BB962C8B-B14F-4D97-AF65-F5344CB8AC3E}">
        <p14:creationId xmlns:p14="http://schemas.microsoft.com/office/powerpoint/2010/main" val="4241716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E368F3-A833-455B-A1DC-6C7F98C99B71}"/>
              </a:ext>
            </a:extLst>
          </p:cNvPr>
          <p:cNvSpPr>
            <a:spLocks noGrp="1"/>
          </p:cNvSpPr>
          <p:nvPr>
            <p:ph type="sldNum" sz="quarter" idx="10"/>
          </p:nvPr>
        </p:nvSpPr>
        <p:spPr/>
        <p:txBody>
          <a:bodyPr/>
          <a:lstStyle/>
          <a:p>
            <a:fld id="{02C8B7B2-9496-47E5-990F-169BD0B1DE6A}" type="slidenum">
              <a:rPr lang="en-US" smtClean="0"/>
              <a:t>60</a:t>
            </a:fld>
            <a:endParaRPr lang="en-US"/>
          </a:p>
        </p:txBody>
      </p:sp>
      <p:sp>
        <p:nvSpPr>
          <p:cNvPr id="3" name="Text Placeholder 2">
            <a:extLst>
              <a:ext uri="{FF2B5EF4-FFF2-40B4-BE49-F238E27FC236}">
                <a16:creationId xmlns:a16="http://schemas.microsoft.com/office/drawing/2014/main" id="{D72EFC79-BFCB-4D4B-A7A1-72BFB89F8F2C}"/>
              </a:ext>
            </a:extLst>
          </p:cNvPr>
          <p:cNvSpPr>
            <a:spLocks noGrp="1"/>
          </p:cNvSpPr>
          <p:nvPr>
            <p:ph type="body" sz="quarter" idx="11"/>
          </p:nvPr>
        </p:nvSpPr>
        <p:spPr/>
        <p:txBody>
          <a:bodyPr anchor="ctr"/>
          <a:lstStyle/>
          <a:p>
            <a:pPr algn="ctr"/>
            <a:r>
              <a:rPr lang="en-US" sz="2400" b="1" dirty="0">
                <a:latin typeface="Avenir Next LT Pro" panose="020B0504020202020204" pitchFamily="34" charset="0"/>
              </a:rPr>
              <a:t>You want to group people by their shoe-size and height. </a:t>
            </a:r>
            <a:br>
              <a:rPr lang="en-US" sz="2400" b="1" dirty="0">
                <a:latin typeface="Avenir Next LT Pro" panose="020B0504020202020204" pitchFamily="34" charset="0"/>
              </a:rPr>
            </a:br>
            <a:r>
              <a:rPr lang="en-US" sz="2400" b="1" dirty="0">
                <a:latin typeface="Avenir Next LT Pro" panose="020B0504020202020204" pitchFamily="34" charset="0"/>
              </a:rPr>
              <a:t>You are given a dataset of height/shoe-size pairs.</a:t>
            </a:r>
            <a:br>
              <a:rPr lang="en-US" sz="2400" dirty="0">
                <a:latin typeface="Avenir Next LT Pro" panose="020B0504020202020204" pitchFamily="34" charset="0"/>
              </a:rPr>
            </a:br>
            <a:br>
              <a:rPr lang="en-US" sz="2400" dirty="0">
                <a:latin typeface="Avenir Next LT Pro" panose="020B0504020202020204" pitchFamily="34" charset="0"/>
              </a:rPr>
            </a:br>
            <a:r>
              <a:rPr lang="en-US" sz="2400" dirty="0">
                <a:latin typeface="Avenir Next LT Pro" panose="020B0504020202020204" pitchFamily="34" charset="0"/>
              </a:rPr>
              <a:t>This is an example of a:</a:t>
            </a:r>
          </a:p>
        </p:txBody>
      </p:sp>
      <p:sp>
        <p:nvSpPr>
          <p:cNvPr id="4" name="Text Placeholder 3">
            <a:extLst>
              <a:ext uri="{FF2B5EF4-FFF2-40B4-BE49-F238E27FC236}">
                <a16:creationId xmlns:a16="http://schemas.microsoft.com/office/drawing/2014/main" id="{65349F1E-0360-47D9-9031-53DE6C2B87B9}"/>
              </a:ext>
            </a:extLst>
          </p:cNvPr>
          <p:cNvSpPr>
            <a:spLocks noGrp="1"/>
          </p:cNvSpPr>
          <p:nvPr>
            <p:ph type="body" sz="quarter" idx="12"/>
          </p:nvPr>
        </p:nvSpPr>
        <p:spPr/>
        <p:txBody>
          <a:bodyPr/>
          <a:lstStyle/>
          <a:p>
            <a:r>
              <a:rPr lang="en-US" dirty="0"/>
              <a:t>supervised classification problem</a:t>
            </a:r>
          </a:p>
        </p:txBody>
      </p:sp>
      <p:sp>
        <p:nvSpPr>
          <p:cNvPr id="5" name="Text Placeholder 4">
            <a:extLst>
              <a:ext uri="{FF2B5EF4-FFF2-40B4-BE49-F238E27FC236}">
                <a16:creationId xmlns:a16="http://schemas.microsoft.com/office/drawing/2014/main" id="{3035AB3C-4E16-40D8-8B43-034A1EB274B4}"/>
              </a:ext>
            </a:extLst>
          </p:cNvPr>
          <p:cNvSpPr>
            <a:spLocks noGrp="1"/>
          </p:cNvSpPr>
          <p:nvPr>
            <p:ph type="body" sz="quarter" idx="13"/>
          </p:nvPr>
        </p:nvSpPr>
        <p:spPr/>
        <p:txBody>
          <a:bodyPr/>
          <a:lstStyle/>
          <a:p>
            <a:r>
              <a:rPr lang="en-US" dirty="0"/>
              <a:t>unsupervised clustering problem</a:t>
            </a:r>
          </a:p>
        </p:txBody>
      </p:sp>
      <p:sp>
        <p:nvSpPr>
          <p:cNvPr id="6" name="Text Placeholder 5">
            <a:extLst>
              <a:ext uri="{FF2B5EF4-FFF2-40B4-BE49-F238E27FC236}">
                <a16:creationId xmlns:a16="http://schemas.microsoft.com/office/drawing/2014/main" id="{1BF615BB-4F80-4809-8188-9EA1016C916F}"/>
              </a:ext>
            </a:extLst>
          </p:cNvPr>
          <p:cNvSpPr>
            <a:spLocks noGrp="1"/>
          </p:cNvSpPr>
          <p:nvPr>
            <p:ph type="body" sz="quarter" idx="14"/>
          </p:nvPr>
        </p:nvSpPr>
        <p:spPr/>
        <p:txBody>
          <a:bodyPr/>
          <a:lstStyle/>
          <a:p>
            <a:r>
              <a:rPr lang="en-US" dirty="0"/>
              <a:t>supervised regression problem</a:t>
            </a:r>
          </a:p>
        </p:txBody>
      </p:sp>
      <p:sp>
        <p:nvSpPr>
          <p:cNvPr id="7" name="Text Placeholder 6">
            <a:extLst>
              <a:ext uri="{FF2B5EF4-FFF2-40B4-BE49-F238E27FC236}">
                <a16:creationId xmlns:a16="http://schemas.microsoft.com/office/drawing/2014/main" id="{FC71705B-9B91-49C4-9933-F279DCA07EE5}"/>
              </a:ext>
            </a:extLst>
          </p:cNvPr>
          <p:cNvSpPr>
            <a:spLocks noGrp="1"/>
          </p:cNvSpPr>
          <p:nvPr>
            <p:ph type="body" sz="quarter" idx="15"/>
          </p:nvPr>
        </p:nvSpPr>
        <p:spPr/>
        <p:txBody>
          <a:bodyPr/>
          <a:lstStyle/>
          <a:p>
            <a:r>
              <a:rPr lang="en-US" dirty="0"/>
              <a:t>unsupervised density estimation problem</a:t>
            </a:r>
          </a:p>
        </p:txBody>
      </p:sp>
    </p:spTree>
    <p:extLst>
      <p:ext uri="{BB962C8B-B14F-4D97-AF65-F5344CB8AC3E}">
        <p14:creationId xmlns:p14="http://schemas.microsoft.com/office/powerpoint/2010/main" val="3193724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6FE8-1A15-4D2D-9FF0-705404DE441B}"/>
              </a:ext>
            </a:extLst>
          </p:cNvPr>
          <p:cNvSpPr>
            <a:spLocks noGrp="1"/>
          </p:cNvSpPr>
          <p:nvPr>
            <p:ph type="title"/>
          </p:nvPr>
        </p:nvSpPr>
        <p:spPr/>
        <p:txBody>
          <a:bodyPr/>
          <a:lstStyle/>
          <a:p>
            <a:r>
              <a:rPr lang="en-US" dirty="0"/>
              <a:t>Machine Learning In a Nutshell</a:t>
            </a:r>
          </a:p>
        </p:txBody>
      </p:sp>
      <p:sp>
        <p:nvSpPr>
          <p:cNvPr id="3" name="Slide Number Placeholder 2">
            <a:extLst>
              <a:ext uri="{FF2B5EF4-FFF2-40B4-BE49-F238E27FC236}">
                <a16:creationId xmlns:a16="http://schemas.microsoft.com/office/drawing/2014/main" id="{B5EA5BFC-7077-4C22-9995-BA6B608EE851}"/>
              </a:ext>
            </a:extLst>
          </p:cNvPr>
          <p:cNvSpPr>
            <a:spLocks noGrp="1"/>
          </p:cNvSpPr>
          <p:nvPr>
            <p:ph type="sldNum" sz="quarter" idx="4"/>
          </p:nvPr>
        </p:nvSpPr>
        <p:spPr/>
        <p:txBody>
          <a:bodyPr/>
          <a:lstStyle/>
          <a:p>
            <a:fld id="{02C8B7B2-9496-47E5-990F-169BD0B1DE6A}" type="slidenum">
              <a:rPr lang="en-US" smtClean="0"/>
              <a:t>61</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621F32E-13A8-44FC-AC15-5F6FA3998B42}"/>
                  </a:ext>
                </a:extLst>
              </p:cNvPr>
              <p:cNvSpPr/>
              <p:nvPr/>
            </p:nvSpPr>
            <p:spPr>
              <a:xfrm>
                <a:off x="784355" y="876993"/>
                <a:ext cx="3144416" cy="716513"/>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venir Next LT Pro" panose="020B0504020202020204" pitchFamily="34" charset="0"/>
                  </a:rPr>
                  <a:t>Unknown Target Function</a:t>
                </a:r>
              </a:p>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𝒀</m:t>
                      </m:r>
                    </m:oMath>
                  </m:oMathPara>
                </a14:m>
                <a:endParaRPr lang="en-US" b="1" dirty="0">
                  <a:solidFill>
                    <a:schemeClr val="tx1"/>
                  </a:solidFill>
                  <a:latin typeface="Avenir Next LT Pro" panose="020B0504020202020204" pitchFamily="34" charset="0"/>
                </a:endParaRPr>
              </a:p>
            </p:txBody>
          </p:sp>
        </mc:Choice>
        <mc:Fallback xmlns="">
          <p:sp>
            <p:nvSpPr>
              <p:cNvPr id="4" name="Rectangle 3">
                <a:extLst>
                  <a:ext uri="{FF2B5EF4-FFF2-40B4-BE49-F238E27FC236}">
                    <a16:creationId xmlns:a16="http://schemas.microsoft.com/office/drawing/2014/main" id="{6621F32E-13A8-44FC-AC15-5F6FA3998B42}"/>
                  </a:ext>
                </a:extLst>
              </p:cNvPr>
              <p:cNvSpPr>
                <a:spLocks noRot="1" noChangeAspect="1" noMove="1" noResize="1" noEditPoints="1" noAdjustHandles="1" noChangeArrowheads="1" noChangeShapeType="1" noTextEdit="1"/>
              </p:cNvSpPr>
              <p:nvPr/>
            </p:nvSpPr>
            <p:spPr>
              <a:xfrm>
                <a:off x="784355" y="876993"/>
                <a:ext cx="3144416" cy="716513"/>
              </a:xfrm>
              <a:prstGeom prst="rect">
                <a:avLst/>
              </a:prstGeom>
              <a:blipFill>
                <a:blip r:embed="rId2"/>
                <a:stretch>
                  <a:fillRect b="-2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0BC19C-7137-4A4C-A3BB-E469773CA421}"/>
                  </a:ext>
                </a:extLst>
              </p:cNvPr>
              <p:cNvSpPr/>
              <p:nvPr/>
            </p:nvSpPr>
            <p:spPr>
              <a:xfrm>
                <a:off x="784355" y="2133785"/>
                <a:ext cx="3144416" cy="1147665"/>
              </a:xfrm>
              <a:prstGeom prst="rect">
                <a:avLst/>
              </a:prstGeom>
              <a:solidFill>
                <a:schemeClr val="accent5">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venir Next LT Pro" panose="020B0504020202020204" pitchFamily="34" charset="0"/>
                  </a:rPr>
                  <a:t>Training Examples </a:t>
                </a:r>
                <a14:m>
                  <m:oMath xmlns:m="http://schemas.openxmlformats.org/officeDocument/2006/math">
                    <m:r>
                      <a:rPr lang="en-US" b="1" i="0"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𝓓</m:t>
                    </m:r>
                    <m:r>
                      <a:rPr lang="en-US" b="1" i="1" smtClean="0">
                        <a:solidFill>
                          <a:schemeClr val="tx1"/>
                        </a:solidFill>
                        <a:latin typeface="Cambria Math" panose="02040503050406030204" pitchFamily="18" charset="0"/>
                        <a:ea typeface="Cambria Math" panose="02040503050406030204" pitchFamily="18" charset="0"/>
                      </a:rPr>
                      <m:t>)</m:t>
                    </m:r>
                  </m:oMath>
                </a14:m>
                <a:endParaRPr lang="en-US" b="1" dirty="0">
                  <a:solidFill>
                    <a:schemeClr val="tx1"/>
                  </a:solidFill>
                  <a:latin typeface="Avenir Next LT Pro" panose="020B0504020202020204" pitchFamily="34" charset="0"/>
                </a:endParaRPr>
              </a:p>
              <a:p>
                <a:pPr algn="ctr"/>
                <a14:m>
                  <m:oMathPara xmlns:m="http://schemas.openxmlformats.org/officeDocument/2006/math">
                    <m:oMathParaPr>
                      <m:jc m:val="centerGroup"/>
                    </m:oMathParaPr>
                    <m:oMath xmlns:m="http://schemas.openxmlformats.org/officeDocument/2006/math">
                      <m:d>
                        <m:dPr>
                          <m:ctrlPr>
                            <a:rPr lang="en-US" b="1" i="1" smtClean="0">
                              <a:solidFill>
                                <a:schemeClr val="tx1"/>
                              </a:solidFill>
                              <a:latin typeface="Cambria Math" panose="02040503050406030204" pitchFamily="18" charset="0"/>
                            </a:rPr>
                          </m:ctrlPr>
                        </m:dP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𝟏</m:t>
                              </m:r>
                            </m:sub>
                          </m:sSub>
                        </m:e>
                      </m:d>
                      <m:r>
                        <a:rPr lang="en-US" b="1" i="1" smtClean="0">
                          <a:solidFill>
                            <a:schemeClr val="tx1"/>
                          </a:solidFill>
                          <a:latin typeface="Cambria Math" panose="02040503050406030204" pitchFamily="18" charset="0"/>
                        </a:rPr>
                        <m:t>, …, </m:t>
                      </m:r>
                      <m:d>
                        <m:dPr>
                          <m:ctrlPr>
                            <a:rPr lang="en-US" b="1" i="1" smtClean="0">
                              <a:solidFill>
                                <a:schemeClr val="tx1"/>
                              </a:solidFill>
                              <a:latin typeface="Cambria Math" panose="02040503050406030204" pitchFamily="18" charset="0"/>
                            </a:rPr>
                          </m:ctrlPr>
                        </m:dP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𝒏</m:t>
                              </m:r>
                            </m:sub>
                          </m:sSub>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𝒏</m:t>
                              </m:r>
                            </m:sub>
                          </m:sSub>
                        </m:e>
                      </m:d>
                    </m:oMath>
                  </m:oMathPara>
                </a14:m>
                <a:endParaRPr lang="en-US" b="1" dirty="0">
                  <a:solidFill>
                    <a:schemeClr val="tx1"/>
                  </a:solidFill>
                  <a:latin typeface="Avenir Next LT Pro" panose="020B0504020202020204" pitchFamily="34" charset="0"/>
                </a:endParaRPr>
              </a:p>
            </p:txBody>
          </p:sp>
        </mc:Choice>
        <mc:Fallback xmlns="">
          <p:sp>
            <p:nvSpPr>
              <p:cNvPr id="11" name="Rectangle 10">
                <a:extLst>
                  <a:ext uri="{FF2B5EF4-FFF2-40B4-BE49-F238E27FC236}">
                    <a16:creationId xmlns:a16="http://schemas.microsoft.com/office/drawing/2014/main" id="{070BC19C-7137-4A4C-A3BB-E469773CA421}"/>
                  </a:ext>
                </a:extLst>
              </p:cNvPr>
              <p:cNvSpPr>
                <a:spLocks noRot="1" noChangeAspect="1" noMove="1" noResize="1" noEditPoints="1" noAdjustHandles="1" noChangeArrowheads="1" noChangeShapeType="1" noTextEdit="1"/>
              </p:cNvSpPr>
              <p:nvPr/>
            </p:nvSpPr>
            <p:spPr>
              <a:xfrm>
                <a:off x="784355" y="2133785"/>
                <a:ext cx="3144416" cy="1147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593FE18-0FA8-4F9B-B22E-715454CA0875}"/>
                  </a:ext>
                </a:extLst>
              </p:cNvPr>
              <p:cNvSpPr/>
              <p:nvPr/>
            </p:nvSpPr>
            <p:spPr>
              <a:xfrm>
                <a:off x="784355" y="4104687"/>
                <a:ext cx="3144416" cy="1147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Hypothesis Set </a:t>
                </a:r>
                <a14:m>
                  <m:oMath xmlns:m="http://schemas.openxmlformats.org/officeDocument/2006/math">
                    <m:r>
                      <a:rPr lang="en-US" b="1" i="1" smtClean="0">
                        <a:latin typeface="Cambria Math" panose="02040503050406030204" pitchFamily="18" charset="0"/>
                        <a:ea typeface="Cambria Math" panose="02040503050406030204" pitchFamily="18" charset="0"/>
                      </a:rPr>
                      <m:t>𝓗</m:t>
                    </m:r>
                  </m:oMath>
                </a14:m>
                <a:endParaRPr lang="en-US" b="1" dirty="0">
                  <a:latin typeface="Avenir Next LT Pro" panose="020B0504020202020204" pitchFamily="34" charset="0"/>
                </a:endParaRPr>
              </a:p>
              <a:p>
                <a:pPr algn="ctr"/>
                <a:r>
                  <a:rPr lang="en-US" b="1" dirty="0">
                    <a:latin typeface="Avenir Next LT Pro" panose="020B0504020202020204" pitchFamily="34" charset="0"/>
                  </a:rPr>
                  <a:t>(aka Model Class)</a:t>
                </a:r>
              </a:p>
            </p:txBody>
          </p:sp>
        </mc:Choice>
        <mc:Fallback xmlns="">
          <p:sp>
            <p:nvSpPr>
              <p:cNvPr id="13" name="Rectangle 12">
                <a:extLst>
                  <a:ext uri="{FF2B5EF4-FFF2-40B4-BE49-F238E27FC236}">
                    <a16:creationId xmlns:a16="http://schemas.microsoft.com/office/drawing/2014/main" id="{D593FE18-0FA8-4F9B-B22E-715454CA0875}"/>
                  </a:ext>
                </a:extLst>
              </p:cNvPr>
              <p:cNvSpPr>
                <a:spLocks noRot="1" noChangeAspect="1" noMove="1" noResize="1" noEditPoints="1" noAdjustHandles="1" noChangeArrowheads="1" noChangeShapeType="1" noTextEdit="1"/>
              </p:cNvSpPr>
              <p:nvPr/>
            </p:nvSpPr>
            <p:spPr>
              <a:xfrm>
                <a:off x="784355" y="4104687"/>
                <a:ext cx="3144416" cy="1147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00D07D-F0BA-441E-89FA-EE9A6346D37F}"/>
                  </a:ext>
                </a:extLst>
              </p:cNvPr>
              <p:cNvSpPr/>
              <p:nvPr/>
            </p:nvSpPr>
            <p:spPr>
              <a:xfrm>
                <a:off x="7931604" y="3402943"/>
                <a:ext cx="3144416" cy="1147665"/>
              </a:xfrm>
              <a:prstGeom prst="rect">
                <a:avLst/>
              </a:prstGeom>
              <a:solidFill>
                <a:srgbClr val="FAA18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venir Next LT Pro" panose="020B0504020202020204" pitchFamily="34" charset="0"/>
                  </a:rPr>
                  <a:t>Selected Hypothesis</a:t>
                </a:r>
              </a:p>
              <a:p>
                <a:pPr algn="ctr"/>
                <a:r>
                  <a:rPr lang="en-US" b="1" dirty="0">
                    <a:solidFill>
                      <a:schemeClr val="tx1"/>
                    </a:solidFill>
                    <a:latin typeface="Avenir Next LT Pro" panose="020B0504020202020204" pitchFamily="34" charset="0"/>
                  </a:rPr>
                  <a:t>(</a:t>
                </a:r>
                <a14:m>
                  <m:oMath xmlns:m="http://schemas.openxmlformats.org/officeDocument/2006/math">
                    <m:r>
                      <a:rPr lang="en-US" b="1" i="1" smtClean="0">
                        <a:solidFill>
                          <a:schemeClr val="tx1"/>
                        </a:solidFill>
                        <a:latin typeface="Cambria Math" panose="02040503050406030204" pitchFamily="18" charset="0"/>
                      </a:rPr>
                      <m:t>𝒈</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m:t>
                    </m:r>
                  </m:oMath>
                </a14:m>
                <a:endParaRPr lang="en-US" b="1" dirty="0">
                  <a:solidFill>
                    <a:schemeClr val="tx1"/>
                  </a:solidFill>
                  <a:latin typeface="Avenir Next LT Pro" panose="020B0504020202020204" pitchFamily="34" charset="0"/>
                </a:endParaRPr>
              </a:p>
            </p:txBody>
          </p:sp>
        </mc:Choice>
        <mc:Fallback xmlns="">
          <p:sp>
            <p:nvSpPr>
              <p:cNvPr id="14" name="Rectangle 13">
                <a:extLst>
                  <a:ext uri="{FF2B5EF4-FFF2-40B4-BE49-F238E27FC236}">
                    <a16:creationId xmlns:a16="http://schemas.microsoft.com/office/drawing/2014/main" id="{B100D07D-F0BA-441E-89FA-EE9A6346D37F}"/>
                  </a:ext>
                </a:extLst>
              </p:cNvPr>
              <p:cNvSpPr>
                <a:spLocks noRot="1" noChangeAspect="1" noMove="1" noResize="1" noEditPoints="1" noAdjustHandles="1" noChangeArrowheads="1" noChangeShapeType="1" noTextEdit="1"/>
              </p:cNvSpPr>
              <p:nvPr/>
            </p:nvSpPr>
            <p:spPr>
              <a:xfrm>
                <a:off x="7931604" y="3402943"/>
                <a:ext cx="3144416" cy="1147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AB3BCCE-3A65-4FE8-8F8E-611B532B6A48}"/>
                  </a:ext>
                </a:extLst>
              </p:cNvPr>
              <p:cNvSpPr/>
              <p:nvPr/>
            </p:nvSpPr>
            <p:spPr>
              <a:xfrm>
                <a:off x="4823947" y="2984156"/>
                <a:ext cx="1985240" cy="19852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Learning Algorithm</a:t>
                </a:r>
              </a:p>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𝓐</m:t>
                      </m:r>
                      <m:r>
                        <a:rPr lang="en-US" b="1" i="1" smtClean="0">
                          <a:latin typeface="Cambria Math" panose="02040503050406030204" pitchFamily="18" charset="0"/>
                          <a:ea typeface="Cambria Math" panose="02040503050406030204" pitchFamily="18" charset="0"/>
                        </a:rPr>
                        <m:t>)</m:t>
                      </m:r>
                    </m:oMath>
                  </m:oMathPara>
                </a14:m>
                <a:endParaRPr lang="en-US" b="1" dirty="0">
                  <a:latin typeface="Avenir Next LT Pro" panose="020B0504020202020204" pitchFamily="34" charset="0"/>
                </a:endParaRPr>
              </a:p>
            </p:txBody>
          </p:sp>
        </mc:Choice>
        <mc:Fallback xmlns="">
          <p:sp>
            <p:nvSpPr>
              <p:cNvPr id="5" name="Oval 4">
                <a:extLst>
                  <a:ext uri="{FF2B5EF4-FFF2-40B4-BE49-F238E27FC236}">
                    <a16:creationId xmlns:a16="http://schemas.microsoft.com/office/drawing/2014/main" id="{4AB3BCCE-3A65-4FE8-8F8E-611B532B6A48}"/>
                  </a:ext>
                </a:extLst>
              </p:cNvPr>
              <p:cNvSpPr>
                <a:spLocks noRot="1" noChangeAspect="1" noMove="1" noResize="1" noEditPoints="1" noAdjustHandles="1" noChangeArrowheads="1" noChangeShapeType="1" noTextEdit="1"/>
              </p:cNvSpPr>
              <p:nvPr/>
            </p:nvSpPr>
            <p:spPr>
              <a:xfrm>
                <a:off x="4823947" y="2984156"/>
                <a:ext cx="1985240" cy="1985240"/>
              </a:xfrm>
              <a:prstGeom prst="ellipse">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8973049-E2D9-4A0C-9611-65CF1168E149}"/>
              </a:ext>
            </a:extLst>
          </p:cNvPr>
          <p:cNvCxnSpPr>
            <a:cxnSpLocks/>
            <a:stCxn id="4" idx="2"/>
            <a:endCxn id="11" idx="0"/>
          </p:cNvCxnSpPr>
          <p:nvPr/>
        </p:nvCxnSpPr>
        <p:spPr>
          <a:xfrm>
            <a:off x="2356563" y="1593506"/>
            <a:ext cx="0" cy="54027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F8D3634-0DE7-4106-9F9F-8199678456E3}"/>
              </a:ext>
            </a:extLst>
          </p:cNvPr>
          <p:cNvCxnSpPr>
            <a:cxnSpLocks/>
            <a:stCxn id="11" idx="3"/>
            <a:endCxn id="5" idx="2"/>
          </p:cNvCxnSpPr>
          <p:nvPr/>
        </p:nvCxnSpPr>
        <p:spPr>
          <a:xfrm>
            <a:off x="3928771" y="2707618"/>
            <a:ext cx="895176" cy="1269158"/>
          </a:xfrm>
          <a:prstGeom prst="curved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18">
            <a:extLst>
              <a:ext uri="{FF2B5EF4-FFF2-40B4-BE49-F238E27FC236}">
                <a16:creationId xmlns:a16="http://schemas.microsoft.com/office/drawing/2014/main" id="{10643D76-2383-4EC2-AB8F-34D8130C25FE}"/>
              </a:ext>
            </a:extLst>
          </p:cNvPr>
          <p:cNvCxnSpPr>
            <a:cxnSpLocks/>
            <a:stCxn id="13" idx="3"/>
            <a:endCxn id="5" idx="2"/>
          </p:cNvCxnSpPr>
          <p:nvPr/>
        </p:nvCxnSpPr>
        <p:spPr>
          <a:xfrm flipV="1">
            <a:off x="3928771" y="3976776"/>
            <a:ext cx="895176" cy="701744"/>
          </a:xfrm>
          <a:prstGeom prst="curved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DA4AAA8-053C-45C5-8D1B-3A45495EF79E}"/>
              </a:ext>
            </a:extLst>
          </p:cNvPr>
          <p:cNvCxnSpPr>
            <a:cxnSpLocks/>
            <a:stCxn id="5" idx="6"/>
            <a:endCxn id="14" idx="1"/>
          </p:cNvCxnSpPr>
          <p:nvPr/>
        </p:nvCxnSpPr>
        <p:spPr>
          <a:xfrm>
            <a:off x="6809187" y="3976776"/>
            <a:ext cx="112241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06961E9-93FC-43C3-92F6-F262C74C0C51}"/>
                  </a:ext>
                </a:extLst>
              </p:cNvPr>
              <p:cNvSpPr/>
              <p:nvPr/>
            </p:nvSpPr>
            <p:spPr>
              <a:xfrm>
                <a:off x="5164211" y="1323032"/>
                <a:ext cx="1308208" cy="11476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Loss Function</a:t>
                </a:r>
              </a:p>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𝓛</m:t>
                      </m:r>
                      <m:r>
                        <a:rPr lang="en-US" b="1" i="1" smtClean="0">
                          <a:latin typeface="Cambria Math" panose="02040503050406030204" pitchFamily="18" charset="0"/>
                          <a:ea typeface="Cambria Math" panose="02040503050406030204" pitchFamily="18" charset="0"/>
                        </a:rPr>
                        <m:t>)</m:t>
                      </m:r>
                    </m:oMath>
                  </m:oMathPara>
                </a14:m>
                <a:endParaRPr lang="en-US" b="1" dirty="0">
                  <a:latin typeface="Avenir Next LT Pro" panose="020B0504020202020204" pitchFamily="34" charset="0"/>
                </a:endParaRPr>
              </a:p>
            </p:txBody>
          </p:sp>
        </mc:Choice>
        <mc:Fallback xmlns="">
          <p:sp>
            <p:nvSpPr>
              <p:cNvPr id="16" name="Rectangle 15">
                <a:extLst>
                  <a:ext uri="{FF2B5EF4-FFF2-40B4-BE49-F238E27FC236}">
                    <a16:creationId xmlns:a16="http://schemas.microsoft.com/office/drawing/2014/main" id="{206961E9-93FC-43C3-92F6-F262C74C0C51}"/>
                  </a:ext>
                </a:extLst>
              </p:cNvPr>
              <p:cNvSpPr>
                <a:spLocks noRot="1" noChangeAspect="1" noMove="1" noResize="1" noEditPoints="1" noAdjustHandles="1" noChangeArrowheads="1" noChangeShapeType="1" noTextEdit="1"/>
              </p:cNvSpPr>
              <p:nvPr/>
            </p:nvSpPr>
            <p:spPr>
              <a:xfrm>
                <a:off x="5164211" y="1323032"/>
                <a:ext cx="1308208" cy="1147664"/>
              </a:xfrm>
              <a:prstGeom prst="rect">
                <a:avLst/>
              </a:prstGeom>
              <a:blipFill>
                <a:blip r:embed="rId7"/>
                <a:stretch>
                  <a:fillRect/>
                </a:stretch>
              </a:blipFill>
            </p:spPr>
            <p:txBody>
              <a:bodyPr/>
              <a:lstStyle/>
              <a:p>
                <a:r>
                  <a:rPr lang="en-US">
                    <a:noFill/>
                  </a:rPr>
                  <a:t> </a:t>
                </a:r>
              </a:p>
            </p:txBody>
          </p:sp>
        </mc:Fallback>
      </mc:AlternateContent>
      <p:cxnSp>
        <p:nvCxnSpPr>
          <p:cNvPr id="17" name="Straight Arrow Connector 18">
            <a:extLst>
              <a:ext uri="{FF2B5EF4-FFF2-40B4-BE49-F238E27FC236}">
                <a16:creationId xmlns:a16="http://schemas.microsoft.com/office/drawing/2014/main" id="{7E5D5A2B-C648-4F0C-9403-BFF5F74BE495}"/>
              </a:ext>
            </a:extLst>
          </p:cNvPr>
          <p:cNvCxnSpPr>
            <a:cxnSpLocks/>
            <a:stCxn id="16" idx="2"/>
            <a:endCxn id="5" idx="0"/>
          </p:cNvCxnSpPr>
          <p:nvPr/>
        </p:nvCxnSpPr>
        <p:spPr>
          <a:xfrm rot="5400000">
            <a:off x="5560711" y="2726552"/>
            <a:ext cx="513460" cy="1748"/>
          </a:xfrm>
          <a:prstGeom prst="curved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1D943E5D-5759-4932-BEA5-851BC7667BA3}"/>
              </a:ext>
            </a:extLst>
          </p:cNvPr>
          <p:cNvSpPr/>
          <p:nvPr/>
        </p:nvSpPr>
        <p:spPr>
          <a:xfrm>
            <a:off x="5502892" y="5924873"/>
            <a:ext cx="281000" cy="2972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b="1" dirty="0">
              <a:latin typeface="Avenir Next LT Pro" panose="020B0504020202020204" pitchFamily="34" charset="0"/>
            </a:endParaRPr>
          </a:p>
        </p:txBody>
      </p:sp>
      <p:sp>
        <p:nvSpPr>
          <p:cNvPr id="23" name="TextBox 22">
            <a:extLst>
              <a:ext uri="{FF2B5EF4-FFF2-40B4-BE49-F238E27FC236}">
                <a16:creationId xmlns:a16="http://schemas.microsoft.com/office/drawing/2014/main" id="{A3C75D7C-0291-420A-8677-E7C51077F7B6}"/>
              </a:ext>
            </a:extLst>
          </p:cNvPr>
          <p:cNvSpPr txBox="1"/>
          <p:nvPr/>
        </p:nvSpPr>
        <p:spPr>
          <a:xfrm>
            <a:off x="5783892" y="5873450"/>
            <a:ext cx="2050589" cy="400110"/>
          </a:xfrm>
          <a:prstGeom prst="rect">
            <a:avLst/>
          </a:prstGeom>
          <a:noFill/>
        </p:spPr>
        <p:txBody>
          <a:bodyPr wrap="square">
            <a:spAutoFit/>
          </a:bodyPr>
          <a:lstStyle/>
          <a:p>
            <a:pPr algn="just"/>
            <a:r>
              <a:rPr lang="en-US" sz="2000" i="0" u="none" strike="noStrike" dirty="0">
                <a:effectLst/>
                <a:latin typeface="Avenir Next LT Pro" panose="020B0504020202020204" pitchFamily="34" charset="0"/>
              </a:rPr>
              <a:t>Designed by us</a:t>
            </a:r>
          </a:p>
        </p:txBody>
      </p:sp>
      <p:sp>
        <p:nvSpPr>
          <p:cNvPr id="24" name="Rectangle 23">
            <a:extLst>
              <a:ext uri="{FF2B5EF4-FFF2-40B4-BE49-F238E27FC236}">
                <a16:creationId xmlns:a16="http://schemas.microsoft.com/office/drawing/2014/main" id="{9AC696D8-D1EC-45B7-A330-44FA1B21CA30}"/>
              </a:ext>
            </a:extLst>
          </p:cNvPr>
          <p:cNvSpPr/>
          <p:nvPr/>
        </p:nvSpPr>
        <p:spPr>
          <a:xfrm>
            <a:off x="222356" y="5924873"/>
            <a:ext cx="281000" cy="297265"/>
          </a:xfrm>
          <a:prstGeom prst="rect">
            <a:avLst/>
          </a:prstGeom>
          <a:solidFill>
            <a:schemeClr val="accent5">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b="1" dirty="0">
              <a:latin typeface="Avenir Next LT Pro" panose="020B0504020202020204" pitchFamily="34" charset="0"/>
            </a:endParaRPr>
          </a:p>
        </p:txBody>
      </p:sp>
      <p:sp>
        <p:nvSpPr>
          <p:cNvPr id="26" name="TextBox 25">
            <a:extLst>
              <a:ext uri="{FF2B5EF4-FFF2-40B4-BE49-F238E27FC236}">
                <a16:creationId xmlns:a16="http://schemas.microsoft.com/office/drawing/2014/main" id="{65D7BC3F-3F6E-4934-A140-4584FEFDC465}"/>
              </a:ext>
            </a:extLst>
          </p:cNvPr>
          <p:cNvSpPr txBox="1"/>
          <p:nvPr/>
        </p:nvSpPr>
        <p:spPr>
          <a:xfrm>
            <a:off x="503355" y="5873450"/>
            <a:ext cx="4396715" cy="400110"/>
          </a:xfrm>
          <a:prstGeom prst="rect">
            <a:avLst/>
          </a:prstGeom>
          <a:noFill/>
        </p:spPr>
        <p:txBody>
          <a:bodyPr wrap="square">
            <a:spAutoFit/>
          </a:bodyPr>
          <a:lstStyle/>
          <a:p>
            <a:pPr algn="just"/>
            <a:r>
              <a:rPr lang="en-US" sz="2000" i="0" u="none" strike="noStrike" dirty="0">
                <a:effectLst/>
                <a:latin typeface="Avenir Next LT Pro" panose="020B0504020202020204" pitchFamily="34" charset="0"/>
              </a:rPr>
              <a:t>Observations of some phenomenon</a:t>
            </a:r>
          </a:p>
        </p:txBody>
      </p:sp>
      <p:sp>
        <p:nvSpPr>
          <p:cNvPr id="27" name="Rectangle 26">
            <a:extLst>
              <a:ext uri="{FF2B5EF4-FFF2-40B4-BE49-F238E27FC236}">
                <a16:creationId xmlns:a16="http://schemas.microsoft.com/office/drawing/2014/main" id="{D66EA19E-E793-4535-A2E2-6C02116E146F}"/>
              </a:ext>
            </a:extLst>
          </p:cNvPr>
          <p:cNvSpPr/>
          <p:nvPr/>
        </p:nvSpPr>
        <p:spPr>
          <a:xfrm>
            <a:off x="8570403" y="5924873"/>
            <a:ext cx="281000" cy="297265"/>
          </a:xfrm>
          <a:prstGeom prst="rect">
            <a:avLst/>
          </a:prstGeom>
          <a:solidFill>
            <a:srgbClr val="FAA18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b="1" dirty="0">
              <a:latin typeface="Avenir Next LT Pro" panose="020B0504020202020204" pitchFamily="34" charset="0"/>
            </a:endParaRPr>
          </a:p>
        </p:txBody>
      </p:sp>
      <p:sp>
        <p:nvSpPr>
          <p:cNvPr id="28" name="TextBox 27">
            <a:extLst>
              <a:ext uri="{FF2B5EF4-FFF2-40B4-BE49-F238E27FC236}">
                <a16:creationId xmlns:a16="http://schemas.microsoft.com/office/drawing/2014/main" id="{8A6B92CF-E91A-498C-B938-98F9A6AFBA7E}"/>
              </a:ext>
            </a:extLst>
          </p:cNvPr>
          <p:cNvSpPr txBox="1"/>
          <p:nvPr/>
        </p:nvSpPr>
        <p:spPr>
          <a:xfrm>
            <a:off x="8851403" y="5873450"/>
            <a:ext cx="2837242" cy="400110"/>
          </a:xfrm>
          <a:prstGeom prst="rect">
            <a:avLst/>
          </a:prstGeom>
          <a:noFill/>
        </p:spPr>
        <p:txBody>
          <a:bodyPr wrap="square">
            <a:spAutoFit/>
          </a:bodyPr>
          <a:lstStyle/>
          <a:p>
            <a:pPr algn="just"/>
            <a:r>
              <a:rPr lang="en-US" sz="2000" i="0" u="none" strike="noStrike" dirty="0">
                <a:effectLst/>
                <a:latin typeface="Avenir Next LT Pro" panose="020B0504020202020204" pitchFamily="34" charset="0"/>
              </a:rPr>
              <a:t>Result of our learning</a:t>
            </a:r>
          </a:p>
        </p:txBody>
      </p:sp>
    </p:spTree>
    <p:extLst>
      <p:ext uri="{BB962C8B-B14F-4D97-AF65-F5344CB8AC3E}">
        <p14:creationId xmlns:p14="http://schemas.microsoft.com/office/powerpoint/2010/main" val="185453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8DE8-65A0-4C62-9B12-DADC8210B02F}"/>
              </a:ext>
            </a:extLst>
          </p:cNvPr>
          <p:cNvSpPr>
            <a:spLocks noGrp="1"/>
          </p:cNvSpPr>
          <p:nvPr>
            <p:ph type="title"/>
          </p:nvPr>
        </p:nvSpPr>
        <p:spPr/>
        <p:txBody>
          <a:bodyPr/>
          <a:lstStyle/>
          <a:p>
            <a:r>
              <a:rPr lang="en-US" dirty="0"/>
              <a:t>Machine Learning In a Nutshell</a:t>
            </a:r>
          </a:p>
        </p:txBody>
      </p:sp>
      <p:sp>
        <p:nvSpPr>
          <p:cNvPr id="3" name="Slide Number Placeholder 2">
            <a:extLst>
              <a:ext uri="{FF2B5EF4-FFF2-40B4-BE49-F238E27FC236}">
                <a16:creationId xmlns:a16="http://schemas.microsoft.com/office/drawing/2014/main" id="{5EA5FBD1-0341-4306-9902-299FDDC26E1E}"/>
              </a:ext>
            </a:extLst>
          </p:cNvPr>
          <p:cNvSpPr>
            <a:spLocks noGrp="1"/>
          </p:cNvSpPr>
          <p:nvPr>
            <p:ph type="sldNum" sz="quarter" idx="4"/>
          </p:nvPr>
        </p:nvSpPr>
        <p:spPr/>
        <p:txBody>
          <a:bodyPr/>
          <a:lstStyle/>
          <a:p>
            <a:fld id="{02C8B7B2-9496-47E5-990F-169BD0B1DE6A}" type="slidenum">
              <a:rPr lang="en-US" smtClean="0"/>
              <a:t>62</a:t>
            </a:fld>
            <a:endParaRPr lang="en-US"/>
          </a:p>
        </p:txBody>
      </p:sp>
      <p:sp>
        <p:nvSpPr>
          <p:cNvPr id="16" name="TextBox 15">
            <a:extLst>
              <a:ext uri="{FF2B5EF4-FFF2-40B4-BE49-F238E27FC236}">
                <a16:creationId xmlns:a16="http://schemas.microsoft.com/office/drawing/2014/main" id="{BD3619E5-2598-4814-98D0-F1C5759AF024}"/>
              </a:ext>
            </a:extLst>
          </p:cNvPr>
          <p:cNvSpPr txBox="1"/>
          <p:nvPr/>
        </p:nvSpPr>
        <p:spPr>
          <a:xfrm>
            <a:off x="312420" y="792884"/>
            <a:ext cx="11658600" cy="461665"/>
          </a:xfrm>
          <a:prstGeom prst="rect">
            <a:avLst/>
          </a:prstGeom>
          <a:noFill/>
        </p:spPr>
        <p:txBody>
          <a:bodyPr wrap="square">
            <a:spAutoFit/>
          </a:bodyPr>
          <a:lstStyle/>
          <a:p>
            <a:pPr algn="just"/>
            <a:r>
              <a:rPr lang="en-US" sz="2400" b="1" i="0" u="none" strike="noStrike" dirty="0">
                <a:effectLst/>
                <a:latin typeface="Avenir Next LT Pro" panose="020B0504020202020204" pitchFamily="34" charset="0"/>
              </a:rPr>
              <a:t>Key Elements of A Machine Learning Application: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E25B0E-9DBA-4B61-8073-BF00F72DA943}"/>
                  </a:ext>
                </a:extLst>
              </p:cNvPr>
              <p:cNvSpPr txBox="1"/>
              <p:nvPr/>
            </p:nvSpPr>
            <p:spPr>
              <a:xfrm>
                <a:off x="312420" y="1470088"/>
                <a:ext cx="11658600" cy="4524315"/>
              </a:xfrm>
              <a:prstGeom prst="rect">
                <a:avLst/>
              </a:prstGeom>
              <a:noFill/>
            </p:spPr>
            <p:txBody>
              <a:bodyPr wrap="square">
                <a:spAutoFit/>
              </a:bodyPr>
              <a:lstStyle/>
              <a:p>
                <a:pPr marL="800100" lvl="1" indent="-342900" algn="just">
                  <a:buFont typeface="Arial" panose="020B0604020202020204" pitchFamily="34" charset="0"/>
                  <a:buChar char="•"/>
                </a:pPr>
                <a:r>
                  <a:rPr lang="en-US" sz="2400" b="1" dirty="0">
                    <a:latin typeface="Avenir Next LT Pro" panose="020B0504020202020204" pitchFamily="34" charset="0"/>
                  </a:rPr>
                  <a:t>Representation / Model Class / Hypothesis Space </a:t>
                </a:r>
                <a14:m>
                  <m:oMath xmlns:m="http://schemas.openxmlformats.org/officeDocument/2006/math">
                    <m:r>
                      <a:rPr lang="en-US" sz="2400" b="1" i="0"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𝓗</m:t>
                    </m:r>
                    <m:r>
                      <a:rPr lang="en-US" sz="2400" b="1" i="1" smtClean="0">
                        <a:latin typeface="Cambria Math" panose="02040503050406030204" pitchFamily="18" charset="0"/>
                        <a:ea typeface="Cambria Math" panose="02040503050406030204" pitchFamily="18" charset="0"/>
                      </a:rPr>
                      <m:t>)</m:t>
                    </m:r>
                  </m:oMath>
                </a14:m>
                <a:endParaRPr lang="en-US" sz="2400" b="1" dirty="0">
                  <a:latin typeface="Avenir Next LT Pro" panose="020B0504020202020204" pitchFamily="34" charset="0"/>
                </a:endParaRPr>
              </a:p>
              <a:p>
                <a:pPr marL="1257300" lvl="2" indent="-342900" algn="just">
                  <a:buFont typeface="Arial" panose="020B0604020202020204" pitchFamily="34" charset="0"/>
                  <a:buChar char="•"/>
                </a:pPr>
                <a:r>
                  <a:rPr lang="en-US" sz="2400" dirty="0">
                    <a:latin typeface="Avenir Next LT Pro" panose="020B0504020202020204" pitchFamily="34" charset="0"/>
                  </a:rPr>
                  <a:t>How do we represent the function </a:t>
                </a:r>
                <a14:m>
                  <m:oMath xmlns:m="http://schemas.openxmlformats.org/officeDocument/2006/math">
                    <m:r>
                      <a:rPr lang="en-US" sz="2400" b="0" i="1" smtClean="0">
                        <a:latin typeface="Cambria Math" panose="02040503050406030204" pitchFamily="18" charset="0"/>
                      </a:rPr>
                      <m:t>𝑔</m:t>
                    </m:r>
                  </m:oMath>
                </a14:m>
                <a:r>
                  <a:rPr lang="en-US" sz="2400" dirty="0">
                    <a:latin typeface="Avenir Next LT Pro" panose="020B0504020202020204" pitchFamily="34" charset="0"/>
                  </a:rPr>
                  <a:t> we are trying to learn?</a:t>
                </a:r>
                <a:endParaRPr lang="en-US" sz="2400" i="0" u="none" strike="noStrike" dirty="0">
                  <a:effectLst/>
                  <a:latin typeface="Avenir Next LT Pro" panose="020B0504020202020204" pitchFamily="34" charset="0"/>
                </a:endParaRPr>
              </a:p>
              <a:p>
                <a:pPr marL="800100" lvl="1" indent="-342900" algn="just">
                  <a:buFont typeface="Arial" panose="020B0604020202020204" pitchFamily="34" charset="0"/>
                  <a:buChar char="•"/>
                </a:pPr>
                <a:endParaRPr lang="en-US" sz="2400" i="0" u="none" strike="noStrike" dirty="0">
                  <a:effectLst/>
                  <a:latin typeface="Avenir Next LT Pro" panose="020B0504020202020204" pitchFamily="34" charset="0"/>
                </a:endParaRPr>
              </a:p>
              <a:p>
                <a:pPr marL="800100" lvl="1" indent="-342900" algn="just">
                  <a:buFont typeface="Arial" panose="020B0604020202020204" pitchFamily="34" charset="0"/>
                  <a:buChar char="•"/>
                </a:pPr>
                <a:r>
                  <a:rPr lang="en-US" sz="2400" b="1" dirty="0">
                    <a:latin typeface="Avenir Next LT Pro" panose="020B0504020202020204" pitchFamily="34" charset="0"/>
                  </a:rPr>
                  <a:t>Evaluation / Objective / Loss Function </a:t>
                </a:r>
                <a14:m>
                  <m:oMath xmlns:m="http://schemas.openxmlformats.org/officeDocument/2006/math">
                    <m:r>
                      <a:rPr lang="en-US" sz="2400" b="1" i="0"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𝓛</m:t>
                    </m:r>
                    <m:r>
                      <a:rPr lang="en-US" sz="2400" b="1" i="1" smtClean="0">
                        <a:latin typeface="Cambria Math" panose="02040503050406030204" pitchFamily="18" charset="0"/>
                        <a:ea typeface="Cambria Math" panose="02040503050406030204" pitchFamily="18" charset="0"/>
                      </a:rPr>
                      <m:t>)</m:t>
                    </m:r>
                  </m:oMath>
                </a14:m>
                <a:endParaRPr lang="en-US" sz="2400" b="1" dirty="0">
                  <a:latin typeface="Avenir Next LT Pro" panose="020B0504020202020204" pitchFamily="34" charset="0"/>
                </a:endParaRPr>
              </a:p>
              <a:p>
                <a:pPr marL="1257300" lvl="2" indent="-342900" algn="just">
                  <a:buFont typeface="Arial" panose="020B0604020202020204" pitchFamily="34" charset="0"/>
                  <a:buChar char="•"/>
                </a:pPr>
                <a:r>
                  <a:rPr lang="en-US" sz="2400" dirty="0">
                    <a:latin typeface="Avenir Next LT Pro" panose="020B0504020202020204" pitchFamily="34" charset="0"/>
                  </a:rPr>
                  <a:t>How can we measure if a specific model is good or bad?</a:t>
                </a:r>
                <a:endParaRPr lang="en-US" sz="2400" i="0" u="none" strike="noStrike" dirty="0">
                  <a:effectLst/>
                  <a:latin typeface="Avenir Next LT Pro" panose="020B0504020202020204" pitchFamily="34" charset="0"/>
                </a:endParaRPr>
              </a:p>
              <a:p>
                <a:pPr marL="800100" lvl="1" indent="-342900" algn="just">
                  <a:buFont typeface="Arial" panose="020B0604020202020204" pitchFamily="34" charset="0"/>
                  <a:buChar char="•"/>
                </a:pPr>
                <a:endParaRPr lang="en-US" sz="2400" i="0" u="none" strike="noStrike" dirty="0">
                  <a:effectLst/>
                  <a:latin typeface="Avenir Next LT Pro" panose="020B0504020202020204" pitchFamily="34" charset="0"/>
                </a:endParaRPr>
              </a:p>
              <a:p>
                <a:pPr marL="800100" lvl="1" indent="-342900" algn="just">
                  <a:buFont typeface="Arial" panose="020B0604020202020204" pitchFamily="34" charset="0"/>
                  <a:buChar char="•"/>
                </a:pPr>
                <a:r>
                  <a:rPr lang="en-US" sz="2400" b="1" dirty="0">
                    <a:latin typeface="Avenir Next LT Pro" panose="020B0504020202020204" pitchFamily="34" charset="0"/>
                  </a:rPr>
                  <a:t>Optimization / Learning Algorithm </a:t>
                </a:r>
                <a14:m>
                  <m:oMath xmlns:m="http://schemas.openxmlformats.org/officeDocument/2006/math">
                    <m:r>
                      <a:rPr lang="en-US" sz="2400" b="1" i="0"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𝓐</m:t>
                    </m:r>
                    <m:r>
                      <a:rPr lang="en-US" sz="2400" b="1" i="1" smtClean="0">
                        <a:latin typeface="Cambria Math" panose="02040503050406030204" pitchFamily="18" charset="0"/>
                        <a:ea typeface="Cambria Math" panose="02040503050406030204" pitchFamily="18" charset="0"/>
                      </a:rPr>
                      <m:t>)</m:t>
                    </m:r>
                  </m:oMath>
                </a14:m>
                <a:endParaRPr lang="en-US" sz="2400" b="1" dirty="0">
                  <a:latin typeface="Avenir Next LT Pro" panose="020B0504020202020204" pitchFamily="34" charset="0"/>
                </a:endParaRPr>
              </a:p>
              <a:p>
                <a:pPr marL="1257300" lvl="2" indent="-342900">
                  <a:buFont typeface="Arial" panose="020B0604020202020204" pitchFamily="34" charset="0"/>
                  <a:buChar char="•"/>
                </a:pPr>
                <a:r>
                  <a:rPr lang="en-US" sz="2400" dirty="0">
                    <a:latin typeface="Avenir Next LT Pro" panose="020B0504020202020204" pitchFamily="34" charset="0"/>
                  </a:rPr>
                  <a:t>How do we find models in our hypothesis space that </a:t>
                </a:r>
                <a:br>
                  <a:rPr lang="en-US" sz="2400" dirty="0">
                    <a:latin typeface="Avenir Next LT Pro" panose="020B0504020202020204" pitchFamily="34" charset="0"/>
                  </a:rPr>
                </a:br>
                <a:r>
                  <a:rPr lang="en-US" sz="2400" dirty="0">
                    <a:latin typeface="Avenir Next LT Pro" panose="020B0504020202020204" pitchFamily="34" charset="0"/>
                  </a:rPr>
                  <a:t>perform well under our loss function?</a:t>
                </a:r>
                <a:endParaRPr lang="en-US" sz="2400" i="0" u="none" strike="noStrike" dirty="0">
                  <a:effectLst/>
                  <a:latin typeface="Avenir Next LT Pro" panose="020B0504020202020204" pitchFamily="34" charset="0"/>
                </a:endParaRPr>
              </a:p>
              <a:p>
                <a:pPr marL="800100" lvl="1" indent="-342900" algn="just">
                  <a:buFont typeface="Arial" panose="020B0604020202020204" pitchFamily="34" charset="0"/>
                  <a:buChar char="•"/>
                </a:pPr>
                <a:endParaRPr lang="en-US" sz="2400" i="0" u="none" strike="noStrike" dirty="0">
                  <a:effectLst/>
                  <a:latin typeface="Avenir Next LT Pro" panose="020B0504020202020204" pitchFamily="34" charset="0"/>
                </a:endParaRPr>
              </a:p>
              <a:p>
                <a:pPr marL="800100" lvl="1" indent="-342900" algn="just">
                  <a:buFont typeface="Arial" panose="020B0604020202020204" pitchFamily="34" charset="0"/>
                  <a:buChar char="•"/>
                </a:pPr>
                <a:r>
                  <a:rPr lang="en-US" sz="2400" b="1" dirty="0">
                    <a:latin typeface="Avenir Next LT Pro" panose="020B0504020202020204" pitchFamily="34" charset="0"/>
                  </a:rPr>
                  <a:t>Dataset / Experience / Training Examples </a:t>
                </a:r>
                <a14:m>
                  <m:oMath xmlns:m="http://schemas.openxmlformats.org/officeDocument/2006/math">
                    <m:r>
                      <a:rPr lang="en-US" sz="2400" b="1" i="0"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𝓓</m:t>
                    </m:r>
                    <m:r>
                      <a:rPr lang="en-US" sz="2400" b="1" i="1" smtClean="0">
                        <a:latin typeface="Cambria Math" panose="02040503050406030204" pitchFamily="18" charset="0"/>
                        <a:ea typeface="Cambria Math" panose="02040503050406030204" pitchFamily="18" charset="0"/>
                      </a:rPr>
                      <m:t>)</m:t>
                    </m:r>
                  </m:oMath>
                </a14:m>
                <a:endParaRPr lang="en-US" sz="2400" b="1" dirty="0">
                  <a:latin typeface="Avenir Next LT Pro" panose="020B0504020202020204" pitchFamily="34" charset="0"/>
                </a:endParaRPr>
              </a:p>
              <a:p>
                <a:pPr marL="1257300" lvl="2" indent="-342900" algn="just">
                  <a:buFont typeface="Arial" panose="020B0604020202020204" pitchFamily="34" charset="0"/>
                  <a:buChar char="•"/>
                </a:pPr>
                <a:r>
                  <a:rPr lang="en-US" sz="2400" dirty="0">
                    <a:latin typeface="Avenir Next LT Pro" panose="020B0504020202020204" pitchFamily="34" charset="0"/>
                  </a:rPr>
                  <a:t>What real-world phenomenon are we modelling?</a:t>
                </a:r>
                <a:endParaRPr lang="en-US" sz="2400" i="0" u="none" strike="noStrike" dirty="0">
                  <a:effectLst/>
                  <a:latin typeface="Avenir Next LT Pro" panose="020B0504020202020204" pitchFamily="34" charset="0"/>
                </a:endParaRPr>
              </a:p>
            </p:txBody>
          </p:sp>
        </mc:Choice>
        <mc:Fallback xmlns="">
          <p:sp>
            <p:nvSpPr>
              <p:cNvPr id="18" name="TextBox 17">
                <a:extLst>
                  <a:ext uri="{FF2B5EF4-FFF2-40B4-BE49-F238E27FC236}">
                    <a16:creationId xmlns:a16="http://schemas.microsoft.com/office/drawing/2014/main" id="{99E25B0E-9DBA-4B61-8073-BF00F72DA943}"/>
                  </a:ext>
                </a:extLst>
              </p:cNvPr>
              <p:cNvSpPr txBox="1">
                <a:spLocks noRot="1" noChangeAspect="1" noMove="1" noResize="1" noEditPoints="1" noAdjustHandles="1" noChangeArrowheads="1" noChangeShapeType="1" noTextEdit="1"/>
              </p:cNvSpPr>
              <p:nvPr/>
            </p:nvSpPr>
            <p:spPr>
              <a:xfrm>
                <a:off x="312420" y="1470088"/>
                <a:ext cx="11658600" cy="4524315"/>
              </a:xfrm>
              <a:prstGeom prst="rect">
                <a:avLst/>
              </a:prstGeom>
              <a:blipFill>
                <a:blip r:embed="rId2"/>
                <a:stretch>
                  <a:fillRect t="-943" b="-2291"/>
                </a:stretch>
              </a:blipFill>
            </p:spPr>
            <p:txBody>
              <a:bodyPr/>
              <a:lstStyle/>
              <a:p>
                <a:r>
                  <a:rPr lang="en-US">
                    <a:noFill/>
                  </a:rPr>
                  <a:t> </a:t>
                </a:r>
              </a:p>
            </p:txBody>
          </p:sp>
        </mc:Fallback>
      </mc:AlternateContent>
    </p:spTree>
    <p:extLst>
      <p:ext uri="{BB962C8B-B14F-4D97-AF65-F5344CB8AC3E}">
        <p14:creationId xmlns:p14="http://schemas.microsoft.com/office/powerpoint/2010/main" val="1106713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E638DE8-65A0-4C62-9B12-DADC8210B02F}"/>
                  </a:ext>
                </a:extLst>
              </p:cNvPr>
              <p:cNvSpPr>
                <a:spLocks noGrp="1"/>
              </p:cNvSpPr>
              <p:nvPr>
                <p:ph type="title"/>
              </p:nvPr>
            </p:nvSpPr>
            <p:spPr/>
            <p:txBody>
              <a:bodyPr/>
              <a:lstStyle/>
              <a:p>
                <a:r>
                  <a:rPr lang="en-US" sz="2400" b="1" dirty="0">
                    <a:latin typeface="Avenir Next LT Pro" panose="020B0504020202020204" pitchFamily="34" charset="0"/>
                  </a:rPr>
                  <a:t>Representation / Model Class / Hypothesis Space </a:t>
                </a:r>
                <a14:m>
                  <m:oMath xmlns:m="http://schemas.openxmlformats.org/officeDocument/2006/math">
                    <m:r>
                      <a:rPr lang="en-US" sz="2400" b="1" i="0"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𝓗</m:t>
                    </m:r>
                    <m:r>
                      <a:rPr lang="en-US" sz="2400" b="1"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BE638DE8-65A0-4C62-9B12-DADC8210B02F}"/>
                  </a:ext>
                </a:extLst>
              </p:cNvPr>
              <p:cNvSpPr>
                <a:spLocks noGrp="1" noRot="1" noChangeAspect="1" noMove="1" noResize="1" noEditPoints="1" noAdjustHandles="1" noChangeArrowheads="1" noChangeShapeType="1" noTextEdit="1"/>
              </p:cNvSpPr>
              <p:nvPr>
                <p:ph type="title"/>
              </p:nvPr>
            </p:nvSpPr>
            <p:spPr>
              <a:blipFill>
                <a:blip r:embed="rId2"/>
                <a:stretch>
                  <a:fillRect t="-32759" b="-5000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EA5FBD1-0341-4306-9902-299FDDC26E1E}"/>
              </a:ext>
            </a:extLst>
          </p:cNvPr>
          <p:cNvSpPr>
            <a:spLocks noGrp="1"/>
          </p:cNvSpPr>
          <p:nvPr>
            <p:ph type="sldNum" sz="quarter" idx="4"/>
          </p:nvPr>
        </p:nvSpPr>
        <p:spPr/>
        <p:txBody>
          <a:bodyPr/>
          <a:lstStyle/>
          <a:p>
            <a:fld id="{02C8B7B2-9496-47E5-990F-169BD0B1DE6A}" type="slidenum">
              <a:rPr lang="en-US" smtClean="0"/>
              <a:t>63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051516-DB7A-4304-B89A-2DA61EDE73FB}"/>
                  </a:ext>
                </a:extLst>
              </p:cNvPr>
              <p:cNvSpPr txBox="1"/>
              <p:nvPr/>
            </p:nvSpPr>
            <p:spPr>
              <a:xfrm>
                <a:off x="2415020" y="562575"/>
                <a:ext cx="7361960" cy="400110"/>
              </a:xfrm>
              <a:prstGeom prst="rect">
                <a:avLst/>
              </a:prstGeom>
              <a:noFill/>
            </p:spPr>
            <p:txBody>
              <a:bodyPr wrap="square">
                <a:spAutoFit/>
              </a:bodyPr>
              <a:lstStyle/>
              <a:p>
                <a:pPr marL="0" lvl="2" algn="ctr"/>
                <a:r>
                  <a:rPr lang="en-US" sz="2000" dirty="0">
                    <a:latin typeface="Avenir Next LT Pro" panose="020B0504020202020204" pitchFamily="34" charset="0"/>
                  </a:rPr>
                  <a:t>How do we represent the function </a:t>
                </a:r>
                <a14:m>
                  <m:oMath xmlns:m="http://schemas.openxmlformats.org/officeDocument/2006/math">
                    <m:r>
                      <a:rPr lang="en-US" sz="2000" b="0" i="1" smtClean="0">
                        <a:latin typeface="Cambria Math" panose="02040503050406030204" pitchFamily="18" charset="0"/>
                      </a:rPr>
                      <m:t>𝑔</m:t>
                    </m:r>
                  </m:oMath>
                </a14:m>
                <a:r>
                  <a:rPr lang="en-US" sz="2000" dirty="0">
                    <a:latin typeface="Avenir Next LT Pro" panose="020B0504020202020204" pitchFamily="34" charset="0"/>
                  </a:rPr>
                  <a:t> we are trying to learn?</a:t>
                </a:r>
                <a:endParaRPr lang="en-US" sz="2000" i="0" u="none" strike="noStrike" dirty="0">
                  <a:effectLst/>
                  <a:latin typeface="Avenir Next LT Pro" panose="020B0504020202020204" pitchFamily="34" charset="0"/>
                </a:endParaRPr>
              </a:p>
            </p:txBody>
          </p:sp>
        </mc:Choice>
        <mc:Fallback xmlns="">
          <p:sp>
            <p:nvSpPr>
              <p:cNvPr id="7" name="TextBox 6">
                <a:extLst>
                  <a:ext uri="{FF2B5EF4-FFF2-40B4-BE49-F238E27FC236}">
                    <a16:creationId xmlns:a16="http://schemas.microsoft.com/office/drawing/2014/main" id="{3E051516-DB7A-4304-B89A-2DA61EDE73FB}"/>
                  </a:ext>
                </a:extLst>
              </p:cNvPr>
              <p:cNvSpPr txBox="1">
                <a:spLocks noRot="1" noChangeAspect="1" noMove="1" noResize="1" noEditPoints="1" noAdjustHandles="1" noChangeArrowheads="1" noChangeShapeType="1" noTextEdit="1"/>
              </p:cNvSpPr>
              <p:nvPr/>
            </p:nvSpPr>
            <p:spPr>
              <a:xfrm>
                <a:off x="2415020" y="562575"/>
                <a:ext cx="7361960" cy="400110"/>
              </a:xfrm>
              <a:prstGeom prst="rect">
                <a:avLst/>
              </a:prstGeom>
              <a:blipFill>
                <a:blip r:embed="rId3"/>
                <a:stretch>
                  <a:fillRect t="-6061" b="-2727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6E5E804-B50B-49A2-8ECF-7CB620E519EC}"/>
              </a:ext>
            </a:extLst>
          </p:cNvPr>
          <p:cNvSpPr txBox="1"/>
          <p:nvPr/>
        </p:nvSpPr>
        <p:spPr>
          <a:xfrm>
            <a:off x="593359" y="5264673"/>
            <a:ext cx="3472556" cy="369332"/>
          </a:xfrm>
          <a:prstGeom prst="rect">
            <a:avLst/>
          </a:prstGeom>
          <a:noFill/>
        </p:spPr>
        <p:txBody>
          <a:bodyPr wrap="square">
            <a:spAutoFit/>
          </a:bodyPr>
          <a:lstStyle/>
          <a:p>
            <a:r>
              <a:rPr lang="en-US" sz="1800" b="1" dirty="0">
                <a:latin typeface="Avenir Next LT Pro" panose="020B0504020202020204" pitchFamily="34" charset="0"/>
              </a:rPr>
              <a:t>Linear Hypothesis Space</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5CE33E-AA37-4344-9BE8-0473F3B54958}"/>
                  </a:ext>
                </a:extLst>
              </p:cNvPr>
              <p:cNvSpPr txBox="1"/>
              <p:nvPr/>
            </p:nvSpPr>
            <p:spPr>
              <a:xfrm>
                <a:off x="521404" y="5643580"/>
                <a:ext cx="29873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r>
                            <a:rPr lang="en-US" sz="2400" i="1" smtClean="0">
                              <a:latin typeface="Cambria Math" panose="02040503050406030204" pitchFamily="18" charset="0"/>
                            </a:rPr>
                            <m:t>𝑤</m:t>
                          </m:r>
                          <m:r>
                            <a:rPr lang="en-US" sz="2400" b="0" i="1" smtClean="0">
                              <a:latin typeface="Cambria Math" panose="02040503050406030204" pitchFamily="18" charset="0"/>
                            </a:rPr>
                            <m:t>𝑥</m:t>
                          </m:r>
                        </m:e>
                      </m:d>
                    </m:oMath>
                  </m:oMathPara>
                </a14:m>
                <a:endParaRPr lang="en-US" sz="2400" dirty="0"/>
              </a:p>
            </p:txBody>
          </p:sp>
        </mc:Choice>
        <mc:Fallback xmlns="">
          <p:sp>
            <p:nvSpPr>
              <p:cNvPr id="10" name="TextBox 9">
                <a:extLst>
                  <a:ext uri="{FF2B5EF4-FFF2-40B4-BE49-F238E27FC236}">
                    <a16:creationId xmlns:a16="http://schemas.microsoft.com/office/drawing/2014/main" id="{CA5CE33E-AA37-4344-9BE8-0473F3B54958}"/>
                  </a:ext>
                </a:extLst>
              </p:cNvPr>
              <p:cNvSpPr txBox="1">
                <a:spLocks noRot="1" noChangeAspect="1" noMove="1" noResize="1" noEditPoints="1" noAdjustHandles="1" noChangeArrowheads="1" noChangeShapeType="1" noTextEdit="1"/>
              </p:cNvSpPr>
              <p:nvPr/>
            </p:nvSpPr>
            <p:spPr>
              <a:xfrm>
                <a:off x="521404" y="5643580"/>
                <a:ext cx="2987356" cy="369332"/>
              </a:xfrm>
              <a:prstGeom prst="rect">
                <a:avLst/>
              </a:prstGeom>
              <a:blipFill>
                <a:blip r:embed="rId4"/>
                <a:stretch>
                  <a:fillRect b="-35000"/>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F61730C3-C10C-4E5B-A7A8-B4CA828D2E2E}"/>
              </a:ext>
            </a:extLst>
          </p:cNvPr>
          <p:cNvGrpSpPr/>
          <p:nvPr/>
        </p:nvGrpSpPr>
        <p:grpSpPr>
          <a:xfrm>
            <a:off x="5756170" y="5016246"/>
            <a:ext cx="1231759" cy="1323098"/>
            <a:chOff x="5025778" y="1611943"/>
            <a:chExt cx="1888009" cy="2028010"/>
          </a:xfrm>
        </p:grpSpPr>
        <p:cxnSp>
          <p:nvCxnSpPr>
            <p:cNvPr id="12" name="Straight Arrow Connector 11">
              <a:extLst>
                <a:ext uri="{FF2B5EF4-FFF2-40B4-BE49-F238E27FC236}">
                  <a16:creationId xmlns:a16="http://schemas.microsoft.com/office/drawing/2014/main" id="{F71CE8A9-926B-4113-9AE1-A6CE8AE29137}"/>
                </a:ext>
              </a:extLst>
            </p:cNvPr>
            <p:cNvCxnSpPr/>
            <p:nvPr/>
          </p:nvCxnSpPr>
          <p:spPr>
            <a:xfrm>
              <a:off x="5107589" y="3522518"/>
              <a:ext cx="16313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8DE8B7E-2A44-4FD8-BB08-94DD0D97729D}"/>
                </a:ext>
              </a:extLst>
            </p:cNvPr>
            <p:cNvCxnSpPr>
              <a:cxnSpLocks/>
            </p:cNvCxnSpPr>
            <p:nvPr/>
          </p:nvCxnSpPr>
          <p:spPr>
            <a:xfrm rot="16200000">
              <a:off x="4308764" y="2721960"/>
              <a:ext cx="16313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8FB91E-491B-4463-82D0-EB3647402D2D}"/>
                    </a:ext>
                  </a:extLst>
                </p:cNvPr>
                <p:cNvSpPr txBox="1"/>
                <p:nvPr/>
              </p:nvSpPr>
              <p:spPr>
                <a:xfrm>
                  <a:off x="6727248" y="3356902"/>
                  <a:ext cx="186539" cy="283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oMath>
                    </m:oMathPara>
                  </a14:m>
                  <a:endParaRPr lang="en-US" sz="1200" dirty="0"/>
                </a:p>
              </p:txBody>
            </p:sp>
          </mc:Choice>
          <mc:Fallback xmlns="">
            <p:sp>
              <p:nvSpPr>
                <p:cNvPr id="17" name="TextBox 16">
                  <a:extLst>
                    <a:ext uri="{FF2B5EF4-FFF2-40B4-BE49-F238E27FC236}">
                      <a16:creationId xmlns:a16="http://schemas.microsoft.com/office/drawing/2014/main" id="{2F8FB91E-491B-4463-82D0-EB3647402D2D}"/>
                    </a:ext>
                  </a:extLst>
                </p:cNvPr>
                <p:cNvSpPr txBox="1">
                  <a:spLocks noRot="1" noChangeAspect="1" noMove="1" noResize="1" noEditPoints="1" noAdjustHandles="1" noChangeArrowheads="1" noChangeShapeType="1" noTextEdit="1"/>
                </p:cNvSpPr>
                <p:nvPr/>
              </p:nvSpPr>
              <p:spPr>
                <a:xfrm>
                  <a:off x="6727248" y="3356902"/>
                  <a:ext cx="186539" cy="283051"/>
                </a:xfrm>
                <a:prstGeom prst="rect">
                  <a:avLst/>
                </a:prstGeom>
                <a:blipFill>
                  <a:blip r:embed="rId5"/>
                  <a:stretch>
                    <a:fillRect l="-15000" r="-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ECCE1BE-1BC4-4853-BFAA-45F41A8A1683}"/>
                    </a:ext>
                  </a:extLst>
                </p:cNvPr>
                <p:cNvSpPr txBox="1"/>
                <p:nvPr/>
              </p:nvSpPr>
              <p:spPr>
                <a:xfrm>
                  <a:off x="5025778" y="1611943"/>
                  <a:ext cx="190765" cy="283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oMath>
                    </m:oMathPara>
                  </a14:m>
                  <a:endParaRPr lang="en-US" sz="1200" dirty="0"/>
                </a:p>
              </p:txBody>
            </p:sp>
          </mc:Choice>
          <mc:Fallback xmlns="">
            <p:sp>
              <p:nvSpPr>
                <p:cNvPr id="19" name="TextBox 18">
                  <a:extLst>
                    <a:ext uri="{FF2B5EF4-FFF2-40B4-BE49-F238E27FC236}">
                      <a16:creationId xmlns:a16="http://schemas.microsoft.com/office/drawing/2014/main" id="{4ECCE1BE-1BC4-4853-BFAA-45F41A8A1683}"/>
                    </a:ext>
                  </a:extLst>
                </p:cNvPr>
                <p:cNvSpPr txBox="1">
                  <a:spLocks noRot="1" noChangeAspect="1" noMove="1" noResize="1" noEditPoints="1" noAdjustHandles="1" noChangeArrowheads="1" noChangeShapeType="1" noTextEdit="1"/>
                </p:cNvSpPr>
                <p:nvPr/>
              </p:nvSpPr>
              <p:spPr>
                <a:xfrm>
                  <a:off x="5025778" y="1611943"/>
                  <a:ext cx="190765" cy="283051"/>
                </a:xfrm>
                <a:prstGeom prst="rect">
                  <a:avLst/>
                </a:prstGeom>
                <a:blipFill>
                  <a:blip r:embed="rId6"/>
                  <a:stretch>
                    <a:fillRect l="-28571" r="-23810" b="-23333"/>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BA886F2-B5D9-4C28-B709-F9E9448C5311}"/>
                </a:ext>
              </a:extLst>
            </p:cNvPr>
            <p:cNvCxnSpPr>
              <a:cxnSpLocks/>
            </p:cNvCxnSpPr>
            <p:nvPr/>
          </p:nvCxnSpPr>
          <p:spPr>
            <a:xfrm flipV="1">
              <a:off x="5126639" y="2214050"/>
              <a:ext cx="1506225" cy="1060046"/>
            </a:xfrm>
            <a:prstGeom prst="line">
              <a:avLst/>
            </a:prstGeom>
            <a:ln w="28575">
              <a:solidFill>
                <a:srgbClr val="D73F09"/>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3EA2CB2-A285-4731-88CE-3B6E97339F45}"/>
              </a:ext>
            </a:extLst>
          </p:cNvPr>
          <p:cNvGrpSpPr/>
          <p:nvPr/>
        </p:nvGrpSpPr>
        <p:grpSpPr>
          <a:xfrm>
            <a:off x="4035353" y="5027341"/>
            <a:ext cx="1231759" cy="1323098"/>
            <a:chOff x="5025778" y="1611943"/>
            <a:chExt cx="1888009" cy="2028010"/>
          </a:xfrm>
        </p:grpSpPr>
        <p:cxnSp>
          <p:nvCxnSpPr>
            <p:cNvPr id="24" name="Straight Arrow Connector 23">
              <a:extLst>
                <a:ext uri="{FF2B5EF4-FFF2-40B4-BE49-F238E27FC236}">
                  <a16:creationId xmlns:a16="http://schemas.microsoft.com/office/drawing/2014/main" id="{E5F03545-2231-432B-9E14-AD9FCF8F8FF7}"/>
                </a:ext>
              </a:extLst>
            </p:cNvPr>
            <p:cNvCxnSpPr/>
            <p:nvPr/>
          </p:nvCxnSpPr>
          <p:spPr>
            <a:xfrm>
              <a:off x="5107589" y="3522518"/>
              <a:ext cx="16313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CB601E9-F1CA-4906-A08C-639A6E86D121}"/>
                </a:ext>
              </a:extLst>
            </p:cNvPr>
            <p:cNvCxnSpPr>
              <a:cxnSpLocks/>
            </p:cNvCxnSpPr>
            <p:nvPr/>
          </p:nvCxnSpPr>
          <p:spPr>
            <a:xfrm rot="16200000">
              <a:off x="4308764" y="2721960"/>
              <a:ext cx="16313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BA480E7-FA99-4B39-98AC-902D5A1F1990}"/>
                    </a:ext>
                  </a:extLst>
                </p:cNvPr>
                <p:cNvSpPr txBox="1"/>
                <p:nvPr/>
              </p:nvSpPr>
              <p:spPr>
                <a:xfrm>
                  <a:off x="6727248" y="3356902"/>
                  <a:ext cx="186539" cy="283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oMath>
                    </m:oMathPara>
                  </a14:m>
                  <a:endParaRPr lang="en-US" sz="1200" dirty="0"/>
                </a:p>
              </p:txBody>
            </p:sp>
          </mc:Choice>
          <mc:Fallback xmlns="">
            <p:sp>
              <p:nvSpPr>
                <p:cNvPr id="26" name="TextBox 25">
                  <a:extLst>
                    <a:ext uri="{FF2B5EF4-FFF2-40B4-BE49-F238E27FC236}">
                      <a16:creationId xmlns:a16="http://schemas.microsoft.com/office/drawing/2014/main" id="{EBA480E7-FA99-4B39-98AC-902D5A1F1990}"/>
                    </a:ext>
                  </a:extLst>
                </p:cNvPr>
                <p:cNvSpPr txBox="1">
                  <a:spLocks noRot="1" noChangeAspect="1" noMove="1" noResize="1" noEditPoints="1" noAdjustHandles="1" noChangeArrowheads="1" noChangeShapeType="1" noTextEdit="1"/>
                </p:cNvSpPr>
                <p:nvPr/>
              </p:nvSpPr>
              <p:spPr>
                <a:xfrm>
                  <a:off x="6727248" y="3356902"/>
                  <a:ext cx="186539" cy="283051"/>
                </a:xfrm>
                <a:prstGeom prst="rect">
                  <a:avLst/>
                </a:prstGeom>
                <a:blipFill>
                  <a:blip r:embed="rId7"/>
                  <a:stretch>
                    <a:fillRect l="-15000" r="-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E481263-EF7A-4D88-AB29-C6F7AA65FF88}"/>
                    </a:ext>
                  </a:extLst>
                </p:cNvPr>
                <p:cNvSpPr txBox="1"/>
                <p:nvPr/>
              </p:nvSpPr>
              <p:spPr>
                <a:xfrm>
                  <a:off x="5025778" y="1611943"/>
                  <a:ext cx="190765" cy="283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oMath>
                    </m:oMathPara>
                  </a14:m>
                  <a:endParaRPr lang="en-US" sz="1200" dirty="0"/>
                </a:p>
              </p:txBody>
            </p:sp>
          </mc:Choice>
          <mc:Fallback xmlns="">
            <p:sp>
              <p:nvSpPr>
                <p:cNvPr id="27" name="TextBox 26">
                  <a:extLst>
                    <a:ext uri="{FF2B5EF4-FFF2-40B4-BE49-F238E27FC236}">
                      <a16:creationId xmlns:a16="http://schemas.microsoft.com/office/drawing/2014/main" id="{6E481263-EF7A-4D88-AB29-C6F7AA65FF88}"/>
                    </a:ext>
                  </a:extLst>
                </p:cNvPr>
                <p:cNvSpPr txBox="1">
                  <a:spLocks noRot="1" noChangeAspect="1" noMove="1" noResize="1" noEditPoints="1" noAdjustHandles="1" noChangeArrowheads="1" noChangeShapeType="1" noTextEdit="1"/>
                </p:cNvSpPr>
                <p:nvPr/>
              </p:nvSpPr>
              <p:spPr>
                <a:xfrm>
                  <a:off x="5025778" y="1611943"/>
                  <a:ext cx="190765" cy="283051"/>
                </a:xfrm>
                <a:prstGeom prst="rect">
                  <a:avLst/>
                </a:prstGeom>
                <a:blipFill>
                  <a:blip r:embed="rId6"/>
                  <a:stretch>
                    <a:fillRect l="-30000" r="-30000" b="-23333"/>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41D14BAD-D42A-482A-A941-FBD382BF5C59}"/>
                </a:ext>
              </a:extLst>
            </p:cNvPr>
            <p:cNvCxnSpPr>
              <a:cxnSpLocks/>
            </p:cNvCxnSpPr>
            <p:nvPr/>
          </p:nvCxnSpPr>
          <p:spPr>
            <a:xfrm>
              <a:off x="5192855" y="2471378"/>
              <a:ext cx="1399773" cy="787591"/>
            </a:xfrm>
            <a:prstGeom prst="line">
              <a:avLst/>
            </a:prstGeom>
            <a:ln w="28575">
              <a:solidFill>
                <a:srgbClr val="D73F09"/>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CC6629C-9001-4069-9E88-BA9AFC8569EF}"/>
              </a:ext>
            </a:extLst>
          </p:cNvPr>
          <p:cNvGrpSpPr/>
          <p:nvPr/>
        </p:nvGrpSpPr>
        <p:grpSpPr>
          <a:xfrm>
            <a:off x="7499537" y="5027341"/>
            <a:ext cx="1231759" cy="1323098"/>
            <a:chOff x="5025778" y="1611943"/>
            <a:chExt cx="1888009" cy="2028010"/>
          </a:xfrm>
        </p:grpSpPr>
        <p:cxnSp>
          <p:nvCxnSpPr>
            <p:cNvPr id="32" name="Straight Arrow Connector 31">
              <a:extLst>
                <a:ext uri="{FF2B5EF4-FFF2-40B4-BE49-F238E27FC236}">
                  <a16:creationId xmlns:a16="http://schemas.microsoft.com/office/drawing/2014/main" id="{C8811D2F-B6DF-4E98-9F1A-92BBB218C0E5}"/>
                </a:ext>
              </a:extLst>
            </p:cNvPr>
            <p:cNvCxnSpPr/>
            <p:nvPr/>
          </p:nvCxnSpPr>
          <p:spPr>
            <a:xfrm>
              <a:off x="5107589" y="3522518"/>
              <a:ext cx="16313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455DCDD-9A7A-4E84-89EA-4C60D1DA25EB}"/>
                </a:ext>
              </a:extLst>
            </p:cNvPr>
            <p:cNvCxnSpPr>
              <a:cxnSpLocks/>
            </p:cNvCxnSpPr>
            <p:nvPr/>
          </p:nvCxnSpPr>
          <p:spPr>
            <a:xfrm rot="16200000">
              <a:off x="4308764" y="2721960"/>
              <a:ext cx="16313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42218DC-2891-4412-A166-14207D1EF740}"/>
                    </a:ext>
                  </a:extLst>
                </p:cNvPr>
                <p:cNvSpPr txBox="1"/>
                <p:nvPr/>
              </p:nvSpPr>
              <p:spPr>
                <a:xfrm>
                  <a:off x="6727248" y="3356902"/>
                  <a:ext cx="186539" cy="283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oMath>
                    </m:oMathPara>
                  </a14:m>
                  <a:endParaRPr lang="en-US" sz="1200" dirty="0"/>
                </a:p>
              </p:txBody>
            </p:sp>
          </mc:Choice>
          <mc:Fallback xmlns="">
            <p:sp>
              <p:nvSpPr>
                <p:cNvPr id="34" name="TextBox 33">
                  <a:extLst>
                    <a:ext uri="{FF2B5EF4-FFF2-40B4-BE49-F238E27FC236}">
                      <a16:creationId xmlns:a16="http://schemas.microsoft.com/office/drawing/2014/main" id="{B42218DC-2891-4412-A166-14207D1EF740}"/>
                    </a:ext>
                  </a:extLst>
                </p:cNvPr>
                <p:cNvSpPr txBox="1">
                  <a:spLocks noRot="1" noChangeAspect="1" noMove="1" noResize="1" noEditPoints="1" noAdjustHandles="1" noChangeArrowheads="1" noChangeShapeType="1" noTextEdit="1"/>
                </p:cNvSpPr>
                <p:nvPr/>
              </p:nvSpPr>
              <p:spPr>
                <a:xfrm>
                  <a:off x="6727248" y="3356902"/>
                  <a:ext cx="186539" cy="283051"/>
                </a:xfrm>
                <a:prstGeom prst="rect">
                  <a:avLst/>
                </a:prstGeom>
                <a:blipFill>
                  <a:blip r:embed="rId7"/>
                  <a:stretch>
                    <a:fillRect l="-15000" r="-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A945E50-66FE-441D-900E-00B94D07D758}"/>
                    </a:ext>
                  </a:extLst>
                </p:cNvPr>
                <p:cNvSpPr txBox="1"/>
                <p:nvPr/>
              </p:nvSpPr>
              <p:spPr>
                <a:xfrm>
                  <a:off x="5025778" y="1611943"/>
                  <a:ext cx="190765" cy="283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oMath>
                    </m:oMathPara>
                  </a14:m>
                  <a:endParaRPr lang="en-US" sz="1200" dirty="0"/>
                </a:p>
              </p:txBody>
            </p:sp>
          </mc:Choice>
          <mc:Fallback xmlns="">
            <p:sp>
              <p:nvSpPr>
                <p:cNvPr id="35" name="TextBox 34">
                  <a:extLst>
                    <a:ext uri="{FF2B5EF4-FFF2-40B4-BE49-F238E27FC236}">
                      <a16:creationId xmlns:a16="http://schemas.microsoft.com/office/drawing/2014/main" id="{CA945E50-66FE-441D-900E-00B94D07D758}"/>
                    </a:ext>
                  </a:extLst>
                </p:cNvPr>
                <p:cNvSpPr txBox="1">
                  <a:spLocks noRot="1" noChangeAspect="1" noMove="1" noResize="1" noEditPoints="1" noAdjustHandles="1" noChangeArrowheads="1" noChangeShapeType="1" noTextEdit="1"/>
                </p:cNvSpPr>
                <p:nvPr/>
              </p:nvSpPr>
              <p:spPr>
                <a:xfrm>
                  <a:off x="5025778" y="1611943"/>
                  <a:ext cx="190765" cy="283051"/>
                </a:xfrm>
                <a:prstGeom prst="rect">
                  <a:avLst/>
                </a:prstGeom>
                <a:blipFill>
                  <a:blip r:embed="rId6"/>
                  <a:stretch>
                    <a:fillRect l="-28571" r="-23810" b="-23333"/>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408FE334-4939-4701-8A33-BF5F8083E56A}"/>
                </a:ext>
              </a:extLst>
            </p:cNvPr>
            <p:cNvCxnSpPr>
              <a:cxnSpLocks/>
            </p:cNvCxnSpPr>
            <p:nvPr/>
          </p:nvCxnSpPr>
          <p:spPr>
            <a:xfrm flipV="1">
              <a:off x="5923274" y="1906272"/>
              <a:ext cx="301195" cy="1450629"/>
            </a:xfrm>
            <a:prstGeom prst="line">
              <a:avLst/>
            </a:prstGeom>
            <a:ln w="28575">
              <a:solidFill>
                <a:srgbClr val="D73F09"/>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BD2E611-D2E3-480F-8067-FBFAB628291F}"/>
                  </a:ext>
                </a:extLst>
              </p:cNvPr>
              <p:cNvSpPr txBox="1"/>
              <p:nvPr/>
            </p:nvSpPr>
            <p:spPr>
              <a:xfrm>
                <a:off x="10934334" y="5311048"/>
                <a:ext cx="55303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 </m:t>
                      </m:r>
                    </m:oMath>
                  </m:oMathPara>
                </a14:m>
                <a:endParaRPr lang="en-US" sz="3600" dirty="0"/>
              </a:p>
            </p:txBody>
          </p:sp>
        </mc:Choice>
        <mc:Fallback xmlns="">
          <p:sp>
            <p:nvSpPr>
              <p:cNvPr id="39" name="TextBox 38">
                <a:extLst>
                  <a:ext uri="{FF2B5EF4-FFF2-40B4-BE49-F238E27FC236}">
                    <a16:creationId xmlns:a16="http://schemas.microsoft.com/office/drawing/2014/main" id="{6BD2E611-D2E3-480F-8067-FBFAB628291F}"/>
                  </a:ext>
                </a:extLst>
              </p:cNvPr>
              <p:cNvSpPr txBox="1">
                <a:spLocks noRot="1" noChangeAspect="1" noMove="1" noResize="1" noEditPoints="1" noAdjustHandles="1" noChangeArrowheads="1" noChangeShapeType="1" noTextEdit="1"/>
              </p:cNvSpPr>
              <p:nvPr/>
            </p:nvSpPr>
            <p:spPr>
              <a:xfrm>
                <a:off x="10934334" y="5311048"/>
                <a:ext cx="553037" cy="553998"/>
              </a:xfrm>
              <a:prstGeom prst="rect">
                <a:avLst/>
              </a:prstGeom>
              <a:blipFill>
                <a:blip r:embed="rId8"/>
                <a:stretch>
                  <a:fillRect/>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A90705DF-E153-4572-8483-99D8AB8B4367}"/>
              </a:ext>
            </a:extLst>
          </p:cNvPr>
          <p:cNvGrpSpPr/>
          <p:nvPr/>
        </p:nvGrpSpPr>
        <p:grpSpPr>
          <a:xfrm>
            <a:off x="9161100" y="5016246"/>
            <a:ext cx="1231759" cy="1323098"/>
            <a:chOff x="5025778" y="1611943"/>
            <a:chExt cx="1888009" cy="2028010"/>
          </a:xfrm>
        </p:grpSpPr>
        <p:cxnSp>
          <p:nvCxnSpPr>
            <p:cNvPr id="43" name="Straight Arrow Connector 42">
              <a:extLst>
                <a:ext uri="{FF2B5EF4-FFF2-40B4-BE49-F238E27FC236}">
                  <a16:creationId xmlns:a16="http://schemas.microsoft.com/office/drawing/2014/main" id="{07765E3A-378B-412F-9098-7AB3BA44B858}"/>
                </a:ext>
              </a:extLst>
            </p:cNvPr>
            <p:cNvCxnSpPr/>
            <p:nvPr/>
          </p:nvCxnSpPr>
          <p:spPr>
            <a:xfrm>
              <a:off x="5107589" y="3522518"/>
              <a:ext cx="16313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2558008-E403-413E-A27B-E617B5B96BE5}"/>
                </a:ext>
              </a:extLst>
            </p:cNvPr>
            <p:cNvCxnSpPr>
              <a:cxnSpLocks/>
            </p:cNvCxnSpPr>
            <p:nvPr/>
          </p:nvCxnSpPr>
          <p:spPr>
            <a:xfrm rot="16200000">
              <a:off x="4308764" y="2721960"/>
              <a:ext cx="16313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4C51B9F-04EA-4F7A-B822-7AACB2291705}"/>
                    </a:ext>
                  </a:extLst>
                </p:cNvPr>
                <p:cNvSpPr txBox="1"/>
                <p:nvPr/>
              </p:nvSpPr>
              <p:spPr>
                <a:xfrm>
                  <a:off x="6727248" y="3356902"/>
                  <a:ext cx="186539" cy="283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oMath>
                    </m:oMathPara>
                  </a14:m>
                  <a:endParaRPr lang="en-US" sz="1200" dirty="0"/>
                </a:p>
              </p:txBody>
            </p:sp>
          </mc:Choice>
          <mc:Fallback xmlns="">
            <p:sp>
              <p:nvSpPr>
                <p:cNvPr id="45" name="TextBox 44">
                  <a:extLst>
                    <a:ext uri="{FF2B5EF4-FFF2-40B4-BE49-F238E27FC236}">
                      <a16:creationId xmlns:a16="http://schemas.microsoft.com/office/drawing/2014/main" id="{94C51B9F-04EA-4F7A-B822-7AACB2291705}"/>
                    </a:ext>
                  </a:extLst>
                </p:cNvPr>
                <p:cNvSpPr txBox="1">
                  <a:spLocks noRot="1" noChangeAspect="1" noMove="1" noResize="1" noEditPoints="1" noAdjustHandles="1" noChangeArrowheads="1" noChangeShapeType="1" noTextEdit="1"/>
                </p:cNvSpPr>
                <p:nvPr/>
              </p:nvSpPr>
              <p:spPr>
                <a:xfrm>
                  <a:off x="6727248" y="3356902"/>
                  <a:ext cx="186539" cy="283051"/>
                </a:xfrm>
                <a:prstGeom prst="rect">
                  <a:avLst/>
                </a:prstGeom>
                <a:blipFill>
                  <a:blip r:embed="rId9"/>
                  <a:stretch>
                    <a:fillRect l="-2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7E29713-9689-4665-9030-271FB12E26A3}"/>
                    </a:ext>
                  </a:extLst>
                </p:cNvPr>
                <p:cNvSpPr txBox="1"/>
                <p:nvPr/>
              </p:nvSpPr>
              <p:spPr>
                <a:xfrm>
                  <a:off x="5025778" y="1611943"/>
                  <a:ext cx="190765" cy="283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oMath>
                    </m:oMathPara>
                  </a14:m>
                  <a:endParaRPr lang="en-US" sz="1200" dirty="0"/>
                </a:p>
              </p:txBody>
            </p:sp>
          </mc:Choice>
          <mc:Fallback xmlns="">
            <p:sp>
              <p:nvSpPr>
                <p:cNvPr id="46" name="TextBox 45">
                  <a:extLst>
                    <a:ext uri="{FF2B5EF4-FFF2-40B4-BE49-F238E27FC236}">
                      <a16:creationId xmlns:a16="http://schemas.microsoft.com/office/drawing/2014/main" id="{27E29713-9689-4665-9030-271FB12E26A3}"/>
                    </a:ext>
                  </a:extLst>
                </p:cNvPr>
                <p:cNvSpPr txBox="1">
                  <a:spLocks noRot="1" noChangeAspect="1" noMove="1" noResize="1" noEditPoints="1" noAdjustHandles="1" noChangeArrowheads="1" noChangeShapeType="1" noTextEdit="1"/>
                </p:cNvSpPr>
                <p:nvPr/>
              </p:nvSpPr>
              <p:spPr>
                <a:xfrm>
                  <a:off x="5025778" y="1611943"/>
                  <a:ext cx="190765" cy="283051"/>
                </a:xfrm>
                <a:prstGeom prst="rect">
                  <a:avLst/>
                </a:prstGeom>
                <a:blipFill>
                  <a:blip r:embed="rId6"/>
                  <a:stretch>
                    <a:fillRect l="-30000" r="-30000" b="-23333"/>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913795A7-41FA-4CE6-9898-7C71AA8715B2}"/>
                </a:ext>
              </a:extLst>
            </p:cNvPr>
            <p:cNvCxnSpPr>
              <a:cxnSpLocks/>
            </p:cNvCxnSpPr>
            <p:nvPr/>
          </p:nvCxnSpPr>
          <p:spPr>
            <a:xfrm>
              <a:off x="5216543" y="2459185"/>
              <a:ext cx="1522419" cy="0"/>
            </a:xfrm>
            <a:prstGeom prst="line">
              <a:avLst/>
            </a:prstGeom>
            <a:ln w="28575">
              <a:solidFill>
                <a:srgbClr val="D73F09"/>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FD7DC2C5-F908-47E9-A1F4-DEED18204EA7}"/>
              </a:ext>
            </a:extLst>
          </p:cNvPr>
          <p:cNvCxnSpPr>
            <a:cxnSpLocks/>
          </p:cNvCxnSpPr>
          <p:nvPr/>
        </p:nvCxnSpPr>
        <p:spPr>
          <a:xfrm>
            <a:off x="821190" y="4713717"/>
            <a:ext cx="1054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01D0A32E-C2CB-49B7-AF6A-6D7DB637FDCA}"/>
              </a:ext>
            </a:extLst>
          </p:cNvPr>
          <p:cNvGrpSpPr/>
          <p:nvPr/>
        </p:nvGrpSpPr>
        <p:grpSpPr>
          <a:xfrm>
            <a:off x="1742463" y="1459066"/>
            <a:ext cx="8707075" cy="2036968"/>
            <a:chOff x="798875" y="1459066"/>
            <a:chExt cx="8707075" cy="2036968"/>
          </a:xfrm>
        </p:grpSpPr>
        <p:sp>
          <p:nvSpPr>
            <p:cNvPr id="54" name="TextBox 53">
              <a:extLst>
                <a:ext uri="{FF2B5EF4-FFF2-40B4-BE49-F238E27FC236}">
                  <a16:creationId xmlns:a16="http://schemas.microsoft.com/office/drawing/2014/main" id="{5E613FB0-E881-4040-9266-C05375733B01}"/>
                </a:ext>
              </a:extLst>
            </p:cNvPr>
            <p:cNvSpPr txBox="1"/>
            <p:nvPr/>
          </p:nvSpPr>
          <p:spPr>
            <a:xfrm>
              <a:off x="798875" y="1459066"/>
              <a:ext cx="4554175" cy="2036968"/>
            </a:xfrm>
            <a:prstGeom prst="rect">
              <a:avLst/>
            </a:prstGeom>
            <a:noFill/>
          </p:spPr>
          <p:txBody>
            <a:bodyPr wrap="square">
              <a:spAutoFit/>
            </a:bodyPr>
            <a:lstStyle/>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Linear Models</a:t>
              </a:r>
            </a:p>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Polynomial Models</a:t>
              </a:r>
            </a:p>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Decision trees / forests</a:t>
              </a:r>
            </a:p>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Sets of rules / Logic programs</a:t>
              </a:r>
            </a:p>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Instances (non-parametric models)</a:t>
              </a:r>
            </a:p>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Graphical models (Bayes/Markov nets)</a:t>
              </a:r>
            </a:p>
          </p:txBody>
        </p:sp>
        <p:sp>
          <p:nvSpPr>
            <p:cNvPr id="55" name="TextBox 54">
              <a:extLst>
                <a:ext uri="{FF2B5EF4-FFF2-40B4-BE49-F238E27FC236}">
                  <a16:creationId xmlns:a16="http://schemas.microsoft.com/office/drawing/2014/main" id="{4014A10B-0C56-4394-BC61-D2CA0484806E}"/>
                </a:ext>
              </a:extLst>
            </p:cNvPr>
            <p:cNvSpPr txBox="1"/>
            <p:nvPr/>
          </p:nvSpPr>
          <p:spPr>
            <a:xfrm>
              <a:off x="6401156" y="1466424"/>
              <a:ext cx="3104794" cy="1697901"/>
            </a:xfrm>
            <a:prstGeom prst="rect">
              <a:avLst/>
            </a:prstGeom>
            <a:noFill/>
          </p:spPr>
          <p:txBody>
            <a:bodyPr wrap="square">
              <a:spAutoFit/>
            </a:bodyPr>
            <a:lstStyle/>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Neural networks</a:t>
              </a:r>
            </a:p>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Support vector machines</a:t>
              </a:r>
            </a:p>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Model ensembles</a:t>
              </a:r>
            </a:p>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Kernel Regression</a:t>
              </a:r>
            </a:p>
            <a:p>
              <a:pPr marL="285750" indent="-285750">
                <a:lnSpc>
                  <a:spcPct val="90000"/>
                </a:lnSpc>
                <a:spcBef>
                  <a:spcPts val="700"/>
                </a:spcBef>
                <a:buFont typeface="Arial" panose="020B0604020202020204" pitchFamily="34" charset="0"/>
                <a:buChar char="•"/>
              </a:pPr>
              <a:r>
                <a:rPr lang="en-US" dirty="0">
                  <a:latin typeface="Avenir Next LT Pro" panose="020B0504020202020204" pitchFamily="34" charset="0"/>
                  <a:cs typeface="Arial" charset="0"/>
                  <a:sym typeface="Arial" charset="0"/>
                </a:rPr>
                <a:t>Etc.</a:t>
              </a:r>
              <a:endParaRPr lang="en-US" dirty="0">
                <a:latin typeface="Avenir Next LT Pro" panose="020B0504020202020204" pitchFamily="34" charset="0"/>
              </a:endParaRPr>
            </a:p>
          </p:txBody>
        </p:sp>
      </p:grpSp>
      <p:sp>
        <p:nvSpPr>
          <p:cNvPr id="56" name="TextBox 55">
            <a:extLst>
              <a:ext uri="{FF2B5EF4-FFF2-40B4-BE49-F238E27FC236}">
                <a16:creationId xmlns:a16="http://schemas.microsoft.com/office/drawing/2014/main" id="{D9E2C4B1-0BC2-452E-B37C-770CDA9F0E4B}"/>
              </a:ext>
            </a:extLst>
          </p:cNvPr>
          <p:cNvSpPr txBox="1"/>
          <p:nvPr/>
        </p:nvSpPr>
        <p:spPr>
          <a:xfrm>
            <a:off x="1360686" y="4210453"/>
            <a:ext cx="9470628" cy="400110"/>
          </a:xfrm>
          <a:prstGeom prst="rect">
            <a:avLst/>
          </a:prstGeom>
          <a:noFill/>
        </p:spPr>
        <p:txBody>
          <a:bodyPr wrap="square">
            <a:spAutoFit/>
          </a:bodyPr>
          <a:lstStyle/>
          <a:p>
            <a:pPr marL="0" lvl="2" algn="ctr"/>
            <a:r>
              <a:rPr lang="en-US" sz="2000" b="1" dirty="0">
                <a:latin typeface="Avenir Next LT Pro" panose="020B0504020202020204" pitchFamily="34" charset="0"/>
              </a:rPr>
              <a:t>Picking a model class defines a space of possible models we might learn:</a:t>
            </a:r>
            <a:endParaRPr lang="en-US" sz="2000" b="1" i="0" u="none" strike="noStrike" dirty="0">
              <a:effectLst/>
              <a:latin typeface="Avenir Next LT Pro" panose="020B0504020202020204" pitchFamily="34" charset="0"/>
            </a:endParaRPr>
          </a:p>
        </p:txBody>
      </p:sp>
      <p:sp>
        <p:nvSpPr>
          <p:cNvPr id="57" name="TextBox 56">
            <a:extLst>
              <a:ext uri="{FF2B5EF4-FFF2-40B4-BE49-F238E27FC236}">
                <a16:creationId xmlns:a16="http://schemas.microsoft.com/office/drawing/2014/main" id="{E122A123-5085-4950-886E-CBF61EEC9E72}"/>
              </a:ext>
            </a:extLst>
          </p:cNvPr>
          <p:cNvSpPr txBox="1"/>
          <p:nvPr/>
        </p:nvSpPr>
        <p:spPr>
          <a:xfrm rot="16200000">
            <a:off x="-843525" y="5492514"/>
            <a:ext cx="2087161" cy="400110"/>
          </a:xfrm>
          <a:prstGeom prst="rect">
            <a:avLst/>
          </a:prstGeom>
          <a:noFill/>
        </p:spPr>
        <p:txBody>
          <a:bodyPr wrap="square">
            <a:spAutoFit/>
          </a:bodyPr>
          <a:lstStyle/>
          <a:p>
            <a:pPr marL="0" lvl="2" algn="ctr"/>
            <a:r>
              <a:rPr lang="en-US" sz="2000" b="1" dirty="0">
                <a:latin typeface="Avenir Next LT Pro" panose="020B0504020202020204" pitchFamily="34" charset="0"/>
              </a:rPr>
              <a:t>Example</a:t>
            </a:r>
            <a:endParaRPr lang="en-US" sz="2000" b="1" i="0" u="none" strike="noStrike" dirty="0">
              <a:effectLst/>
              <a:latin typeface="Avenir Next LT Pro" panose="020B0504020202020204" pitchFamily="34" charset="0"/>
            </a:endParaRPr>
          </a:p>
        </p:txBody>
      </p:sp>
      <p:sp>
        <p:nvSpPr>
          <p:cNvPr id="58" name="Double Brace 57">
            <a:extLst>
              <a:ext uri="{FF2B5EF4-FFF2-40B4-BE49-F238E27FC236}">
                <a16:creationId xmlns:a16="http://schemas.microsoft.com/office/drawing/2014/main" id="{E73B99FE-0499-4690-9C8C-188FEB4794E1}"/>
              </a:ext>
            </a:extLst>
          </p:cNvPr>
          <p:cNvSpPr/>
          <p:nvPr/>
        </p:nvSpPr>
        <p:spPr>
          <a:xfrm>
            <a:off x="3689145" y="4847067"/>
            <a:ext cx="8040542" cy="1619247"/>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19363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E638DE8-65A0-4C62-9B12-DADC8210B02F}"/>
                  </a:ext>
                </a:extLst>
              </p:cNvPr>
              <p:cNvSpPr>
                <a:spLocks noGrp="1"/>
              </p:cNvSpPr>
              <p:nvPr>
                <p:ph type="title"/>
              </p:nvPr>
            </p:nvSpPr>
            <p:spPr/>
            <p:txBody>
              <a:bodyPr/>
              <a:lstStyle/>
              <a:p>
                <a:r>
                  <a:rPr lang="en-US" b="1" dirty="0"/>
                  <a:t>Evaluation / Objective / Loss Function </a:t>
                </a:r>
                <a14:m>
                  <m:oMath xmlns:m="http://schemas.openxmlformats.org/officeDocument/2006/math">
                    <m:r>
                      <a:rPr lang="en-US" b="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𝓛</m:t>
                    </m:r>
                    <m:r>
                      <a:rPr lang="en-US" b="1" i="1">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BE638DE8-65A0-4C62-9B12-DADC8210B02F}"/>
                  </a:ext>
                </a:extLst>
              </p:cNvPr>
              <p:cNvSpPr>
                <a:spLocks noGrp="1" noRot="1" noChangeAspect="1" noMove="1" noResize="1" noEditPoints="1" noAdjustHandles="1" noChangeArrowheads="1" noChangeShapeType="1" noTextEdit="1"/>
              </p:cNvSpPr>
              <p:nvPr>
                <p:ph type="title"/>
              </p:nvPr>
            </p:nvSpPr>
            <p:spPr>
              <a:blipFill>
                <a:blip r:embed="rId2"/>
                <a:stretch>
                  <a:fillRect t="-32759" b="-5000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EA5FBD1-0341-4306-9902-299FDDC26E1E}"/>
              </a:ext>
            </a:extLst>
          </p:cNvPr>
          <p:cNvSpPr>
            <a:spLocks noGrp="1"/>
          </p:cNvSpPr>
          <p:nvPr>
            <p:ph type="sldNum" sz="quarter" idx="4"/>
          </p:nvPr>
        </p:nvSpPr>
        <p:spPr/>
        <p:txBody>
          <a:bodyPr/>
          <a:lstStyle/>
          <a:p>
            <a:fld id="{02C8B7B2-9496-47E5-990F-169BD0B1DE6A}" type="slidenum">
              <a:rPr lang="en-US" smtClean="0"/>
              <a:t>64</a:t>
            </a:fld>
            <a:endParaRPr lang="en-US"/>
          </a:p>
        </p:txBody>
      </p:sp>
      <p:sp>
        <p:nvSpPr>
          <p:cNvPr id="7" name="TextBox 6">
            <a:extLst>
              <a:ext uri="{FF2B5EF4-FFF2-40B4-BE49-F238E27FC236}">
                <a16:creationId xmlns:a16="http://schemas.microsoft.com/office/drawing/2014/main" id="{3E051516-DB7A-4304-B89A-2DA61EDE73FB}"/>
              </a:ext>
            </a:extLst>
          </p:cNvPr>
          <p:cNvSpPr txBox="1"/>
          <p:nvPr/>
        </p:nvSpPr>
        <p:spPr>
          <a:xfrm>
            <a:off x="2415020" y="562575"/>
            <a:ext cx="7361960" cy="400110"/>
          </a:xfrm>
          <a:prstGeom prst="rect">
            <a:avLst/>
          </a:prstGeom>
          <a:noFill/>
        </p:spPr>
        <p:txBody>
          <a:bodyPr wrap="square">
            <a:spAutoFit/>
          </a:bodyPr>
          <a:lstStyle/>
          <a:p>
            <a:pPr marL="0" lvl="2" algn="ctr"/>
            <a:r>
              <a:rPr lang="en-US" sz="2000" dirty="0">
                <a:latin typeface="Avenir Next LT Pro" panose="020B0504020202020204" pitchFamily="34" charset="0"/>
              </a:rPr>
              <a:t>How can we measure if a specific model is good or bad?</a:t>
            </a:r>
            <a:endParaRPr lang="en-US" sz="2000" i="0" u="none" strike="noStrike" dirty="0">
              <a:effectLst/>
              <a:latin typeface="Avenir Next LT Pro" panose="020B0504020202020204" pitchFamily="34" charset="0"/>
            </a:endParaRPr>
          </a:p>
        </p:txBody>
      </p:sp>
      <p:grpSp>
        <p:nvGrpSpPr>
          <p:cNvPr id="21" name="Group 20">
            <a:extLst>
              <a:ext uri="{FF2B5EF4-FFF2-40B4-BE49-F238E27FC236}">
                <a16:creationId xmlns:a16="http://schemas.microsoft.com/office/drawing/2014/main" id="{F139D9CE-D784-41F7-A3B5-AFCDCE5A6545}"/>
              </a:ext>
            </a:extLst>
          </p:cNvPr>
          <p:cNvGrpSpPr/>
          <p:nvPr/>
        </p:nvGrpSpPr>
        <p:grpSpPr>
          <a:xfrm>
            <a:off x="3392520" y="1190539"/>
            <a:ext cx="5406960" cy="1509837"/>
            <a:chOff x="3240881" y="1190539"/>
            <a:chExt cx="5406960" cy="1509837"/>
          </a:xfrm>
        </p:grpSpPr>
        <p:sp>
          <p:nvSpPr>
            <p:cNvPr id="40" name="TextBox 39">
              <a:extLst>
                <a:ext uri="{FF2B5EF4-FFF2-40B4-BE49-F238E27FC236}">
                  <a16:creationId xmlns:a16="http://schemas.microsoft.com/office/drawing/2014/main" id="{A661B895-E91F-4F25-88B2-8237565D4E77}"/>
                </a:ext>
              </a:extLst>
            </p:cNvPr>
            <p:cNvSpPr txBox="1"/>
            <p:nvPr/>
          </p:nvSpPr>
          <p:spPr>
            <a:xfrm>
              <a:off x="3240881" y="1190539"/>
              <a:ext cx="2855119" cy="1509837"/>
            </a:xfrm>
            <a:prstGeom prst="rect">
              <a:avLst/>
            </a:prstGeom>
            <a:noFill/>
          </p:spPr>
          <p:txBody>
            <a:bodyPr wrap="square">
              <a:spAutoFit/>
            </a:bodyPr>
            <a:lstStyle/>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Accuracy</a:t>
              </a:r>
            </a:p>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Precision and recall</a:t>
              </a:r>
            </a:p>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Squared error</a:t>
              </a:r>
            </a:p>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Likelihood</a:t>
              </a:r>
            </a:p>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Posterior probability</a:t>
              </a:r>
            </a:p>
          </p:txBody>
        </p:sp>
        <p:sp>
          <p:nvSpPr>
            <p:cNvPr id="41" name="TextBox 40">
              <a:extLst>
                <a:ext uri="{FF2B5EF4-FFF2-40B4-BE49-F238E27FC236}">
                  <a16:creationId xmlns:a16="http://schemas.microsoft.com/office/drawing/2014/main" id="{E360B4D5-3C46-4260-A3F7-649AF1AE4CE6}"/>
                </a:ext>
              </a:extLst>
            </p:cNvPr>
            <p:cNvSpPr txBox="1"/>
            <p:nvPr/>
          </p:nvSpPr>
          <p:spPr>
            <a:xfrm>
              <a:off x="6316597" y="1190539"/>
              <a:ext cx="2331244" cy="1509837"/>
            </a:xfrm>
            <a:prstGeom prst="rect">
              <a:avLst/>
            </a:prstGeom>
            <a:noFill/>
          </p:spPr>
          <p:txBody>
            <a:bodyPr wrap="square">
              <a:spAutoFit/>
            </a:bodyPr>
            <a:lstStyle/>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Cost / Utility</a:t>
              </a:r>
            </a:p>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Margin</a:t>
              </a:r>
            </a:p>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Entropy</a:t>
              </a:r>
            </a:p>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K-L divergence</a:t>
              </a:r>
            </a:p>
            <a:p>
              <a:pPr marL="300038" indent="-300038">
                <a:lnSpc>
                  <a:spcPct val="80000"/>
                </a:lnSpc>
                <a:spcBef>
                  <a:spcPts val="600"/>
                </a:spcBef>
                <a:buFont typeface="Arial" panose="020B0604020202020204" pitchFamily="34" charset="0"/>
                <a:buChar char="•"/>
              </a:pPr>
              <a:r>
                <a:rPr lang="en-US" dirty="0">
                  <a:latin typeface="Avenir Next LT Pro" panose="020B0504020202020204" pitchFamily="34" charset="0"/>
                  <a:cs typeface="Arial" charset="0"/>
                  <a:sym typeface="Arial" charset="0"/>
                </a:rPr>
                <a:t>Etc.</a:t>
              </a:r>
              <a:endParaRPr lang="en-US" dirty="0">
                <a:latin typeface="Avenir Next LT Pro" panose="020B0504020202020204" pitchFamily="34" charset="0"/>
              </a:endParaRPr>
            </a:p>
          </p:txBody>
        </p:sp>
      </p:grpSp>
      <p:cxnSp>
        <p:nvCxnSpPr>
          <p:cNvPr id="48" name="Straight Connector 47">
            <a:extLst>
              <a:ext uri="{FF2B5EF4-FFF2-40B4-BE49-F238E27FC236}">
                <a16:creationId xmlns:a16="http://schemas.microsoft.com/office/drawing/2014/main" id="{5AC385EA-2F76-49FB-A67F-A0EA9F6F473B}"/>
              </a:ext>
            </a:extLst>
          </p:cNvPr>
          <p:cNvCxnSpPr>
            <a:cxnSpLocks/>
          </p:cNvCxnSpPr>
          <p:nvPr/>
        </p:nvCxnSpPr>
        <p:spPr>
          <a:xfrm>
            <a:off x="821190" y="3942783"/>
            <a:ext cx="1054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290DDD4-87BF-4F44-AEC0-6CB7100577C8}"/>
              </a:ext>
            </a:extLst>
          </p:cNvPr>
          <p:cNvSpPr txBox="1"/>
          <p:nvPr/>
        </p:nvSpPr>
        <p:spPr>
          <a:xfrm>
            <a:off x="206475" y="3460593"/>
            <a:ext cx="11779051" cy="400110"/>
          </a:xfrm>
          <a:prstGeom prst="rect">
            <a:avLst/>
          </a:prstGeom>
          <a:noFill/>
        </p:spPr>
        <p:txBody>
          <a:bodyPr wrap="square">
            <a:spAutoFit/>
          </a:bodyPr>
          <a:lstStyle/>
          <a:p>
            <a:pPr marL="0" lvl="2" algn="ctr"/>
            <a:r>
              <a:rPr lang="en-US" sz="2000" b="1" dirty="0">
                <a:latin typeface="Avenir Next LT Pro" panose="020B0504020202020204" pitchFamily="34" charset="0"/>
              </a:rPr>
              <a:t>Defining an objective or loss function induces an ordering of models in the hypothesis space</a:t>
            </a:r>
            <a:endParaRPr lang="en-US" sz="2000" b="1" i="0" u="none" strike="noStrike" dirty="0">
              <a:effectLst/>
              <a:latin typeface="Avenir Next LT Pro" panose="020B0504020202020204" pitchFamily="34" charset="0"/>
            </a:endParaRPr>
          </a:p>
        </p:txBody>
      </p:sp>
      <p:pic>
        <p:nvPicPr>
          <p:cNvPr id="32770" name="Picture 2">
            <a:extLst>
              <a:ext uri="{FF2B5EF4-FFF2-40B4-BE49-F238E27FC236}">
                <a16:creationId xmlns:a16="http://schemas.microsoft.com/office/drawing/2014/main" id="{8909B9B6-4A60-4A09-A9C6-86CEF1014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088" y="4131199"/>
            <a:ext cx="357187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37271721-F3D8-4821-A6A1-3BC5421F5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262" y="4131199"/>
            <a:ext cx="3571875"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Half Frame 5">
            <a:extLst>
              <a:ext uri="{FF2B5EF4-FFF2-40B4-BE49-F238E27FC236}">
                <a16:creationId xmlns:a16="http://schemas.microsoft.com/office/drawing/2014/main" id="{D512F157-4674-411D-8889-8F42D2E57E6C}"/>
              </a:ext>
            </a:extLst>
          </p:cNvPr>
          <p:cNvSpPr/>
          <p:nvPr/>
        </p:nvSpPr>
        <p:spPr>
          <a:xfrm rot="7994392">
            <a:off x="5229535" y="4733243"/>
            <a:ext cx="945827" cy="945827"/>
          </a:xfrm>
          <a:prstGeom prst="halfFrame">
            <a:avLst>
              <a:gd name="adj1" fmla="val 15992"/>
              <a:gd name="adj2" fmla="val 165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4E601EDA-47DC-4C3C-A9E8-C8D0CD1D0A44}"/>
              </a:ext>
            </a:extLst>
          </p:cNvPr>
          <p:cNvCxnSpPr>
            <a:cxnSpLocks/>
          </p:cNvCxnSpPr>
          <p:nvPr/>
        </p:nvCxnSpPr>
        <p:spPr>
          <a:xfrm flipV="1">
            <a:off x="2105025" y="4537672"/>
            <a:ext cx="2733675" cy="1586903"/>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496863D1-EDC1-4C3E-B25B-CB12758A5C01}"/>
              </a:ext>
            </a:extLst>
          </p:cNvPr>
          <p:cNvCxnSpPr>
            <a:cxnSpLocks/>
          </p:cNvCxnSpPr>
          <p:nvPr/>
        </p:nvCxnSpPr>
        <p:spPr>
          <a:xfrm flipV="1">
            <a:off x="7210425" y="4657725"/>
            <a:ext cx="3009900" cy="755320"/>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4DC161EF-64BF-4FAB-A53B-374F650D3227}"/>
              </a:ext>
            </a:extLst>
          </p:cNvPr>
          <p:cNvSpPr txBox="1"/>
          <p:nvPr/>
        </p:nvSpPr>
        <p:spPr>
          <a:xfrm rot="16200000">
            <a:off x="-843527" y="5079193"/>
            <a:ext cx="2087161" cy="400110"/>
          </a:xfrm>
          <a:prstGeom prst="rect">
            <a:avLst/>
          </a:prstGeom>
          <a:noFill/>
        </p:spPr>
        <p:txBody>
          <a:bodyPr wrap="square">
            <a:spAutoFit/>
          </a:bodyPr>
          <a:lstStyle/>
          <a:p>
            <a:pPr marL="0" lvl="2" algn="ctr"/>
            <a:r>
              <a:rPr lang="en-US" sz="2000" b="1" dirty="0">
                <a:latin typeface="Avenir Next LT Pro" panose="020B0504020202020204" pitchFamily="34" charset="0"/>
              </a:rPr>
              <a:t>Example</a:t>
            </a:r>
            <a:endParaRPr lang="en-US" sz="2000" b="1" i="0" u="none" strike="noStrike" dirty="0">
              <a:effectLst/>
              <a:latin typeface="Avenir Next LT Pro" panose="020B0504020202020204" pitchFamily="34" charset="0"/>
            </a:endParaRPr>
          </a:p>
        </p:txBody>
      </p:sp>
    </p:spTree>
    <p:extLst>
      <p:ext uri="{BB962C8B-B14F-4D97-AF65-F5344CB8AC3E}">
        <p14:creationId xmlns:p14="http://schemas.microsoft.com/office/powerpoint/2010/main" val="3203199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E638DE8-65A0-4C62-9B12-DADC8210B02F}"/>
                  </a:ext>
                </a:extLst>
              </p:cNvPr>
              <p:cNvSpPr>
                <a:spLocks noGrp="1"/>
              </p:cNvSpPr>
              <p:nvPr>
                <p:ph type="title"/>
              </p:nvPr>
            </p:nvSpPr>
            <p:spPr/>
            <p:txBody>
              <a:bodyPr/>
              <a:lstStyle/>
              <a:p>
                <a:r>
                  <a:rPr lang="en-US" b="1" dirty="0"/>
                  <a:t>Optimization / Learning Algorithm </a:t>
                </a:r>
                <a14:m>
                  <m:oMath xmlns:m="http://schemas.openxmlformats.org/officeDocument/2006/math">
                    <m:r>
                      <a:rPr lang="en-US" b="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𝓐</m:t>
                    </m:r>
                    <m:r>
                      <a:rPr lang="en-US" b="1" i="1">
                        <a:latin typeface="Cambria Math" panose="02040503050406030204" pitchFamily="18" charset="0"/>
                        <a:ea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BE638DE8-65A0-4C62-9B12-DADC8210B02F}"/>
                  </a:ext>
                </a:extLst>
              </p:cNvPr>
              <p:cNvSpPr>
                <a:spLocks noGrp="1" noRot="1" noChangeAspect="1" noMove="1" noResize="1" noEditPoints="1" noAdjustHandles="1" noChangeArrowheads="1" noChangeShapeType="1" noTextEdit="1"/>
              </p:cNvSpPr>
              <p:nvPr>
                <p:ph type="title"/>
              </p:nvPr>
            </p:nvSpPr>
            <p:spPr>
              <a:blipFill>
                <a:blip r:embed="rId2"/>
                <a:stretch>
                  <a:fillRect t="-32759" b="-5000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EA5FBD1-0341-4306-9902-299FDDC26E1E}"/>
              </a:ext>
            </a:extLst>
          </p:cNvPr>
          <p:cNvSpPr>
            <a:spLocks noGrp="1"/>
          </p:cNvSpPr>
          <p:nvPr>
            <p:ph type="sldNum" sz="quarter" idx="4"/>
          </p:nvPr>
        </p:nvSpPr>
        <p:spPr/>
        <p:txBody>
          <a:bodyPr/>
          <a:lstStyle/>
          <a:p>
            <a:fld id="{02C8B7B2-9496-47E5-990F-169BD0B1DE6A}" type="slidenum">
              <a:rPr lang="en-US" smtClean="0"/>
              <a:t>65</a:t>
            </a:fld>
            <a:endParaRPr lang="en-US"/>
          </a:p>
        </p:txBody>
      </p:sp>
      <p:sp>
        <p:nvSpPr>
          <p:cNvPr id="7" name="TextBox 6">
            <a:extLst>
              <a:ext uri="{FF2B5EF4-FFF2-40B4-BE49-F238E27FC236}">
                <a16:creationId xmlns:a16="http://schemas.microsoft.com/office/drawing/2014/main" id="{3E051516-DB7A-4304-B89A-2DA61EDE73FB}"/>
              </a:ext>
            </a:extLst>
          </p:cNvPr>
          <p:cNvSpPr txBox="1"/>
          <p:nvPr/>
        </p:nvSpPr>
        <p:spPr>
          <a:xfrm>
            <a:off x="640773" y="562575"/>
            <a:ext cx="10910455" cy="400110"/>
          </a:xfrm>
          <a:prstGeom prst="rect">
            <a:avLst/>
          </a:prstGeom>
          <a:noFill/>
        </p:spPr>
        <p:txBody>
          <a:bodyPr wrap="square">
            <a:spAutoFit/>
          </a:bodyPr>
          <a:lstStyle/>
          <a:p>
            <a:pPr marL="0" lvl="2" algn="ctr"/>
            <a:r>
              <a:rPr lang="en-US" sz="2000" dirty="0">
                <a:latin typeface="Avenir Next LT Pro" panose="020B0504020202020204" pitchFamily="34" charset="0"/>
              </a:rPr>
              <a:t>How do we find models in our hypothesis space that perform well under our loss function?</a:t>
            </a:r>
          </a:p>
        </p:txBody>
      </p:sp>
      <p:cxnSp>
        <p:nvCxnSpPr>
          <p:cNvPr id="48" name="Straight Connector 47">
            <a:extLst>
              <a:ext uri="{FF2B5EF4-FFF2-40B4-BE49-F238E27FC236}">
                <a16:creationId xmlns:a16="http://schemas.microsoft.com/office/drawing/2014/main" id="{5AC385EA-2F76-49FB-A67F-A0EA9F6F473B}"/>
              </a:ext>
            </a:extLst>
          </p:cNvPr>
          <p:cNvCxnSpPr>
            <a:cxnSpLocks/>
          </p:cNvCxnSpPr>
          <p:nvPr/>
        </p:nvCxnSpPr>
        <p:spPr>
          <a:xfrm>
            <a:off x="821190" y="3942783"/>
            <a:ext cx="1054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290DDD4-87BF-4F44-AEC0-6CB7100577C8}"/>
              </a:ext>
            </a:extLst>
          </p:cNvPr>
          <p:cNvSpPr txBox="1"/>
          <p:nvPr/>
        </p:nvSpPr>
        <p:spPr>
          <a:xfrm>
            <a:off x="1263749" y="3457317"/>
            <a:ext cx="9664501" cy="400110"/>
          </a:xfrm>
          <a:prstGeom prst="rect">
            <a:avLst/>
          </a:prstGeom>
          <a:noFill/>
        </p:spPr>
        <p:txBody>
          <a:bodyPr wrap="square">
            <a:spAutoFit/>
          </a:bodyPr>
          <a:lstStyle/>
          <a:p>
            <a:pPr marL="0" lvl="2" algn="ctr"/>
            <a:r>
              <a:rPr lang="en-US" sz="2000" b="1" dirty="0">
                <a:latin typeface="Avenir Next LT Pro" panose="020B0504020202020204" pitchFamily="34" charset="0"/>
              </a:rPr>
              <a:t>Learning algorithms determine how to search through the hypothesis space</a:t>
            </a:r>
            <a:endParaRPr lang="en-US" sz="2000" b="1" i="0" u="none" strike="noStrike" dirty="0">
              <a:effectLst/>
              <a:latin typeface="Avenir Next LT Pro" panose="020B0504020202020204" pitchFamily="34" charset="0"/>
            </a:endParaRPr>
          </a:p>
        </p:txBody>
      </p:sp>
      <p:pic>
        <p:nvPicPr>
          <p:cNvPr id="32772" name="Picture 4">
            <a:extLst>
              <a:ext uri="{FF2B5EF4-FFF2-40B4-BE49-F238E27FC236}">
                <a16:creationId xmlns:a16="http://schemas.microsoft.com/office/drawing/2014/main" id="{37271721-F3D8-4821-A6A1-3BC5421F5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362" y="4131199"/>
            <a:ext cx="3571875" cy="23622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a:extLst>
              <a:ext uri="{FF2B5EF4-FFF2-40B4-BE49-F238E27FC236}">
                <a16:creationId xmlns:a16="http://schemas.microsoft.com/office/drawing/2014/main" id="{496863D1-EDC1-4C3E-B25B-CB12758A5C01}"/>
              </a:ext>
            </a:extLst>
          </p:cNvPr>
          <p:cNvCxnSpPr>
            <a:cxnSpLocks/>
          </p:cNvCxnSpPr>
          <p:nvPr/>
        </p:nvCxnSpPr>
        <p:spPr>
          <a:xfrm flipV="1">
            <a:off x="1914525" y="4657725"/>
            <a:ext cx="3009900" cy="755320"/>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sp>
        <p:nvSpPr>
          <p:cNvPr id="4" name="Arrow: Right 3">
            <a:extLst>
              <a:ext uri="{FF2B5EF4-FFF2-40B4-BE49-F238E27FC236}">
                <a16:creationId xmlns:a16="http://schemas.microsoft.com/office/drawing/2014/main" id="{27A8A55A-B1C4-46D2-BF4E-E089705AA3D5}"/>
              </a:ext>
            </a:extLst>
          </p:cNvPr>
          <p:cNvSpPr/>
          <p:nvPr/>
        </p:nvSpPr>
        <p:spPr>
          <a:xfrm>
            <a:off x="5238750" y="5093226"/>
            <a:ext cx="447675" cy="4381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2146EDD-ACF5-43BF-A0A4-14639F91D1BC}"/>
              </a:ext>
            </a:extLst>
          </p:cNvPr>
          <p:cNvGrpSpPr/>
          <p:nvPr/>
        </p:nvGrpSpPr>
        <p:grpSpPr>
          <a:xfrm>
            <a:off x="5867938" y="4131198"/>
            <a:ext cx="1735965" cy="1148051"/>
            <a:chOff x="4461701" y="4131199"/>
            <a:chExt cx="3571875" cy="2362200"/>
          </a:xfrm>
        </p:grpSpPr>
        <p:pic>
          <p:nvPicPr>
            <p:cNvPr id="16" name="Picture 4">
              <a:extLst>
                <a:ext uri="{FF2B5EF4-FFF2-40B4-BE49-F238E27FC236}">
                  <a16:creationId xmlns:a16="http://schemas.microsoft.com/office/drawing/2014/main" id="{30E5E588-7A34-418D-BA0F-4A439AB3F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701" y="4131199"/>
              <a:ext cx="3571875" cy="23622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197F6267-7CFB-4F0B-8CCD-2A86274D6281}"/>
                </a:ext>
              </a:extLst>
            </p:cNvPr>
            <p:cNvCxnSpPr>
              <a:cxnSpLocks/>
            </p:cNvCxnSpPr>
            <p:nvPr/>
          </p:nvCxnSpPr>
          <p:spPr>
            <a:xfrm flipV="1">
              <a:off x="4867275" y="4657725"/>
              <a:ext cx="3033489" cy="873646"/>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grpSp>
      <p:grpSp>
        <p:nvGrpSpPr>
          <p:cNvPr id="22" name="Group 21">
            <a:extLst>
              <a:ext uri="{FF2B5EF4-FFF2-40B4-BE49-F238E27FC236}">
                <a16:creationId xmlns:a16="http://schemas.microsoft.com/office/drawing/2014/main" id="{624725F5-87ED-4F5C-AA63-B67E9290958A}"/>
              </a:ext>
            </a:extLst>
          </p:cNvPr>
          <p:cNvGrpSpPr/>
          <p:nvPr/>
        </p:nvGrpSpPr>
        <p:grpSpPr>
          <a:xfrm>
            <a:off x="7707105" y="4131198"/>
            <a:ext cx="1735965" cy="1148051"/>
            <a:chOff x="4461701" y="4131199"/>
            <a:chExt cx="3571875" cy="2362200"/>
          </a:xfrm>
        </p:grpSpPr>
        <p:pic>
          <p:nvPicPr>
            <p:cNvPr id="23" name="Picture 4">
              <a:extLst>
                <a:ext uri="{FF2B5EF4-FFF2-40B4-BE49-F238E27FC236}">
                  <a16:creationId xmlns:a16="http://schemas.microsoft.com/office/drawing/2014/main" id="{B60F616F-01D9-447D-A77D-AE230FAAF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701" y="4131199"/>
              <a:ext cx="3571875" cy="23622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C24BD02A-84D0-4D66-9123-633894AF14AA}"/>
                </a:ext>
              </a:extLst>
            </p:cNvPr>
            <p:cNvCxnSpPr>
              <a:cxnSpLocks/>
            </p:cNvCxnSpPr>
            <p:nvPr/>
          </p:nvCxnSpPr>
          <p:spPr>
            <a:xfrm flipV="1">
              <a:off x="4867275" y="4525900"/>
              <a:ext cx="2836293" cy="1005473"/>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grpSp>
      <p:grpSp>
        <p:nvGrpSpPr>
          <p:cNvPr id="25" name="Group 24">
            <a:extLst>
              <a:ext uri="{FF2B5EF4-FFF2-40B4-BE49-F238E27FC236}">
                <a16:creationId xmlns:a16="http://schemas.microsoft.com/office/drawing/2014/main" id="{BC38B251-281A-4F75-9F51-6CED24E52CFF}"/>
              </a:ext>
            </a:extLst>
          </p:cNvPr>
          <p:cNvGrpSpPr/>
          <p:nvPr/>
        </p:nvGrpSpPr>
        <p:grpSpPr>
          <a:xfrm>
            <a:off x="5867938" y="5423999"/>
            <a:ext cx="1735965" cy="1148051"/>
            <a:chOff x="4461701" y="4131199"/>
            <a:chExt cx="3571875" cy="2362200"/>
          </a:xfrm>
        </p:grpSpPr>
        <p:pic>
          <p:nvPicPr>
            <p:cNvPr id="26" name="Picture 4">
              <a:extLst>
                <a:ext uri="{FF2B5EF4-FFF2-40B4-BE49-F238E27FC236}">
                  <a16:creationId xmlns:a16="http://schemas.microsoft.com/office/drawing/2014/main" id="{8389A127-B2FA-40E9-B183-0E8835AF1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701" y="4131199"/>
              <a:ext cx="3571875" cy="236220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ABC66C75-5D43-4E7A-B1EF-2FC1C9889DBA}"/>
                </a:ext>
              </a:extLst>
            </p:cNvPr>
            <p:cNvCxnSpPr>
              <a:cxnSpLocks/>
            </p:cNvCxnSpPr>
            <p:nvPr/>
          </p:nvCxnSpPr>
          <p:spPr>
            <a:xfrm flipV="1">
              <a:off x="4867275" y="4657725"/>
              <a:ext cx="3033489" cy="873646"/>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grpSp>
      <p:grpSp>
        <p:nvGrpSpPr>
          <p:cNvPr id="28" name="Group 27">
            <a:extLst>
              <a:ext uri="{FF2B5EF4-FFF2-40B4-BE49-F238E27FC236}">
                <a16:creationId xmlns:a16="http://schemas.microsoft.com/office/drawing/2014/main" id="{28D799A7-6B6D-4F4A-87F9-E07EDE42DE4C}"/>
              </a:ext>
            </a:extLst>
          </p:cNvPr>
          <p:cNvGrpSpPr/>
          <p:nvPr/>
        </p:nvGrpSpPr>
        <p:grpSpPr>
          <a:xfrm>
            <a:off x="7707105" y="5423999"/>
            <a:ext cx="1735965" cy="1148051"/>
            <a:chOff x="4461701" y="4131199"/>
            <a:chExt cx="3571875" cy="2362200"/>
          </a:xfrm>
        </p:grpSpPr>
        <p:pic>
          <p:nvPicPr>
            <p:cNvPr id="29" name="Picture 4">
              <a:extLst>
                <a:ext uri="{FF2B5EF4-FFF2-40B4-BE49-F238E27FC236}">
                  <a16:creationId xmlns:a16="http://schemas.microsoft.com/office/drawing/2014/main" id="{23379D2D-2ACC-465D-8144-D8FBED05F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701" y="4131199"/>
              <a:ext cx="3571875" cy="23622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A90FD6F5-7EEA-438D-A281-68E118FB2BE8}"/>
                </a:ext>
              </a:extLst>
            </p:cNvPr>
            <p:cNvCxnSpPr>
              <a:cxnSpLocks/>
            </p:cNvCxnSpPr>
            <p:nvPr/>
          </p:nvCxnSpPr>
          <p:spPr>
            <a:xfrm flipV="1">
              <a:off x="5067687" y="4657724"/>
              <a:ext cx="2833077" cy="1360489"/>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grpSp>
      <p:grpSp>
        <p:nvGrpSpPr>
          <p:cNvPr id="32" name="Group 31">
            <a:extLst>
              <a:ext uri="{FF2B5EF4-FFF2-40B4-BE49-F238E27FC236}">
                <a16:creationId xmlns:a16="http://schemas.microsoft.com/office/drawing/2014/main" id="{5F1E66EC-CC86-46F9-93F7-A3CDAF96AB78}"/>
              </a:ext>
            </a:extLst>
          </p:cNvPr>
          <p:cNvGrpSpPr/>
          <p:nvPr/>
        </p:nvGrpSpPr>
        <p:grpSpPr>
          <a:xfrm>
            <a:off x="9546271" y="5423999"/>
            <a:ext cx="1735965" cy="1148051"/>
            <a:chOff x="4461701" y="4131199"/>
            <a:chExt cx="3571875" cy="2362200"/>
          </a:xfrm>
        </p:grpSpPr>
        <p:pic>
          <p:nvPicPr>
            <p:cNvPr id="33" name="Picture 4">
              <a:extLst>
                <a:ext uri="{FF2B5EF4-FFF2-40B4-BE49-F238E27FC236}">
                  <a16:creationId xmlns:a16="http://schemas.microsoft.com/office/drawing/2014/main" id="{59E0FB4B-6778-49B6-8C81-49A32D513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701" y="4131199"/>
              <a:ext cx="3571875" cy="23622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0EEABBCF-B525-4752-A60B-371D6160E1C7}"/>
                </a:ext>
              </a:extLst>
            </p:cNvPr>
            <p:cNvCxnSpPr>
              <a:cxnSpLocks/>
            </p:cNvCxnSpPr>
            <p:nvPr/>
          </p:nvCxnSpPr>
          <p:spPr>
            <a:xfrm flipV="1">
              <a:off x="5067687" y="4374664"/>
              <a:ext cx="2516459" cy="1643549"/>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grpSp>
      <p:grpSp>
        <p:nvGrpSpPr>
          <p:cNvPr id="36" name="Group 35">
            <a:extLst>
              <a:ext uri="{FF2B5EF4-FFF2-40B4-BE49-F238E27FC236}">
                <a16:creationId xmlns:a16="http://schemas.microsoft.com/office/drawing/2014/main" id="{72878D6D-492A-4AA0-A37B-A64F2A016453}"/>
              </a:ext>
            </a:extLst>
          </p:cNvPr>
          <p:cNvGrpSpPr/>
          <p:nvPr/>
        </p:nvGrpSpPr>
        <p:grpSpPr>
          <a:xfrm>
            <a:off x="9546271" y="4131198"/>
            <a:ext cx="1735965" cy="1148051"/>
            <a:chOff x="4461701" y="4131199"/>
            <a:chExt cx="3571875" cy="2362200"/>
          </a:xfrm>
        </p:grpSpPr>
        <p:pic>
          <p:nvPicPr>
            <p:cNvPr id="37" name="Picture 4">
              <a:extLst>
                <a:ext uri="{FF2B5EF4-FFF2-40B4-BE49-F238E27FC236}">
                  <a16:creationId xmlns:a16="http://schemas.microsoft.com/office/drawing/2014/main" id="{56383F95-AF94-4572-A83D-6DF3694E7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701" y="4131199"/>
              <a:ext cx="3571875" cy="236220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6505B2CF-C29D-40DF-B63C-17DA0B664B64}"/>
                </a:ext>
              </a:extLst>
            </p:cNvPr>
            <p:cNvCxnSpPr>
              <a:cxnSpLocks/>
            </p:cNvCxnSpPr>
            <p:nvPr/>
          </p:nvCxnSpPr>
          <p:spPr>
            <a:xfrm flipV="1">
              <a:off x="4867277" y="4676520"/>
              <a:ext cx="3130731" cy="291032"/>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grpSp>
      <p:sp>
        <p:nvSpPr>
          <p:cNvPr id="42" name="TextBox 41">
            <a:extLst>
              <a:ext uri="{FF2B5EF4-FFF2-40B4-BE49-F238E27FC236}">
                <a16:creationId xmlns:a16="http://schemas.microsoft.com/office/drawing/2014/main" id="{0710E60F-0E4D-44B3-84D9-3003000CFB37}"/>
              </a:ext>
            </a:extLst>
          </p:cNvPr>
          <p:cNvSpPr txBox="1"/>
          <p:nvPr/>
        </p:nvSpPr>
        <p:spPr>
          <a:xfrm rot="16200000">
            <a:off x="-843527" y="5079193"/>
            <a:ext cx="2087161" cy="400110"/>
          </a:xfrm>
          <a:prstGeom prst="rect">
            <a:avLst/>
          </a:prstGeom>
          <a:noFill/>
        </p:spPr>
        <p:txBody>
          <a:bodyPr wrap="square">
            <a:spAutoFit/>
          </a:bodyPr>
          <a:lstStyle/>
          <a:p>
            <a:pPr marL="0" lvl="2" algn="ctr"/>
            <a:r>
              <a:rPr lang="en-US" sz="2000" b="1" dirty="0">
                <a:latin typeface="Avenir Next LT Pro" panose="020B0504020202020204" pitchFamily="34" charset="0"/>
              </a:rPr>
              <a:t>Example</a:t>
            </a:r>
            <a:endParaRPr lang="en-US" sz="2000" b="1" i="0" u="none" strike="noStrike" dirty="0">
              <a:effectLst/>
              <a:latin typeface="Avenir Next LT Pro" panose="020B0504020202020204" pitchFamily="34" charset="0"/>
            </a:endParaRPr>
          </a:p>
        </p:txBody>
      </p:sp>
      <p:pic>
        <p:nvPicPr>
          <p:cNvPr id="19" name="Graphic 18" descr="Badge New with solid fill">
            <a:extLst>
              <a:ext uri="{FF2B5EF4-FFF2-40B4-BE49-F238E27FC236}">
                <a16:creationId xmlns:a16="http://schemas.microsoft.com/office/drawing/2014/main" id="{697A1ABA-E3B7-45BA-ABBD-DA9BA4A57F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3858" y="5263193"/>
            <a:ext cx="430601" cy="430601"/>
          </a:xfrm>
          <a:prstGeom prst="rect">
            <a:avLst/>
          </a:prstGeom>
        </p:spPr>
      </p:pic>
      <p:sp>
        <p:nvSpPr>
          <p:cNvPr id="45" name="TextBox 44">
            <a:extLst>
              <a:ext uri="{FF2B5EF4-FFF2-40B4-BE49-F238E27FC236}">
                <a16:creationId xmlns:a16="http://schemas.microsoft.com/office/drawing/2014/main" id="{1BA7E602-EA19-4EFE-B24E-518CC1DAF6E0}"/>
              </a:ext>
            </a:extLst>
          </p:cNvPr>
          <p:cNvSpPr txBox="1"/>
          <p:nvPr/>
        </p:nvSpPr>
        <p:spPr>
          <a:xfrm>
            <a:off x="1415653" y="1588874"/>
            <a:ext cx="4369594" cy="1211294"/>
          </a:xfrm>
          <a:prstGeom prst="rect">
            <a:avLst/>
          </a:prstGeom>
          <a:noFill/>
        </p:spPr>
        <p:txBody>
          <a:bodyPr wrap="square">
            <a:spAutoFit/>
          </a:bodyPr>
          <a:lstStyle/>
          <a:p>
            <a:pPr marL="300038" indent="-300038">
              <a:lnSpc>
                <a:spcPct val="80000"/>
              </a:lnSpc>
              <a:spcBef>
                <a:spcPts val="600"/>
              </a:spcBef>
            </a:pPr>
            <a:r>
              <a:rPr lang="en-US" b="1" dirty="0">
                <a:latin typeface="Avenir Next LT Pro" panose="020B0504020202020204" pitchFamily="34" charset="0"/>
                <a:cs typeface="Arial" charset="0"/>
                <a:sym typeface="Arial" charset="0"/>
              </a:rPr>
              <a:t>Discrete/Combinatorial optimization</a:t>
            </a:r>
          </a:p>
          <a:p>
            <a:pPr marL="700088" lvl="1" indent="-300038">
              <a:lnSpc>
                <a:spcPct val="80000"/>
              </a:lnSpc>
              <a:spcBef>
                <a:spcPts val="600"/>
              </a:spcBef>
            </a:pPr>
            <a:r>
              <a:rPr lang="en-US" dirty="0">
                <a:latin typeface="Avenir Next LT Pro" panose="020B0504020202020204" pitchFamily="34" charset="0"/>
                <a:cs typeface="Arial" charset="0"/>
                <a:sym typeface="Arial" charset="0"/>
              </a:rPr>
              <a:t>Search Techniques</a:t>
            </a:r>
          </a:p>
          <a:p>
            <a:pPr marL="700088" lvl="1" indent="-300038">
              <a:lnSpc>
                <a:spcPct val="80000"/>
              </a:lnSpc>
              <a:spcBef>
                <a:spcPts val="600"/>
              </a:spcBef>
            </a:pPr>
            <a:r>
              <a:rPr lang="en-US" dirty="0">
                <a:latin typeface="Avenir Next LT Pro" panose="020B0504020202020204" pitchFamily="34" charset="0"/>
                <a:cs typeface="Arial" charset="0"/>
                <a:sym typeface="Arial" charset="0"/>
              </a:rPr>
              <a:t>Graph algorithms (cuts, flows, </a:t>
            </a:r>
            <a:r>
              <a:rPr lang="en-US" dirty="0" err="1">
                <a:latin typeface="Avenir Next LT Pro" panose="020B0504020202020204" pitchFamily="34" charset="0"/>
                <a:cs typeface="Arial" charset="0"/>
                <a:sym typeface="Arial" charset="0"/>
              </a:rPr>
              <a:t>etc</a:t>
            </a:r>
            <a:r>
              <a:rPr lang="en-US" dirty="0">
                <a:latin typeface="Avenir Next LT Pro" panose="020B0504020202020204" pitchFamily="34" charset="0"/>
                <a:cs typeface="Arial" charset="0"/>
                <a:sym typeface="Arial" charset="0"/>
              </a:rPr>
              <a:t>)</a:t>
            </a:r>
          </a:p>
          <a:p>
            <a:pPr marL="700088" lvl="1" indent="-300038">
              <a:lnSpc>
                <a:spcPct val="80000"/>
              </a:lnSpc>
              <a:spcBef>
                <a:spcPts val="600"/>
              </a:spcBef>
            </a:pPr>
            <a:r>
              <a:rPr lang="en-US" dirty="0">
                <a:latin typeface="Avenir Next LT Pro" panose="020B0504020202020204" pitchFamily="34" charset="0"/>
                <a:cs typeface="Arial" charset="0"/>
                <a:sym typeface="Arial" charset="0"/>
              </a:rPr>
              <a:t>…</a:t>
            </a:r>
          </a:p>
        </p:txBody>
      </p:sp>
      <p:sp>
        <p:nvSpPr>
          <p:cNvPr id="47" name="TextBox 46">
            <a:extLst>
              <a:ext uri="{FF2B5EF4-FFF2-40B4-BE49-F238E27FC236}">
                <a16:creationId xmlns:a16="http://schemas.microsoft.com/office/drawing/2014/main" id="{6502D05B-E746-4876-AA3D-B4800F3E4EDB}"/>
              </a:ext>
            </a:extLst>
          </p:cNvPr>
          <p:cNvSpPr txBox="1"/>
          <p:nvPr/>
        </p:nvSpPr>
        <p:spPr>
          <a:xfrm>
            <a:off x="6691536" y="1582763"/>
            <a:ext cx="4084811" cy="1211294"/>
          </a:xfrm>
          <a:prstGeom prst="rect">
            <a:avLst/>
          </a:prstGeom>
          <a:noFill/>
        </p:spPr>
        <p:txBody>
          <a:bodyPr wrap="square">
            <a:spAutoFit/>
          </a:bodyPr>
          <a:lstStyle/>
          <a:p>
            <a:pPr marL="300038" indent="-300038">
              <a:lnSpc>
                <a:spcPct val="80000"/>
              </a:lnSpc>
              <a:spcBef>
                <a:spcPts val="600"/>
              </a:spcBef>
            </a:pPr>
            <a:r>
              <a:rPr lang="en-US" b="1" dirty="0">
                <a:latin typeface="Avenir Next LT Pro" panose="020B0504020202020204" pitchFamily="34" charset="0"/>
                <a:cs typeface="Arial" charset="0"/>
                <a:sym typeface="Arial" charset="0"/>
              </a:rPr>
              <a:t>Continuous optimization</a:t>
            </a:r>
          </a:p>
          <a:p>
            <a:pPr marL="700088" lvl="1" indent="-300038">
              <a:lnSpc>
                <a:spcPct val="80000"/>
              </a:lnSpc>
              <a:spcBef>
                <a:spcPts val="600"/>
              </a:spcBef>
            </a:pPr>
            <a:r>
              <a:rPr lang="en-US" dirty="0">
                <a:latin typeface="Avenir Next LT Pro" panose="020B0504020202020204" pitchFamily="34" charset="0"/>
                <a:cs typeface="Arial" charset="0"/>
                <a:sym typeface="Arial" charset="0"/>
              </a:rPr>
              <a:t>Convex/Non-convex optimization</a:t>
            </a:r>
          </a:p>
          <a:p>
            <a:pPr marL="700088" lvl="1" indent="-300038">
              <a:lnSpc>
                <a:spcPct val="80000"/>
              </a:lnSpc>
              <a:spcBef>
                <a:spcPts val="600"/>
              </a:spcBef>
            </a:pPr>
            <a:r>
              <a:rPr lang="en-US" dirty="0">
                <a:latin typeface="Avenir Next LT Pro" panose="020B0504020202020204" pitchFamily="34" charset="0"/>
                <a:cs typeface="Arial" charset="0"/>
                <a:sym typeface="Arial" charset="0"/>
              </a:rPr>
              <a:t>Linear programming</a:t>
            </a:r>
          </a:p>
          <a:p>
            <a:pPr marL="700088" lvl="1" indent="-300038">
              <a:lnSpc>
                <a:spcPct val="80000"/>
              </a:lnSpc>
              <a:spcBef>
                <a:spcPts val="600"/>
              </a:spcBef>
            </a:pPr>
            <a:r>
              <a:rPr lang="en-US" dirty="0">
                <a:latin typeface="Avenir Next LT Pro" panose="020B0504020202020204" pitchFamily="34" charset="0"/>
                <a:cs typeface="Arial" charset="0"/>
                <a:sym typeface="Arial" charset="0"/>
              </a:rPr>
              <a:t>…</a:t>
            </a:r>
          </a:p>
        </p:txBody>
      </p:sp>
    </p:spTree>
    <p:extLst>
      <p:ext uri="{BB962C8B-B14F-4D97-AF65-F5344CB8AC3E}">
        <p14:creationId xmlns:p14="http://schemas.microsoft.com/office/powerpoint/2010/main" val="4148587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8DE8-65A0-4C62-9B12-DADC8210B02F}"/>
              </a:ext>
            </a:extLst>
          </p:cNvPr>
          <p:cNvSpPr>
            <a:spLocks noGrp="1"/>
          </p:cNvSpPr>
          <p:nvPr>
            <p:ph type="title"/>
          </p:nvPr>
        </p:nvSpPr>
        <p:spPr/>
        <p:txBody>
          <a:bodyPr/>
          <a:lstStyle/>
          <a:p>
            <a:r>
              <a:rPr lang="en-US" b="1" dirty="0"/>
              <a:t>Dataset / Experience / Training Examples (𝓓)</a:t>
            </a:r>
          </a:p>
        </p:txBody>
      </p:sp>
      <p:sp>
        <p:nvSpPr>
          <p:cNvPr id="3" name="Slide Number Placeholder 2">
            <a:extLst>
              <a:ext uri="{FF2B5EF4-FFF2-40B4-BE49-F238E27FC236}">
                <a16:creationId xmlns:a16="http://schemas.microsoft.com/office/drawing/2014/main" id="{5EA5FBD1-0341-4306-9902-299FDDC26E1E}"/>
              </a:ext>
            </a:extLst>
          </p:cNvPr>
          <p:cNvSpPr>
            <a:spLocks noGrp="1"/>
          </p:cNvSpPr>
          <p:nvPr>
            <p:ph type="sldNum" sz="quarter" idx="4"/>
          </p:nvPr>
        </p:nvSpPr>
        <p:spPr/>
        <p:txBody>
          <a:bodyPr/>
          <a:lstStyle/>
          <a:p>
            <a:fld id="{02C8B7B2-9496-47E5-990F-169BD0B1DE6A}" type="slidenum">
              <a:rPr lang="en-US" smtClean="0"/>
              <a:t>66</a:t>
            </a:fld>
            <a:endParaRPr lang="en-US"/>
          </a:p>
        </p:txBody>
      </p:sp>
      <p:sp>
        <p:nvSpPr>
          <p:cNvPr id="7" name="TextBox 6">
            <a:extLst>
              <a:ext uri="{FF2B5EF4-FFF2-40B4-BE49-F238E27FC236}">
                <a16:creationId xmlns:a16="http://schemas.microsoft.com/office/drawing/2014/main" id="{3E051516-DB7A-4304-B89A-2DA61EDE73FB}"/>
              </a:ext>
            </a:extLst>
          </p:cNvPr>
          <p:cNvSpPr txBox="1"/>
          <p:nvPr/>
        </p:nvSpPr>
        <p:spPr>
          <a:xfrm>
            <a:off x="640773" y="562575"/>
            <a:ext cx="10910455" cy="400110"/>
          </a:xfrm>
          <a:prstGeom prst="rect">
            <a:avLst/>
          </a:prstGeom>
          <a:noFill/>
        </p:spPr>
        <p:txBody>
          <a:bodyPr wrap="square">
            <a:spAutoFit/>
          </a:bodyPr>
          <a:lstStyle/>
          <a:p>
            <a:pPr marL="0" lvl="2" algn="ctr"/>
            <a:r>
              <a:rPr lang="en-US" sz="2000" dirty="0">
                <a:latin typeface="Avenir Next LT Pro" panose="020B0504020202020204" pitchFamily="34" charset="0"/>
              </a:rPr>
              <a:t>What real-world phenomenon are we modelling?</a:t>
            </a:r>
          </a:p>
        </p:txBody>
      </p:sp>
      <p:cxnSp>
        <p:nvCxnSpPr>
          <p:cNvPr id="48" name="Straight Connector 47">
            <a:extLst>
              <a:ext uri="{FF2B5EF4-FFF2-40B4-BE49-F238E27FC236}">
                <a16:creationId xmlns:a16="http://schemas.microsoft.com/office/drawing/2014/main" id="{5AC385EA-2F76-49FB-A67F-A0EA9F6F473B}"/>
              </a:ext>
            </a:extLst>
          </p:cNvPr>
          <p:cNvCxnSpPr>
            <a:cxnSpLocks/>
          </p:cNvCxnSpPr>
          <p:nvPr/>
        </p:nvCxnSpPr>
        <p:spPr>
          <a:xfrm>
            <a:off x="821190" y="4458257"/>
            <a:ext cx="1054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2772" name="Picture 4">
            <a:extLst>
              <a:ext uri="{FF2B5EF4-FFF2-40B4-BE49-F238E27FC236}">
                <a16:creationId xmlns:a16="http://schemas.microsoft.com/office/drawing/2014/main" id="{37271721-F3D8-4821-A6A1-3BC5421F5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363" y="4667433"/>
            <a:ext cx="2761036" cy="182596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710E60F-0E4D-44B3-84D9-3003000CFB37}"/>
              </a:ext>
            </a:extLst>
          </p:cNvPr>
          <p:cNvSpPr txBox="1"/>
          <p:nvPr/>
        </p:nvSpPr>
        <p:spPr>
          <a:xfrm rot="16200000">
            <a:off x="-843526" y="5334286"/>
            <a:ext cx="2087161" cy="400110"/>
          </a:xfrm>
          <a:prstGeom prst="rect">
            <a:avLst/>
          </a:prstGeom>
          <a:noFill/>
        </p:spPr>
        <p:txBody>
          <a:bodyPr wrap="square">
            <a:spAutoFit/>
          </a:bodyPr>
          <a:lstStyle/>
          <a:p>
            <a:pPr marL="0" lvl="2" algn="ctr"/>
            <a:r>
              <a:rPr lang="en-US" sz="2000" b="1" dirty="0">
                <a:latin typeface="Avenir Next LT Pro" panose="020B0504020202020204" pitchFamily="34" charset="0"/>
              </a:rPr>
              <a:t>Example</a:t>
            </a:r>
            <a:endParaRPr lang="en-US" sz="2000" b="1" i="0" u="none" strike="noStrike" dirty="0">
              <a:effectLst/>
              <a:latin typeface="Avenir Next LT Pro" panose="020B0504020202020204" pitchFamily="34" charset="0"/>
            </a:endParaRPr>
          </a:p>
        </p:txBody>
      </p:sp>
      <p:pic>
        <p:nvPicPr>
          <p:cNvPr id="36866" name="Picture 2">
            <a:extLst>
              <a:ext uri="{FF2B5EF4-FFF2-40B4-BE49-F238E27FC236}">
                <a16:creationId xmlns:a16="http://schemas.microsoft.com/office/drawing/2014/main" id="{A1195183-A98C-447F-872D-217486605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063" y="4667433"/>
            <a:ext cx="2819938" cy="182596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46C29222-98A6-4A31-BA91-9243EAB780D9}"/>
              </a:ext>
            </a:extLst>
          </p:cNvPr>
          <p:cNvCxnSpPr>
            <a:cxnSpLocks/>
          </p:cNvCxnSpPr>
          <p:nvPr/>
        </p:nvCxnSpPr>
        <p:spPr>
          <a:xfrm flipV="1">
            <a:off x="2047934" y="4965700"/>
            <a:ext cx="1906309" cy="1137282"/>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D8AF4872-A06F-4269-B8B5-790C2180C515}"/>
              </a:ext>
            </a:extLst>
          </p:cNvPr>
          <p:cNvCxnSpPr>
            <a:cxnSpLocks/>
          </p:cNvCxnSpPr>
          <p:nvPr/>
        </p:nvCxnSpPr>
        <p:spPr>
          <a:xfrm flipV="1">
            <a:off x="7305734" y="4965700"/>
            <a:ext cx="1944876" cy="1137282"/>
          </a:xfrm>
          <a:prstGeom prst="line">
            <a:avLst/>
          </a:prstGeom>
          <a:ln w="38100">
            <a:solidFill>
              <a:srgbClr val="D73F09"/>
            </a:solidFill>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A1866176-6A67-4743-96EF-54512A407C33}"/>
              </a:ext>
            </a:extLst>
          </p:cNvPr>
          <p:cNvSpPr txBox="1"/>
          <p:nvPr/>
        </p:nvSpPr>
        <p:spPr>
          <a:xfrm>
            <a:off x="206475" y="3976067"/>
            <a:ext cx="11779051" cy="400110"/>
          </a:xfrm>
          <a:prstGeom prst="rect">
            <a:avLst/>
          </a:prstGeom>
          <a:noFill/>
        </p:spPr>
        <p:txBody>
          <a:bodyPr wrap="square">
            <a:spAutoFit/>
          </a:bodyPr>
          <a:lstStyle/>
          <a:p>
            <a:pPr marL="0" lvl="2" algn="ctr"/>
            <a:r>
              <a:rPr lang="en-US" sz="2000" b="1" i="0" u="none" strike="noStrike" dirty="0">
                <a:effectLst/>
                <a:latin typeface="Avenir Next LT Pro" panose="020B0504020202020204" pitchFamily="34" charset="0"/>
              </a:rPr>
              <a:t>Along with the loss function, determines what a “good” model looks like</a:t>
            </a:r>
          </a:p>
        </p:txBody>
      </p:sp>
      <p:pic>
        <p:nvPicPr>
          <p:cNvPr id="36870" name="Picture 6" descr="Garbage PNG &amp; Download Transparent Garbage PNG Images for Free - NicePNG">
            <a:extLst>
              <a:ext uri="{FF2B5EF4-FFF2-40B4-BE49-F238E27FC236}">
                <a16:creationId xmlns:a16="http://schemas.microsoft.com/office/drawing/2014/main" id="{E9240C82-B9EB-4A34-851F-962F242C5376}"/>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511221" y="1544105"/>
            <a:ext cx="1443022" cy="187111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A0453573-D7CE-49B3-88E3-AC599A36D453}"/>
              </a:ext>
            </a:extLst>
          </p:cNvPr>
          <p:cNvGrpSpPr/>
          <p:nvPr/>
        </p:nvGrpSpPr>
        <p:grpSpPr>
          <a:xfrm>
            <a:off x="4717507" y="1376255"/>
            <a:ext cx="2216693" cy="2209396"/>
            <a:chOff x="3979266" y="41307"/>
            <a:chExt cx="3754054" cy="3741697"/>
          </a:xfrm>
        </p:grpSpPr>
        <p:grpSp>
          <p:nvGrpSpPr>
            <p:cNvPr id="43" name="Group 42">
              <a:extLst>
                <a:ext uri="{FF2B5EF4-FFF2-40B4-BE49-F238E27FC236}">
                  <a16:creationId xmlns:a16="http://schemas.microsoft.com/office/drawing/2014/main" id="{571DD558-3BBC-4F73-BB87-0BA102EA0D64}"/>
                </a:ext>
              </a:extLst>
            </p:cNvPr>
            <p:cNvGrpSpPr/>
            <p:nvPr/>
          </p:nvGrpSpPr>
          <p:grpSpPr>
            <a:xfrm>
              <a:off x="3991623" y="41307"/>
              <a:ext cx="3741697" cy="3741697"/>
              <a:chOff x="4067772" y="1558151"/>
              <a:chExt cx="3741697" cy="3741697"/>
            </a:xfrm>
          </p:grpSpPr>
          <p:pic>
            <p:nvPicPr>
              <p:cNvPr id="46" name="Graphic 45" descr="Laptop with solid fill">
                <a:extLst>
                  <a:ext uri="{FF2B5EF4-FFF2-40B4-BE49-F238E27FC236}">
                    <a16:creationId xmlns:a16="http://schemas.microsoft.com/office/drawing/2014/main" id="{55127FC4-3476-4916-8024-168C4DCECD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7772" y="1558151"/>
                <a:ext cx="3741697" cy="3741697"/>
              </a:xfrm>
              <a:prstGeom prst="rect">
                <a:avLst/>
              </a:prstGeom>
            </p:spPr>
          </p:pic>
          <p:pic>
            <p:nvPicPr>
              <p:cNvPr id="50" name="Graphic 49" descr="Processor with solid fill">
                <a:extLst>
                  <a:ext uri="{FF2B5EF4-FFF2-40B4-BE49-F238E27FC236}">
                    <a16:creationId xmlns:a16="http://schemas.microsoft.com/office/drawing/2014/main" id="{F30186A7-C3CD-4851-A463-C6D787A1B2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81419" y="2737022"/>
                <a:ext cx="914401" cy="914401"/>
              </a:xfrm>
              <a:prstGeom prst="rect">
                <a:avLst/>
              </a:prstGeom>
            </p:spPr>
          </p:pic>
        </p:grpSp>
        <p:sp>
          <p:nvSpPr>
            <p:cNvPr id="44" name="TextBox 43">
              <a:extLst>
                <a:ext uri="{FF2B5EF4-FFF2-40B4-BE49-F238E27FC236}">
                  <a16:creationId xmlns:a16="http://schemas.microsoft.com/office/drawing/2014/main" id="{B571A57E-5F03-4CB2-8691-C3614542F236}"/>
                </a:ext>
              </a:extLst>
            </p:cNvPr>
            <p:cNvSpPr txBox="1"/>
            <p:nvPr/>
          </p:nvSpPr>
          <p:spPr>
            <a:xfrm>
              <a:off x="3979266" y="2935429"/>
              <a:ext cx="3741698" cy="573354"/>
            </a:xfrm>
            <a:prstGeom prst="rect">
              <a:avLst/>
            </a:prstGeom>
            <a:noFill/>
          </p:spPr>
          <p:txBody>
            <a:bodyPr wrap="square">
              <a:spAutoFit/>
            </a:bodyPr>
            <a:lstStyle/>
            <a:p>
              <a:pPr algn="ctr"/>
              <a:r>
                <a:rPr lang="en-US" sz="1600" b="1" dirty="0">
                  <a:ln>
                    <a:solidFill>
                      <a:srgbClr val="D73F09"/>
                    </a:solidFill>
                  </a:ln>
                  <a:solidFill>
                    <a:srgbClr val="000000"/>
                  </a:solidFill>
                  <a:latin typeface="Avenir Next LT Pro" panose="020B0504020202020204" pitchFamily="34" charset="0"/>
                </a:rPr>
                <a:t>Learning Algorithm</a:t>
              </a:r>
              <a:endParaRPr lang="en-US" sz="1600" i="0" u="none" strike="noStrike" dirty="0">
                <a:ln>
                  <a:solidFill>
                    <a:srgbClr val="D73F09"/>
                  </a:solidFill>
                </a:ln>
                <a:solidFill>
                  <a:srgbClr val="000000"/>
                </a:solidFill>
                <a:effectLst/>
                <a:latin typeface="Avenir Next LT Pro" panose="020B0504020202020204" pitchFamily="34" charset="0"/>
              </a:endParaRPr>
            </a:p>
          </p:txBody>
        </p:sp>
      </p:grpSp>
      <p:sp>
        <p:nvSpPr>
          <p:cNvPr id="10" name="Arrow: Right 9">
            <a:extLst>
              <a:ext uri="{FF2B5EF4-FFF2-40B4-BE49-F238E27FC236}">
                <a16:creationId xmlns:a16="http://schemas.microsoft.com/office/drawing/2014/main" id="{A3DCA53E-B0BB-4092-8F9B-7E9E01F2C3D8}"/>
              </a:ext>
            </a:extLst>
          </p:cNvPr>
          <p:cNvSpPr/>
          <p:nvPr/>
        </p:nvSpPr>
        <p:spPr>
          <a:xfrm>
            <a:off x="4259903" y="2353366"/>
            <a:ext cx="450307" cy="4001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2" name="Picture 6" descr="Garbage PNG &amp; Download Transparent Garbage PNG Images for Free - NicePNG">
            <a:extLst>
              <a:ext uri="{FF2B5EF4-FFF2-40B4-BE49-F238E27FC236}">
                <a16:creationId xmlns:a16="http://schemas.microsoft.com/office/drawing/2014/main" id="{A9E021DB-F91B-42F5-975D-F73A59891399}"/>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305734" y="1544105"/>
            <a:ext cx="1443022" cy="1871118"/>
          </a:xfrm>
          <a:prstGeom prst="rect">
            <a:avLst/>
          </a:prstGeom>
          <a:noFill/>
          <a:extLst>
            <a:ext uri="{909E8E84-426E-40DD-AFC4-6F175D3DCCD1}">
              <a14:hiddenFill xmlns:a14="http://schemas.microsoft.com/office/drawing/2010/main">
                <a:solidFill>
                  <a:srgbClr val="FFFFFF"/>
                </a:solidFill>
              </a14:hiddenFill>
            </a:ext>
          </a:extLst>
        </p:spPr>
      </p:pic>
      <p:sp>
        <p:nvSpPr>
          <p:cNvPr id="53" name="Arrow: Right 52">
            <a:extLst>
              <a:ext uri="{FF2B5EF4-FFF2-40B4-BE49-F238E27FC236}">
                <a16:creationId xmlns:a16="http://schemas.microsoft.com/office/drawing/2014/main" id="{57557F69-47A1-43C2-998F-541FC9D64BE4}"/>
              </a:ext>
            </a:extLst>
          </p:cNvPr>
          <p:cNvSpPr/>
          <p:nvPr/>
        </p:nvSpPr>
        <p:spPr>
          <a:xfrm>
            <a:off x="6926904" y="2353366"/>
            <a:ext cx="450307" cy="4001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4" name="Picture 6" descr="Garbage PNG &amp; Download Transparent Garbage PNG Images for Free - NicePNG">
            <a:extLst>
              <a:ext uri="{FF2B5EF4-FFF2-40B4-BE49-F238E27FC236}">
                <a16:creationId xmlns:a16="http://schemas.microsoft.com/office/drawing/2014/main" id="{A9A41AD5-C812-4FF3-AD2F-A8EDFC946461}"/>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807588" y="1544105"/>
            <a:ext cx="1443022" cy="187111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Garbage PNG &amp; Download Transparent Garbage PNG Images for Free - NicePNG">
            <a:extLst>
              <a:ext uri="{FF2B5EF4-FFF2-40B4-BE49-F238E27FC236}">
                <a16:creationId xmlns:a16="http://schemas.microsoft.com/office/drawing/2014/main" id="{56FA4D49-879E-4D02-B10B-777FF25F0DFB}"/>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309442" y="1544105"/>
            <a:ext cx="1443022" cy="18711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Garbage PNG &amp; Download Transparent Garbage PNG Images for Free - NicePNG">
            <a:extLst>
              <a:ext uri="{FF2B5EF4-FFF2-40B4-BE49-F238E27FC236}">
                <a16:creationId xmlns:a16="http://schemas.microsoft.com/office/drawing/2014/main" id="{D64FA2DF-5BC0-4052-9C09-E31536351F18}"/>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807588" y="1355861"/>
            <a:ext cx="1443022" cy="187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06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6FE8-1A15-4D2D-9FF0-705404DE441B}"/>
              </a:ext>
            </a:extLst>
          </p:cNvPr>
          <p:cNvSpPr>
            <a:spLocks noGrp="1"/>
          </p:cNvSpPr>
          <p:nvPr>
            <p:ph type="title"/>
          </p:nvPr>
        </p:nvSpPr>
        <p:spPr/>
        <p:txBody>
          <a:bodyPr/>
          <a:lstStyle/>
          <a:p>
            <a:r>
              <a:rPr lang="en-US" dirty="0"/>
              <a:t>Machine Learning In a Nutshell</a:t>
            </a:r>
          </a:p>
        </p:txBody>
      </p:sp>
      <p:sp>
        <p:nvSpPr>
          <p:cNvPr id="3" name="Slide Number Placeholder 2">
            <a:extLst>
              <a:ext uri="{FF2B5EF4-FFF2-40B4-BE49-F238E27FC236}">
                <a16:creationId xmlns:a16="http://schemas.microsoft.com/office/drawing/2014/main" id="{B5EA5BFC-7077-4C22-9995-BA6B608EE851}"/>
              </a:ext>
            </a:extLst>
          </p:cNvPr>
          <p:cNvSpPr>
            <a:spLocks noGrp="1"/>
          </p:cNvSpPr>
          <p:nvPr>
            <p:ph type="sldNum" sz="quarter" idx="4"/>
          </p:nvPr>
        </p:nvSpPr>
        <p:spPr/>
        <p:txBody>
          <a:bodyPr/>
          <a:lstStyle/>
          <a:p>
            <a:fld id="{02C8B7B2-9496-47E5-990F-169BD0B1DE6A}" type="slidenum">
              <a:rPr lang="en-US" smtClean="0"/>
              <a:t>67</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621F32E-13A8-44FC-AC15-5F6FA3998B42}"/>
                  </a:ext>
                </a:extLst>
              </p:cNvPr>
              <p:cNvSpPr/>
              <p:nvPr/>
            </p:nvSpPr>
            <p:spPr>
              <a:xfrm>
                <a:off x="784355" y="876993"/>
                <a:ext cx="3144416" cy="716513"/>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venir Next LT Pro" panose="020B0504020202020204" pitchFamily="34" charset="0"/>
                  </a:rPr>
                  <a:t>Unknown Target Function</a:t>
                </a:r>
              </a:p>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𝒀</m:t>
                      </m:r>
                    </m:oMath>
                  </m:oMathPara>
                </a14:m>
                <a:endParaRPr lang="en-US" b="1" dirty="0">
                  <a:solidFill>
                    <a:schemeClr val="tx1"/>
                  </a:solidFill>
                  <a:latin typeface="Avenir Next LT Pro" panose="020B0504020202020204" pitchFamily="34" charset="0"/>
                </a:endParaRPr>
              </a:p>
            </p:txBody>
          </p:sp>
        </mc:Choice>
        <mc:Fallback xmlns="">
          <p:sp>
            <p:nvSpPr>
              <p:cNvPr id="4" name="Rectangle 3">
                <a:extLst>
                  <a:ext uri="{FF2B5EF4-FFF2-40B4-BE49-F238E27FC236}">
                    <a16:creationId xmlns:a16="http://schemas.microsoft.com/office/drawing/2014/main" id="{6621F32E-13A8-44FC-AC15-5F6FA3998B42}"/>
                  </a:ext>
                </a:extLst>
              </p:cNvPr>
              <p:cNvSpPr>
                <a:spLocks noRot="1" noChangeAspect="1" noMove="1" noResize="1" noEditPoints="1" noAdjustHandles="1" noChangeArrowheads="1" noChangeShapeType="1" noTextEdit="1"/>
              </p:cNvSpPr>
              <p:nvPr/>
            </p:nvSpPr>
            <p:spPr>
              <a:xfrm>
                <a:off x="784355" y="876993"/>
                <a:ext cx="3144416" cy="716513"/>
              </a:xfrm>
              <a:prstGeom prst="rect">
                <a:avLst/>
              </a:prstGeom>
              <a:blipFill>
                <a:blip r:embed="rId2"/>
                <a:stretch>
                  <a:fillRect b="-2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0BC19C-7137-4A4C-A3BB-E469773CA421}"/>
                  </a:ext>
                </a:extLst>
              </p:cNvPr>
              <p:cNvSpPr/>
              <p:nvPr/>
            </p:nvSpPr>
            <p:spPr>
              <a:xfrm>
                <a:off x="784355" y="2133785"/>
                <a:ext cx="3144416" cy="1147665"/>
              </a:xfrm>
              <a:prstGeom prst="rect">
                <a:avLst/>
              </a:prstGeom>
              <a:solidFill>
                <a:schemeClr val="accent5">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venir Next LT Pro" panose="020B0504020202020204" pitchFamily="34" charset="0"/>
                  </a:rPr>
                  <a:t>Training Examples </a:t>
                </a:r>
                <a14:m>
                  <m:oMath xmlns:m="http://schemas.openxmlformats.org/officeDocument/2006/math">
                    <m:r>
                      <a:rPr lang="en-US" b="1" i="0"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𝓓</m:t>
                    </m:r>
                    <m:r>
                      <a:rPr lang="en-US" b="1" i="1" smtClean="0">
                        <a:solidFill>
                          <a:schemeClr val="tx1"/>
                        </a:solidFill>
                        <a:latin typeface="Cambria Math" panose="02040503050406030204" pitchFamily="18" charset="0"/>
                        <a:ea typeface="Cambria Math" panose="02040503050406030204" pitchFamily="18" charset="0"/>
                      </a:rPr>
                      <m:t>)</m:t>
                    </m:r>
                  </m:oMath>
                </a14:m>
                <a:endParaRPr lang="en-US" b="1" dirty="0">
                  <a:solidFill>
                    <a:schemeClr val="tx1"/>
                  </a:solidFill>
                  <a:latin typeface="Avenir Next LT Pro" panose="020B0504020202020204" pitchFamily="34" charset="0"/>
                </a:endParaRPr>
              </a:p>
              <a:p>
                <a:pPr algn="ctr"/>
                <a14:m>
                  <m:oMathPara xmlns:m="http://schemas.openxmlformats.org/officeDocument/2006/math">
                    <m:oMathParaPr>
                      <m:jc m:val="centerGroup"/>
                    </m:oMathParaPr>
                    <m:oMath xmlns:m="http://schemas.openxmlformats.org/officeDocument/2006/math">
                      <m:d>
                        <m:dPr>
                          <m:ctrlPr>
                            <a:rPr lang="en-US" b="1" i="1" smtClean="0">
                              <a:solidFill>
                                <a:schemeClr val="tx1"/>
                              </a:solidFill>
                              <a:latin typeface="Cambria Math" panose="02040503050406030204" pitchFamily="18" charset="0"/>
                            </a:rPr>
                          </m:ctrlPr>
                        </m:dP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𝟏</m:t>
                              </m:r>
                            </m:sub>
                          </m:sSub>
                        </m:e>
                      </m:d>
                      <m:r>
                        <a:rPr lang="en-US" b="1" i="1" smtClean="0">
                          <a:solidFill>
                            <a:schemeClr val="tx1"/>
                          </a:solidFill>
                          <a:latin typeface="Cambria Math" panose="02040503050406030204" pitchFamily="18" charset="0"/>
                        </a:rPr>
                        <m:t>, …, </m:t>
                      </m:r>
                      <m:d>
                        <m:dPr>
                          <m:ctrlPr>
                            <a:rPr lang="en-US" b="1" i="1" smtClean="0">
                              <a:solidFill>
                                <a:schemeClr val="tx1"/>
                              </a:solidFill>
                              <a:latin typeface="Cambria Math" panose="02040503050406030204" pitchFamily="18" charset="0"/>
                            </a:rPr>
                          </m:ctrlPr>
                        </m:dP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𝒏</m:t>
                              </m:r>
                            </m:sub>
                          </m:sSub>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𝒏</m:t>
                              </m:r>
                            </m:sub>
                          </m:sSub>
                        </m:e>
                      </m:d>
                    </m:oMath>
                  </m:oMathPara>
                </a14:m>
                <a:endParaRPr lang="en-US" b="1" dirty="0">
                  <a:solidFill>
                    <a:schemeClr val="tx1"/>
                  </a:solidFill>
                  <a:latin typeface="Avenir Next LT Pro" panose="020B0504020202020204" pitchFamily="34" charset="0"/>
                </a:endParaRPr>
              </a:p>
            </p:txBody>
          </p:sp>
        </mc:Choice>
        <mc:Fallback xmlns="">
          <p:sp>
            <p:nvSpPr>
              <p:cNvPr id="11" name="Rectangle 10">
                <a:extLst>
                  <a:ext uri="{FF2B5EF4-FFF2-40B4-BE49-F238E27FC236}">
                    <a16:creationId xmlns:a16="http://schemas.microsoft.com/office/drawing/2014/main" id="{070BC19C-7137-4A4C-A3BB-E469773CA421}"/>
                  </a:ext>
                </a:extLst>
              </p:cNvPr>
              <p:cNvSpPr>
                <a:spLocks noRot="1" noChangeAspect="1" noMove="1" noResize="1" noEditPoints="1" noAdjustHandles="1" noChangeArrowheads="1" noChangeShapeType="1" noTextEdit="1"/>
              </p:cNvSpPr>
              <p:nvPr/>
            </p:nvSpPr>
            <p:spPr>
              <a:xfrm>
                <a:off x="784355" y="2133785"/>
                <a:ext cx="3144416" cy="1147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593FE18-0FA8-4F9B-B22E-715454CA0875}"/>
                  </a:ext>
                </a:extLst>
              </p:cNvPr>
              <p:cNvSpPr/>
              <p:nvPr/>
            </p:nvSpPr>
            <p:spPr>
              <a:xfrm>
                <a:off x="784355" y="4104687"/>
                <a:ext cx="3144416" cy="1147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Hypothesis Set </a:t>
                </a:r>
                <a14:m>
                  <m:oMath xmlns:m="http://schemas.openxmlformats.org/officeDocument/2006/math">
                    <m:r>
                      <a:rPr lang="en-US" b="1" i="1" smtClean="0">
                        <a:latin typeface="Cambria Math" panose="02040503050406030204" pitchFamily="18" charset="0"/>
                        <a:ea typeface="Cambria Math" panose="02040503050406030204" pitchFamily="18" charset="0"/>
                      </a:rPr>
                      <m:t>𝓗</m:t>
                    </m:r>
                  </m:oMath>
                </a14:m>
                <a:endParaRPr lang="en-US" b="1" dirty="0">
                  <a:latin typeface="Avenir Next LT Pro" panose="020B0504020202020204" pitchFamily="34" charset="0"/>
                </a:endParaRPr>
              </a:p>
              <a:p>
                <a:pPr algn="ctr"/>
                <a:r>
                  <a:rPr lang="en-US" b="1" dirty="0">
                    <a:latin typeface="Avenir Next LT Pro" panose="020B0504020202020204" pitchFamily="34" charset="0"/>
                  </a:rPr>
                  <a:t>(aka Model Class)</a:t>
                </a:r>
              </a:p>
            </p:txBody>
          </p:sp>
        </mc:Choice>
        <mc:Fallback xmlns="">
          <p:sp>
            <p:nvSpPr>
              <p:cNvPr id="13" name="Rectangle 12">
                <a:extLst>
                  <a:ext uri="{FF2B5EF4-FFF2-40B4-BE49-F238E27FC236}">
                    <a16:creationId xmlns:a16="http://schemas.microsoft.com/office/drawing/2014/main" id="{D593FE18-0FA8-4F9B-B22E-715454CA0875}"/>
                  </a:ext>
                </a:extLst>
              </p:cNvPr>
              <p:cNvSpPr>
                <a:spLocks noRot="1" noChangeAspect="1" noMove="1" noResize="1" noEditPoints="1" noAdjustHandles="1" noChangeArrowheads="1" noChangeShapeType="1" noTextEdit="1"/>
              </p:cNvSpPr>
              <p:nvPr/>
            </p:nvSpPr>
            <p:spPr>
              <a:xfrm>
                <a:off x="784355" y="4104687"/>
                <a:ext cx="3144416" cy="1147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00D07D-F0BA-441E-89FA-EE9A6346D37F}"/>
                  </a:ext>
                </a:extLst>
              </p:cNvPr>
              <p:cNvSpPr/>
              <p:nvPr/>
            </p:nvSpPr>
            <p:spPr>
              <a:xfrm>
                <a:off x="7931604" y="3402943"/>
                <a:ext cx="3144416" cy="1147665"/>
              </a:xfrm>
              <a:prstGeom prst="rect">
                <a:avLst/>
              </a:prstGeom>
              <a:solidFill>
                <a:srgbClr val="FAA18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venir Next LT Pro" panose="020B0504020202020204" pitchFamily="34" charset="0"/>
                  </a:rPr>
                  <a:t>Selected Hypothesis</a:t>
                </a:r>
              </a:p>
              <a:p>
                <a:pPr algn="ctr"/>
                <a:r>
                  <a:rPr lang="en-US" b="1" dirty="0">
                    <a:solidFill>
                      <a:schemeClr val="tx1"/>
                    </a:solidFill>
                    <a:latin typeface="Avenir Next LT Pro" panose="020B0504020202020204" pitchFamily="34" charset="0"/>
                  </a:rPr>
                  <a:t>(</a:t>
                </a:r>
                <a14:m>
                  <m:oMath xmlns:m="http://schemas.openxmlformats.org/officeDocument/2006/math">
                    <m:r>
                      <a:rPr lang="en-US" b="1" i="1" smtClean="0">
                        <a:solidFill>
                          <a:schemeClr val="tx1"/>
                        </a:solidFill>
                        <a:latin typeface="Cambria Math" panose="02040503050406030204" pitchFamily="18" charset="0"/>
                      </a:rPr>
                      <m:t>𝒈</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m:t>
                    </m:r>
                  </m:oMath>
                </a14:m>
                <a:endParaRPr lang="en-US" b="1" dirty="0">
                  <a:solidFill>
                    <a:schemeClr val="tx1"/>
                  </a:solidFill>
                  <a:latin typeface="Avenir Next LT Pro" panose="020B0504020202020204" pitchFamily="34" charset="0"/>
                </a:endParaRPr>
              </a:p>
            </p:txBody>
          </p:sp>
        </mc:Choice>
        <mc:Fallback xmlns="">
          <p:sp>
            <p:nvSpPr>
              <p:cNvPr id="14" name="Rectangle 13">
                <a:extLst>
                  <a:ext uri="{FF2B5EF4-FFF2-40B4-BE49-F238E27FC236}">
                    <a16:creationId xmlns:a16="http://schemas.microsoft.com/office/drawing/2014/main" id="{B100D07D-F0BA-441E-89FA-EE9A6346D37F}"/>
                  </a:ext>
                </a:extLst>
              </p:cNvPr>
              <p:cNvSpPr>
                <a:spLocks noRot="1" noChangeAspect="1" noMove="1" noResize="1" noEditPoints="1" noAdjustHandles="1" noChangeArrowheads="1" noChangeShapeType="1" noTextEdit="1"/>
              </p:cNvSpPr>
              <p:nvPr/>
            </p:nvSpPr>
            <p:spPr>
              <a:xfrm>
                <a:off x="7931604" y="3402943"/>
                <a:ext cx="3144416" cy="1147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AB3BCCE-3A65-4FE8-8F8E-611B532B6A48}"/>
                  </a:ext>
                </a:extLst>
              </p:cNvPr>
              <p:cNvSpPr/>
              <p:nvPr/>
            </p:nvSpPr>
            <p:spPr>
              <a:xfrm>
                <a:off x="4823947" y="2984156"/>
                <a:ext cx="1985240" cy="19852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Learning Algorithm</a:t>
                </a:r>
              </a:p>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𝓐</m:t>
                      </m:r>
                      <m:r>
                        <a:rPr lang="en-US" b="1" i="1" smtClean="0">
                          <a:latin typeface="Cambria Math" panose="02040503050406030204" pitchFamily="18" charset="0"/>
                          <a:ea typeface="Cambria Math" panose="02040503050406030204" pitchFamily="18" charset="0"/>
                        </a:rPr>
                        <m:t>)</m:t>
                      </m:r>
                    </m:oMath>
                  </m:oMathPara>
                </a14:m>
                <a:endParaRPr lang="en-US" b="1" dirty="0">
                  <a:latin typeface="Avenir Next LT Pro" panose="020B0504020202020204" pitchFamily="34" charset="0"/>
                </a:endParaRPr>
              </a:p>
            </p:txBody>
          </p:sp>
        </mc:Choice>
        <mc:Fallback xmlns="">
          <p:sp>
            <p:nvSpPr>
              <p:cNvPr id="5" name="Oval 4">
                <a:extLst>
                  <a:ext uri="{FF2B5EF4-FFF2-40B4-BE49-F238E27FC236}">
                    <a16:creationId xmlns:a16="http://schemas.microsoft.com/office/drawing/2014/main" id="{4AB3BCCE-3A65-4FE8-8F8E-611B532B6A48}"/>
                  </a:ext>
                </a:extLst>
              </p:cNvPr>
              <p:cNvSpPr>
                <a:spLocks noRot="1" noChangeAspect="1" noMove="1" noResize="1" noEditPoints="1" noAdjustHandles="1" noChangeArrowheads="1" noChangeShapeType="1" noTextEdit="1"/>
              </p:cNvSpPr>
              <p:nvPr/>
            </p:nvSpPr>
            <p:spPr>
              <a:xfrm>
                <a:off x="4823947" y="2984156"/>
                <a:ext cx="1985240" cy="1985240"/>
              </a:xfrm>
              <a:prstGeom prst="ellipse">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8973049-E2D9-4A0C-9611-65CF1168E149}"/>
              </a:ext>
            </a:extLst>
          </p:cNvPr>
          <p:cNvCxnSpPr>
            <a:cxnSpLocks/>
            <a:stCxn id="4" idx="2"/>
            <a:endCxn id="11" idx="0"/>
          </p:cNvCxnSpPr>
          <p:nvPr/>
        </p:nvCxnSpPr>
        <p:spPr>
          <a:xfrm>
            <a:off x="2356563" y="1593506"/>
            <a:ext cx="0" cy="54027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F8D3634-0DE7-4106-9F9F-8199678456E3}"/>
              </a:ext>
            </a:extLst>
          </p:cNvPr>
          <p:cNvCxnSpPr>
            <a:cxnSpLocks/>
            <a:stCxn id="11" idx="3"/>
            <a:endCxn id="5" idx="2"/>
          </p:cNvCxnSpPr>
          <p:nvPr/>
        </p:nvCxnSpPr>
        <p:spPr>
          <a:xfrm>
            <a:off x="3928771" y="2707618"/>
            <a:ext cx="895176" cy="1269158"/>
          </a:xfrm>
          <a:prstGeom prst="curved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18">
            <a:extLst>
              <a:ext uri="{FF2B5EF4-FFF2-40B4-BE49-F238E27FC236}">
                <a16:creationId xmlns:a16="http://schemas.microsoft.com/office/drawing/2014/main" id="{10643D76-2383-4EC2-AB8F-34D8130C25FE}"/>
              </a:ext>
            </a:extLst>
          </p:cNvPr>
          <p:cNvCxnSpPr>
            <a:cxnSpLocks/>
            <a:stCxn id="13" idx="3"/>
            <a:endCxn id="5" idx="2"/>
          </p:cNvCxnSpPr>
          <p:nvPr/>
        </p:nvCxnSpPr>
        <p:spPr>
          <a:xfrm flipV="1">
            <a:off x="3928771" y="3976776"/>
            <a:ext cx="895176" cy="701744"/>
          </a:xfrm>
          <a:prstGeom prst="curved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DA4AAA8-053C-45C5-8D1B-3A45495EF79E}"/>
              </a:ext>
            </a:extLst>
          </p:cNvPr>
          <p:cNvCxnSpPr>
            <a:cxnSpLocks/>
            <a:stCxn id="5" idx="6"/>
            <a:endCxn id="14" idx="1"/>
          </p:cNvCxnSpPr>
          <p:nvPr/>
        </p:nvCxnSpPr>
        <p:spPr>
          <a:xfrm>
            <a:off x="6809187" y="3976776"/>
            <a:ext cx="112241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06961E9-93FC-43C3-92F6-F262C74C0C51}"/>
                  </a:ext>
                </a:extLst>
              </p:cNvPr>
              <p:cNvSpPr/>
              <p:nvPr/>
            </p:nvSpPr>
            <p:spPr>
              <a:xfrm>
                <a:off x="5164211" y="1323032"/>
                <a:ext cx="1308208" cy="11476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Loss Function</a:t>
                </a:r>
              </a:p>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𝓛</m:t>
                      </m:r>
                      <m:r>
                        <a:rPr lang="en-US" b="1" i="1" smtClean="0">
                          <a:latin typeface="Cambria Math" panose="02040503050406030204" pitchFamily="18" charset="0"/>
                          <a:ea typeface="Cambria Math" panose="02040503050406030204" pitchFamily="18" charset="0"/>
                        </a:rPr>
                        <m:t>)</m:t>
                      </m:r>
                    </m:oMath>
                  </m:oMathPara>
                </a14:m>
                <a:endParaRPr lang="en-US" b="1" dirty="0">
                  <a:latin typeface="Avenir Next LT Pro" panose="020B0504020202020204" pitchFamily="34" charset="0"/>
                </a:endParaRPr>
              </a:p>
            </p:txBody>
          </p:sp>
        </mc:Choice>
        <mc:Fallback xmlns="">
          <p:sp>
            <p:nvSpPr>
              <p:cNvPr id="16" name="Rectangle 15">
                <a:extLst>
                  <a:ext uri="{FF2B5EF4-FFF2-40B4-BE49-F238E27FC236}">
                    <a16:creationId xmlns:a16="http://schemas.microsoft.com/office/drawing/2014/main" id="{206961E9-93FC-43C3-92F6-F262C74C0C51}"/>
                  </a:ext>
                </a:extLst>
              </p:cNvPr>
              <p:cNvSpPr>
                <a:spLocks noRot="1" noChangeAspect="1" noMove="1" noResize="1" noEditPoints="1" noAdjustHandles="1" noChangeArrowheads="1" noChangeShapeType="1" noTextEdit="1"/>
              </p:cNvSpPr>
              <p:nvPr/>
            </p:nvSpPr>
            <p:spPr>
              <a:xfrm>
                <a:off x="5164211" y="1323032"/>
                <a:ext cx="1308208" cy="1147664"/>
              </a:xfrm>
              <a:prstGeom prst="rect">
                <a:avLst/>
              </a:prstGeom>
              <a:blipFill>
                <a:blip r:embed="rId7"/>
                <a:stretch>
                  <a:fillRect/>
                </a:stretch>
              </a:blipFill>
            </p:spPr>
            <p:txBody>
              <a:bodyPr/>
              <a:lstStyle/>
              <a:p>
                <a:r>
                  <a:rPr lang="en-US">
                    <a:noFill/>
                  </a:rPr>
                  <a:t> </a:t>
                </a:r>
              </a:p>
            </p:txBody>
          </p:sp>
        </mc:Fallback>
      </mc:AlternateContent>
      <p:cxnSp>
        <p:nvCxnSpPr>
          <p:cNvPr id="17" name="Straight Arrow Connector 18">
            <a:extLst>
              <a:ext uri="{FF2B5EF4-FFF2-40B4-BE49-F238E27FC236}">
                <a16:creationId xmlns:a16="http://schemas.microsoft.com/office/drawing/2014/main" id="{7E5D5A2B-C648-4F0C-9403-BFF5F74BE495}"/>
              </a:ext>
            </a:extLst>
          </p:cNvPr>
          <p:cNvCxnSpPr>
            <a:cxnSpLocks/>
            <a:stCxn id="16" idx="2"/>
            <a:endCxn id="5" idx="0"/>
          </p:cNvCxnSpPr>
          <p:nvPr/>
        </p:nvCxnSpPr>
        <p:spPr>
          <a:xfrm rot="5400000">
            <a:off x="5560711" y="2726552"/>
            <a:ext cx="513460" cy="1748"/>
          </a:xfrm>
          <a:prstGeom prst="curved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1D943E5D-5759-4932-BEA5-851BC7667BA3}"/>
              </a:ext>
            </a:extLst>
          </p:cNvPr>
          <p:cNvSpPr/>
          <p:nvPr/>
        </p:nvSpPr>
        <p:spPr>
          <a:xfrm>
            <a:off x="5502892" y="5924873"/>
            <a:ext cx="281000" cy="2972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b="1" dirty="0">
              <a:latin typeface="Avenir Next LT Pro" panose="020B0504020202020204" pitchFamily="34" charset="0"/>
            </a:endParaRPr>
          </a:p>
        </p:txBody>
      </p:sp>
      <p:sp>
        <p:nvSpPr>
          <p:cNvPr id="23" name="TextBox 22">
            <a:extLst>
              <a:ext uri="{FF2B5EF4-FFF2-40B4-BE49-F238E27FC236}">
                <a16:creationId xmlns:a16="http://schemas.microsoft.com/office/drawing/2014/main" id="{A3C75D7C-0291-420A-8677-E7C51077F7B6}"/>
              </a:ext>
            </a:extLst>
          </p:cNvPr>
          <p:cNvSpPr txBox="1"/>
          <p:nvPr/>
        </p:nvSpPr>
        <p:spPr>
          <a:xfrm>
            <a:off x="5783892" y="5873450"/>
            <a:ext cx="2050589" cy="400110"/>
          </a:xfrm>
          <a:prstGeom prst="rect">
            <a:avLst/>
          </a:prstGeom>
          <a:noFill/>
        </p:spPr>
        <p:txBody>
          <a:bodyPr wrap="square">
            <a:spAutoFit/>
          </a:bodyPr>
          <a:lstStyle/>
          <a:p>
            <a:pPr algn="just"/>
            <a:r>
              <a:rPr lang="en-US" sz="2000" i="0" u="none" strike="noStrike" dirty="0">
                <a:effectLst/>
                <a:latin typeface="Avenir Next LT Pro" panose="020B0504020202020204" pitchFamily="34" charset="0"/>
              </a:rPr>
              <a:t>Designed by us</a:t>
            </a:r>
          </a:p>
        </p:txBody>
      </p:sp>
      <p:sp>
        <p:nvSpPr>
          <p:cNvPr id="24" name="Rectangle 23">
            <a:extLst>
              <a:ext uri="{FF2B5EF4-FFF2-40B4-BE49-F238E27FC236}">
                <a16:creationId xmlns:a16="http://schemas.microsoft.com/office/drawing/2014/main" id="{9AC696D8-D1EC-45B7-A330-44FA1B21CA30}"/>
              </a:ext>
            </a:extLst>
          </p:cNvPr>
          <p:cNvSpPr/>
          <p:nvPr/>
        </p:nvSpPr>
        <p:spPr>
          <a:xfrm>
            <a:off x="222356" y="5924873"/>
            <a:ext cx="281000" cy="297265"/>
          </a:xfrm>
          <a:prstGeom prst="rect">
            <a:avLst/>
          </a:prstGeom>
          <a:solidFill>
            <a:schemeClr val="accent5">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b="1" dirty="0">
              <a:latin typeface="Avenir Next LT Pro" panose="020B0504020202020204" pitchFamily="34" charset="0"/>
            </a:endParaRPr>
          </a:p>
        </p:txBody>
      </p:sp>
      <p:sp>
        <p:nvSpPr>
          <p:cNvPr id="26" name="TextBox 25">
            <a:extLst>
              <a:ext uri="{FF2B5EF4-FFF2-40B4-BE49-F238E27FC236}">
                <a16:creationId xmlns:a16="http://schemas.microsoft.com/office/drawing/2014/main" id="{65D7BC3F-3F6E-4934-A140-4584FEFDC465}"/>
              </a:ext>
            </a:extLst>
          </p:cNvPr>
          <p:cNvSpPr txBox="1"/>
          <p:nvPr/>
        </p:nvSpPr>
        <p:spPr>
          <a:xfrm>
            <a:off x="503355" y="5873450"/>
            <a:ext cx="4396715" cy="400110"/>
          </a:xfrm>
          <a:prstGeom prst="rect">
            <a:avLst/>
          </a:prstGeom>
          <a:noFill/>
        </p:spPr>
        <p:txBody>
          <a:bodyPr wrap="square">
            <a:spAutoFit/>
          </a:bodyPr>
          <a:lstStyle/>
          <a:p>
            <a:pPr algn="just"/>
            <a:r>
              <a:rPr lang="en-US" sz="2000" i="0" u="none" strike="noStrike" dirty="0">
                <a:effectLst/>
                <a:latin typeface="Avenir Next LT Pro" panose="020B0504020202020204" pitchFamily="34" charset="0"/>
              </a:rPr>
              <a:t>Observations of some phenomenon</a:t>
            </a:r>
          </a:p>
        </p:txBody>
      </p:sp>
      <p:sp>
        <p:nvSpPr>
          <p:cNvPr id="27" name="Rectangle 26">
            <a:extLst>
              <a:ext uri="{FF2B5EF4-FFF2-40B4-BE49-F238E27FC236}">
                <a16:creationId xmlns:a16="http://schemas.microsoft.com/office/drawing/2014/main" id="{D66EA19E-E793-4535-A2E2-6C02116E146F}"/>
              </a:ext>
            </a:extLst>
          </p:cNvPr>
          <p:cNvSpPr/>
          <p:nvPr/>
        </p:nvSpPr>
        <p:spPr>
          <a:xfrm>
            <a:off x="8570403" y="5924873"/>
            <a:ext cx="281000" cy="297265"/>
          </a:xfrm>
          <a:prstGeom prst="rect">
            <a:avLst/>
          </a:prstGeom>
          <a:solidFill>
            <a:srgbClr val="FAA18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b="1" dirty="0">
              <a:latin typeface="Avenir Next LT Pro" panose="020B0504020202020204" pitchFamily="34" charset="0"/>
            </a:endParaRPr>
          </a:p>
        </p:txBody>
      </p:sp>
      <p:sp>
        <p:nvSpPr>
          <p:cNvPr id="28" name="TextBox 27">
            <a:extLst>
              <a:ext uri="{FF2B5EF4-FFF2-40B4-BE49-F238E27FC236}">
                <a16:creationId xmlns:a16="http://schemas.microsoft.com/office/drawing/2014/main" id="{8A6B92CF-E91A-498C-B938-98F9A6AFBA7E}"/>
              </a:ext>
            </a:extLst>
          </p:cNvPr>
          <p:cNvSpPr txBox="1"/>
          <p:nvPr/>
        </p:nvSpPr>
        <p:spPr>
          <a:xfrm>
            <a:off x="8851403" y="5873450"/>
            <a:ext cx="2837242" cy="400110"/>
          </a:xfrm>
          <a:prstGeom prst="rect">
            <a:avLst/>
          </a:prstGeom>
          <a:noFill/>
        </p:spPr>
        <p:txBody>
          <a:bodyPr wrap="square">
            <a:spAutoFit/>
          </a:bodyPr>
          <a:lstStyle/>
          <a:p>
            <a:pPr algn="just"/>
            <a:r>
              <a:rPr lang="en-US" sz="2000" i="0" u="none" strike="noStrike" dirty="0">
                <a:effectLst/>
                <a:latin typeface="Avenir Next LT Pro" panose="020B0504020202020204" pitchFamily="34" charset="0"/>
              </a:rPr>
              <a:t>Result of our learning</a:t>
            </a:r>
          </a:p>
        </p:txBody>
      </p:sp>
    </p:spTree>
    <p:extLst>
      <p:ext uri="{BB962C8B-B14F-4D97-AF65-F5344CB8AC3E}">
        <p14:creationId xmlns:p14="http://schemas.microsoft.com/office/powerpoint/2010/main" val="388823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0245E8-D873-4869-8209-E3D269C2984A}"/>
              </a:ext>
            </a:extLst>
          </p:cNvPr>
          <p:cNvSpPr>
            <a:spLocks noGrp="1"/>
          </p:cNvSpPr>
          <p:nvPr>
            <p:ph type="sldNum" sz="quarter" idx="10"/>
          </p:nvPr>
        </p:nvSpPr>
        <p:spPr/>
        <p:txBody>
          <a:bodyPr/>
          <a:lstStyle/>
          <a:p>
            <a:fld id="{02C8B7B2-9496-47E5-990F-169BD0B1DE6A}" type="slidenum">
              <a:rPr lang="en-US" smtClean="0"/>
              <a:t>68</a:t>
            </a:fld>
            <a:endParaRPr lang="en-US"/>
          </a:p>
        </p:txBody>
      </p:sp>
      <p:sp>
        <p:nvSpPr>
          <p:cNvPr id="4" name="Text Placeholder 3">
            <a:extLst>
              <a:ext uri="{FF2B5EF4-FFF2-40B4-BE49-F238E27FC236}">
                <a16:creationId xmlns:a16="http://schemas.microsoft.com/office/drawing/2014/main" id="{84448148-4681-4F29-B9DF-ECAE8B92CBBD}"/>
              </a:ext>
            </a:extLst>
          </p:cNvPr>
          <p:cNvSpPr>
            <a:spLocks noGrp="1"/>
          </p:cNvSpPr>
          <p:nvPr>
            <p:ph type="body" sz="quarter" idx="12"/>
          </p:nvPr>
        </p:nvSpPr>
        <p:spPr/>
        <p:txBody>
          <a:bodyPr/>
          <a:lstStyle/>
          <a:p>
            <a:r>
              <a:rPr lang="en-US" dirty="0"/>
              <a:t>Left One	 (First-degree polynomial fit)</a:t>
            </a:r>
          </a:p>
        </p:txBody>
      </p:sp>
      <p:sp>
        <p:nvSpPr>
          <p:cNvPr id="5" name="Text Placeholder 4">
            <a:extLst>
              <a:ext uri="{FF2B5EF4-FFF2-40B4-BE49-F238E27FC236}">
                <a16:creationId xmlns:a16="http://schemas.microsoft.com/office/drawing/2014/main" id="{B0FCA595-72B1-4EDB-9E90-4621FE90AD97}"/>
              </a:ext>
            </a:extLst>
          </p:cNvPr>
          <p:cNvSpPr>
            <a:spLocks noGrp="1"/>
          </p:cNvSpPr>
          <p:nvPr>
            <p:ph type="body" sz="quarter" idx="13"/>
          </p:nvPr>
        </p:nvSpPr>
        <p:spPr/>
        <p:txBody>
          <a:bodyPr/>
          <a:lstStyle/>
          <a:p>
            <a:r>
              <a:rPr lang="en-US" dirty="0"/>
              <a:t>Middle One (2</a:t>
            </a:r>
            <a:r>
              <a:rPr lang="en-US" baseline="30000" dirty="0"/>
              <a:t>nd</a:t>
            </a:r>
            <a:r>
              <a:rPr lang="en-US" dirty="0"/>
              <a:t>-degree polynomial fit)</a:t>
            </a:r>
          </a:p>
        </p:txBody>
      </p:sp>
      <p:sp>
        <p:nvSpPr>
          <p:cNvPr id="6" name="Text Placeholder 5">
            <a:extLst>
              <a:ext uri="{FF2B5EF4-FFF2-40B4-BE49-F238E27FC236}">
                <a16:creationId xmlns:a16="http://schemas.microsoft.com/office/drawing/2014/main" id="{8552BD67-152A-4ABB-9DC4-311BAEC81B0D}"/>
              </a:ext>
            </a:extLst>
          </p:cNvPr>
          <p:cNvSpPr>
            <a:spLocks noGrp="1"/>
          </p:cNvSpPr>
          <p:nvPr>
            <p:ph type="body" sz="quarter" idx="14"/>
          </p:nvPr>
        </p:nvSpPr>
        <p:spPr/>
        <p:txBody>
          <a:bodyPr/>
          <a:lstStyle/>
          <a:p>
            <a:r>
              <a:rPr lang="en-US" dirty="0"/>
              <a:t>Right One (8</a:t>
            </a:r>
            <a:r>
              <a:rPr lang="en-US" baseline="30000" dirty="0"/>
              <a:t>th</a:t>
            </a:r>
            <a:r>
              <a:rPr lang="en-US" dirty="0"/>
              <a:t>–degree polynomial fit)</a:t>
            </a:r>
          </a:p>
        </p:txBody>
      </p:sp>
      <p:sp>
        <p:nvSpPr>
          <p:cNvPr id="7" name="Text Placeholder 6">
            <a:extLst>
              <a:ext uri="{FF2B5EF4-FFF2-40B4-BE49-F238E27FC236}">
                <a16:creationId xmlns:a16="http://schemas.microsoft.com/office/drawing/2014/main" id="{4D6CF31D-5041-4205-99DC-F03FD89AC0DB}"/>
              </a:ext>
            </a:extLst>
          </p:cNvPr>
          <p:cNvSpPr>
            <a:spLocks noGrp="1"/>
          </p:cNvSpPr>
          <p:nvPr>
            <p:ph type="body" sz="quarter" idx="15"/>
          </p:nvPr>
        </p:nvSpPr>
        <p:spPr/>
        <p:txBody>
          <a:bodyPr/>
          <a:lstStyle/>
          <a:p>
            <a:r>
              <a:rPr lang="en-US" dirty="0"/>
              <a:t>I wasn’t paying attention and the quiet woke me up. What are we talking about again?</a:t>
            </a:r>
          </a:p>
        </p:txBody>
      </p:sp>
      <p:pic>
        <p:nvPicPr>
          <p:cNvPr id="48130" name="Picture 2">
            <a:extLst>
              <a:ext uri="{FF2B5EF4-FFF2-40B4-BE49-F238E27FC236}">
                <a16:creationId xmlns:a16="http://schemas.microsoft.com/office/drawing/2014/main" id="{AC338578-CFE3-440F-B893-0F3436A34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39" y="1455743"/>
            <a:ext cx="3830638" cy="26543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a:extLst>
              <a:ext uri="{FF2B5EF4-FFF2-40B4-BE49-F238E27FC236}">
                <a16:creationId xmlns:a16="http://schemas.microsoft.com/office/drawing/2014/main" id="{9358E591-4B11-4E2B-86E8-BEF90D71F2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95"/>
          <a:stretch/>
        </p:blipFill>
        <p:spPr bwMode="auto">
          <a:xfrm>
            <a:off x="4470399" y="1455743"/>
            <a:ext cx="3528220" cy="2654300"/>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a:extLst>
              <a:ext uri="{FF2B5EF4-FFF2-40B4-BE49-F238E27FC236}">
                <a16:creationId xmlns:a16="http://schemas.microsoft.com/office/drawing/2014/main" id="{A9869C2E-3BA5-4CB9-98B5-1C7D22FB8F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5"/>
          <a:stretch/>
        </p:blipFill>
        <p:spPr bwMode="auto">
          <a:xfrm>
            <a:off x="8193441" y="1455743"/>
            <a:ext cx="3528221" cy="26543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42003F3-C41E-4563-9D85-895549E9B86B}"/>
              </a:ext>
            </a:extLst>
          </p:cNvPr>
          <p:cNvSpPr txBox="1"/>
          <p:nvPr/>
        </p:nvSpPr>
        <p:spPr>
          <a:xfrm>
            <a:off x="206475" y="954089"/>
            <a:ext cx="11779051" cy="461665"/>
          </a:xfrm>
          <a:prstGeom prst="rect">
            <a:avLst/>
          </a:prstGeom>
          <a:noFill/>
        </p:spPr>
        <p:txBody>
          <a:bodyPr wrap="square">
            <a:spAutoFit/>
          </a:bodyPr>
          <a:lstStyle/>
          <a:p>
            <a:pPr marL="0" lvl="2" algn="ctr"/>
            <a:r>
              <a:rPr lang="en-US" sz="2400" i="0" u="none" strike="noStrike" dirty="0">
                <a:effectLst/>
                <a:latin typeface="Avenir Next LT Pro" panose="020B0504020202020204" pitchFamily="34" charset="0"/>
              </a:rPr>
              <a:t>Green points are our observed data, which fit do you think is best?</a:t>
            </a:r>
          </a:p>
        </p:txBody>
      </p:sp>
    </p:spTree>
    <p:extLst>
      <p:ext uri="{BB962C8B-B14F-4D97-AF65-F5344CB8AC3E}">
        <p14:creationId xmlns:p14="http://schemas.microsoft.com/office/powerpoint/2010/main" val="2877917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32F8-B227-49A2-94AB-84254E26A325}"/>
              </a:ext>
            </a:extLst>
          </p:cNvPr>
          <p:cNvSpPr>
            <a:spLocks noGrp="1"/>
          </p:cNvSpPr>
          <p:nvPr>
            <p:ph type="title"/>
          </p:nvPr>
        </p:nvSpPr>
        <p:spPr/>
        <p:txBody>
          <a:bodyPr/>
          <a:lstStyle/>
          <a:p>
            <a:r>
              <a:rPr lang="en-US" dirty="0"/>
              <a:t>Overfitting, Underfitting, and Model Selection</a:t>
            </a:r>
          </a:p>
        </p:txBody>
      </p:sp>
      <p:sp>
        <p:nvSpPr>
          <p:cNvPr id="3" name="Slide Number Placeholder 2">
            <a:extLst>
              <a:ext uri="{FF2B5EF4-FFF2-40B4-BE49-F238E27FC236}">
                <a16:creationId xmlns:a16="http://schemas.microsoft.com/office/drawing/2014/main" id="{9EDCED6F-102D-4EC4-813F-442DD135C9FF}"/>
              </a:ext>
            </a:extLst>
          </p:cNvPr>
          <p:cNvSpPr>
            <a:spLocks noGrp="1"/>
          </p:cNvSpPr>
          <p:nvPr>
            <p:ph type="sldNum" sz="quarter" idx="4"/>
          </p:nvPr>
        </p:nvSpPr>
        <p:spPr/>
        <p:txBody>
          <a:bodyPr/>
          <a:lstStyle/>
          <a:p>
            <a:fld id="{02C8B7B2-9496-47E5-990F-169BD0B1DE6A}" type="slidenum">
              <a:rPr lang="en-US" smtClean="0"/>
              <a:t>69</a:t>
            </a:fld>
            <a:endParaRPr lang="en-US"/>
          </a:p>
        </p:txBody>
      </p:sp>
      <p:pic>
        <p:nvPicPr>
          <p:cNvPr id="4" name="Picture 2">
            <a:extLst>
              <a:ext uri="{FF2B5EF4-FFF2-40B4-BE49-F238E27FC236}">
                <a16:creationId xmlns:a16="http://schemas.microsoft.com/office/drawing/2014/main" id="{6DF897BC-089F-46A8-BFE8-267A9EEE2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39" y="1897870"/>
            <a:ext cx="3830638" cy="2654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0DB4C23-FC27-459F-815D-A8DCEBDF6E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95"/>
          <a:stretch/>
        </p:blipFill>
        <p:spPr bwMode="auto">
          <a:xfrm>
            <a:off x="4470399" y="1897870"/>
            <a:ext cx="3528220" cy="2654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904638C4-C43A-4E3B-A6C4-5E84E97EF0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95"/>
          <a:stretch/>
        </p:blipFill>
        <p:spPr bwMode="auto">
          <a:xfrm>
            <a:off x="8193441" y="1897870"/>
            <a:ext cx="3528221" cy="2654300"/>
          </a:xfrm>
          <a:prstGeom prst="rect">
            <a:avLst/>
          </a:prstGeom>
          <a:noFill/>
          <a:extLst>
            <a:ext uri="{909E8E84-426E-40DD-AFC4-6F175D3DCCD1}">
              <a14:hiddenFill xmlns:a14="http://schemas.microsoft.com/office/drawing/2010/main">
                <a:solidFill>
                  <a:srgbClr val="FFFFFF"/>
                </a:solidFill>
              </a14:hiddenFill>
            </a:ext>
          </a:extLst>
        </p:spPr>
      </p:pic>
      <p:pic>
        <p:nvPicPr>
          <p:cNvPr id="55300" name="Picture 4">
            <a:extLst>
              <a:ext uri="{FF2B5EF4-FFF2-40B4-BE49-F238E27FC236}">
                <a16:creationId xmlns:a16="http://schemas.microsoft.com/office/drawing/2014/main" id="{73F1D983-A7A0-43DF-8721-9A7B099EF18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4294" y="2058369"/>
            <a:ext cx="3818878" cy="24857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B261071-3221-43D3-8040-FBF61538EEA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9693" y="2068417"/>
            <a:ext cx="3818878" cy="24857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B799ED43-C032-40C6-916B-6002B011C17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92736" y="2068417"/>
            <a:ext cx="3818878" cy="248577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ED4B99-FFDB-4B8A-818F-FFDE9117171E}"/>
              </a:ext>
            </a:extLst>
          </p:cNvPr>
          <p:cNvSpPr txBox="1"/>
          <p:nvPr/>
        </p:nvSpPr>
        <p:spPr>
          <a:xfrm>
            <a:off x="640773" y="638451"/>
            <a:ext cx="10910455" cy="400110"/>
          </a:xfrm>
          <a:prstGeom prst="rect">
            <a:avLst/>
          </a:prstGeom>
          <a:noFill/>
        </p:spPr>
        <p:txBody>
          <a:bodyPr wrap="square">
            <a:spAutoFit/>
          </a:bodyPr>
          <a:lstStyle/>
          <a:p>
            <a:pPr marL="0" lvl="2" algn="ctr"/>
            <a:r>
              <a:rPr lang="en-US" sz="2000" b="1" dirty="0">
                <a:latin typeface="Avenir Next LT Pro" panose="020B0504020202020204" pitchFamily="34" charset="0"/>
              </a:rPr>
              <a:t>We don’t really care about loss on training data… we want our model to generalize.</a:t>
            </a:r>
            <a:endParaRPr lang="en-US" sz="2000" dirty="0">
              <a:latin typeface="Avenir Next LT Pro" panose="020B0504020202020204" pitchFamily="34" charset="0"/>
            </a:endParaRPr>
          </a:p>
        </p:txBody>
      </p:sp>
      <p:sp>
        <p:nvSpPr>
          <p:cNvPr id="7" name="Oval 6">
            <a:extLst>
              <a:ext uri="{FF2B5EF4-FFF2-40B4-BE49-F238E27FC236}">
                <a16:creationId xmlns:a16="http://schemas.microsoft.com/office/drawing/2014/main" id="{DE379FB7-DD4D-492C-84F8-64F52046A18F}"/>
              </a:ext>
            </a:extLst>
          </p:cNvPr>
          <p:cNvSpPr/>
          <p:nvPr/>
        </p:nvSpPr>
        <p:spPr>
          <a:xfrm>
            <a:off x="7209824" y="5250705"/>
            <a:ext cx="120580" cy="1205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45518FF-951C-457A-A00D-695D29763289}"/>
              </a:ext>
            </a:extLst>
          </p:cNvPr>
          <p:cNvSpPr txBox="1"/>
          <p:nvPr/>
        </p:nvSpPr>
        <p:spPr>
          <a:xfrm>
            <a:off x="7209824" y="5110940"/>
            <a:ext cx="1557494" cy="400110"/>
          </a:xfrm>
          <a:prstGeom prst="rect">
            <a:avLst/>
          </a:prstGeom>
          <a:noFill/>
        </p:spPr>
        <p:txBody>
          <a:bodyPr wrap="square">
            <a:spAutoFit/>
          </a:bodyPr>
          <a:lstStyle/>
          <a:p>
            <a:pPr marL="0" lvl="2" algn="ctr"/>
            <a:r>
              <a:rPr lang="en-US" sz="2000" dirty="0">
                <a:latin typeface="Avenir Next LT Pro" panose="020B0504020202020204" pitchFamily="34" charset="0"/>
              </a:rPr>
              <a:t>New data</a:t>
            </a:r>
          </a:p>
        </p:txBody>
      </p:sp>
      <p:sp>
        <p:nvSpPr>
          <p:cNvPr id="14" name="Oval 13">
            <a:extLst>
              <a:ext uri="{FF2B5EF4-FFF2-40B4-BE49-F238E27FC236}">
                <a16:creationId xmlns:a16="http://schemas.microsoft.com/office/drawing/2014/main" id="{93F9AF9F-0D26-4527-AA95-1E1C64730A04}"/>
              </a:ext>
            </a:extLst>
          </p:cNvPr>
          <p:cNvSpPr/>
          <p:nvPr/>
        </p:nvSpPr>
        <p:spPr>
          <a:xfrm>
            <a:off x="3691652" y="5250705"/>
            <a:ext cx="120580" cy="120580"/>
          </a:xfrm>
          <a:prstGeom prst="ellipse">
            <a:avLst/>
          </a:prstGeom>
          <a:solidFill>
            <a:srgbClr val="1D8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5AC1E51-EA3C-49A0-98A5-C31DCAFDC589}"/>
              </a:ext>
            </a:extLst>
          </p:cNvPr>
          <p:cNvSpPr txBox="1"/>
          <p:nvPr/>
        </p:nvSpPr>
        <p:spPr>
          <a:xfrm>
            <a:off x="3790330" y="5110940"/>
            <a:ext cx="1905280" cy="400110"/>
          </a:xfrm>
          <a:prstGeom prst="rect">
            <a:avLst/>
          </a:prstGeom>
          <a:noFill/>
        </p:spPr>
        <p:txBody>
          <a:bodyPr wrap="square">
            <a:spAutoFit/>
          </a:bodyPr>
          <a:lstStyle/>
          <a:p>
            <a:pPr marL="0" lvl="2" algn="ctr"/>
            <a:r>
              <a:rPr lang="en-US" sz="2000" dirty="0">
                <a:latin typeface="Avenir Next LT Pro" panose="020B0504020202020204" pitchFamily="34" charset="0"/>
              </a:rPr>
              <a:t>Training data</a:t>
            </a:r>
          </a:p>
        </p:txBody>
      </p:sp>
    </p:spTree>
    <p:extLst>
      <p:ext uri="{BB962C8B-B14F-4D97-AF65-F5344CB8AC3E}">
        <p14:creationId xmlns:p14="http://schemas.microsoft.com/office/powerpoint/2010/main" val="1887274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4597-FA18-47BA-B51D-D8DB36E88E0E}"/>
              </a:ext>
            </a:extLst>
          </p:cNvPr>
          <p:cNvSpPr>
            <a:spLocks noGrp="1"/>
          </p:cNvSpPr>
          <p:nvPr>
            <p:ph type="title"/>
          </p:nvPr>
        </p:nvSpPr>
        <p:spPr/>
        <p:txBody>
          <a:bodyPr/>
          <a:lstStyle/>
          <a:p>
            <a:r>
              <a:rPr lang="en-US" dirty="0"/>
              <a:t>What is Machine Learning? (Tom Mitchell’s Answer)</a:t>
            </a:r>
          </a:p>
        </p:txBody>
      </p:sp>
      <p:sp>
        <p:nvSpPr>
          <p:cNvPr id="3" name="Slide Number Placeholder 2">
            <a:extLst>
              <a:ext uri="{FF2B5EF4-FFF2-40B4-BE49-F238E27FC236}">
                <a16:creationId xmlns:a16="http://schemas.microsoft.com/office/drawing/2014/main" id="{E19088BE-F202-438E-A84B-4553E4B1FC1A}"/>
              </a:ext>
            </a:extLst>
          </p:cNvPr>
          <p:cNvSpPr>
            <a:spLocks noGrp="1"/>
          </p:cNvSpPr>
          <p:nvPr>
            <p:ph type="sldNum" sz="quarter" idx="4"/>
          </p:nvPr>
        </p:nvSpPr>
        <p:spPr/>
        <p:txBody>
          <a:bodyPr/>
          <a:lstStyle/>
          <a:p>
            <a:fld id="{02C8B7B2-9496-47E5-990F-169BD0B1DE6A}" type="slidenum">
              <a:rPr lang="en-US" smtClean="0"/>
              <a:t>7</a:t>
            </a:fld>
            <a:endParaRPr lang="en-US"/>
          </a:p>
        </p:txBody>
      </p:sp>
      <p:sp>
        <p:nvSpPr>
          <p:cNvPr id="11" name="TextBox 10">
            <a:extLst>
              <a:ext uri="{FF2B5EF4-FFF2-40B4-BE49-F238E27FC236}">
                <a16:creationId xmlns:a16="http://schemas.microsoft.com/office/drawing/2014/main" id="{89C33109-F458-42C7-B9D0-6A8712DE78DC}"/>
              </a:ext>
            </a:extLst>
          </p:cNvPr>
          <p:cNvSpPr txBox="1"/>
          <p:nvPr/>
        </p:nvSpPr>
        <p:spPr>
          <a:xfrm>
            <a:off x="994405" y="2266093"/>
            <a:ext cx="2366543" cy="584775"/>
          </a:xfrm>
          <a:prstGeom prst="rect">
            <a:avLst/>
          </a:prstGeom>
          <a:noFill/>
        </p:spPr>
        <p:txBody>
          <a:bodyPr wrap="square">
            <a:spAutoFit/>
          </a:bodyPr>
          <a:lstStyle/>
          <a:p>
            <a:pPr algn="ctr"/>
            <a:r>
              <a:rPr lang="en-US" sz="3200" b="1" dirty="0">
                <a:solidFill>
                  <a:srgbClr val="000000"/>
                </a:solidFill>
                <a:latin typeface="Avenir Next LT Pro" panose="020B0504020202020204" pitchFamily="34" charset="0"/>
              </a:rPr>
              <a:t>Task </a:t>
            </a:r>
            <a:r>
              <a:rPr lang="en-US" sz="3200" b="1" i="1" dirty="0">
                <a:solidFill>
                  <a:srgbClr val="000000"/>
                </a:solidFill>
                <a:latin typeface="Avenir Next LT Pro" panose="020B0504020202020204" pitchFamily="34" charset="0"/>
              </a:rPr>
              <a:t>T</a:t>
            </a:r>
            <a:endParaRPr lang="en-US" sz="3200" b="1" i="1" u="none" strike="noStrike" dirty="0">
              <a:solidFill>
                <a:srgbClr val="000000"/>
              </a:solidFill>
              <a:effectLst/>
              <a:latin typeface="Avenir Next LT Pro" panose="020B0504020202020204" pitchFamily="34" charset="0"/>
            </a:endParaRPr>
          </a:p>
        </p:txBody>
      </p:sp>
      <p:sp>
        <p:nvSpPr>
          <p:cNvPr id="12" name="TextBox 11">
            <a:extLst>
              <a:ext uri="{FF2B5EF4-FFF2-40B4-BE49-F238E27FC236}">
                <a16:creationId xmlns:a16="http://schemas.microsoft.com/office/drawing/2014/main" id="{59BE7434-1050-428A-939D-00CEC70AA04B}"/>
              </a:ext>
            </a:extLst>
          </p:cNvPr>
          <p:cNvSpPr txBox="1"/>
          <p:nvPr/>
        </p:nvSpPr>
        <p:spPr>
          <a:xfrm>
            <a:off x="3500079" y="5016954"/>
            <a:ext cx="5204198" cy="584775"/>
          </a:xfrm>
          <a:prstGeom prst="rect">
            <a:avLst/>
          </a:prstGeom>
          <a:noFill/>
        </p:spPr>
        <p:txBody>
          <a:bodyPr wrap="square">
            <a:spAutoFit/>
          </a:bodyPr>
          <a:lstStyle/>
          <a:p>
            <a:pPr algn="ctr"/>
            <a:r>
              <a:rPr lang="en-US" sz="3200" b="1" dirty="0">
                <a:solidFill>
                  <a:srgbClr val="000000"/>
                </a:solidFill>
                <a:latin typeface="Avenir Next LT Pro" panose="020B0504020202020204" pitchFamily="34" charset="0"/>
              </a:rPr>
              <a:t>Experience </a:t>
            </a:r>
            <a:r>
              <a:rPr lang="en-US" sz="3200" b="1" i="1" dirty="0">
                <a:solidFill>
                  <a:srgbClr val="000000"/>
                </a:solidFill>
                <a:latin typeface="Avenir Next LT Pro" panose="020B0504020202020204" pitchFamily="34" charset="0"/>
              </a:rPr>
              <a:t>E</a:t>
            </a:r>
            <a:r>
              <a:rPr lang="en-US" sz="3200" b="1" dirty="0">
                <a:solidFill>
                  <a:srgbClr val="000000"/>
                </a:solidFill>
                <a:latin typeface="Avenir Next LT Pro" panose="020B0504020202020204" pitchFamily="34" charset="0"/>
              </a:rPr>
              <a:t> </a:t>
            </a:r>
            <a:r>
              <a:rPr lang="en-US" sz="3200" dirty="0">
                <a:solidFill>
                  <a:srgbClr val="000000"/>
                </a:solidFill>
                <a:latin typeface="Avenir Next LT Pro" panose="020B0504020202020204" pitchFamily="34" charset="0"/>
              </a:rPr>
              <a:t>(Data)</a:t>
            </a:r>
            <a:endParaRPr lang="en-US" sz="3200" i="0" u="none" strike="noStrike" dirty="0">
              <a:solidFill>
                <a:srgbClr val="000000"/>
              </a:solidFill>
              <a:effectLst/>
              <a:latin typeface="Avenir Next LT Pro" panose="020B0504020202020204" pitchFamily="34" charset="0"/>
            </a:endParaRPr>
          </a:p>
        </p:txBody>
      </p:sp>
      <p:sp>
        <p:nvSpPr>
          <p:cNvPr id="13" name="TextBox 12">
            <a:extLst>
              <a:ext uri="{FF2B5EF4-FFF2-40B4-BE49-F238E27FC236}">
                <a16:creationId xmlns:a16="http://schemas.microsoft.com/office/drawing/2014/main" id="{A4E9E556-8E08-4F48-A255-72861278240F}"/>
              </a:ext>
            </a:extLst>
          </p:cNvPr>
          <p:cNvSpPr txBox="1"/>
          <p:nvPr/>
        </p:nvSpPr>
        <p:spPr>
          <a:xfrm>
            <a:off x="7592278" y="2186521"/>
            <a:ext cx="5204198" cy="584775"/>
          </a:xfrm>
          <a:prstGeom prst="rect">
            <a:avLst/>
          </a:prstGeom>
          <a:noFill/>
        </p:spPr>
        <p:txBody>
          <a:bodyPr wrap="square">
            <a:spAutoFit/>
          </a:bodyPr>
          <a:lstStyle/>
          <a:p>
            <a:pPr algn="ctr"/>
            <a:r>
              <a:rPr lang="en-US" sz="3200" b="1" dirty="0">
                <a:solidFill>
                  <a:srgbClr val="000000"/>
                </a:solidFill>
                <a:latin typeface="Avenir Next LT Pro" panose="020B0504020202020204" pitchFamily="34" charset="0"/>
              </a:rPr>
              <a:t>Performance </a:t>
            </a:r>
            <a:r>
              <a:rPr lang="en-US" sz="3200" b="1" i="1" dirty="0">
                <a:solidFill>
                  <a:srgbClr val="000000"/>
                </a:solidFill>
                <a:latin typeface="Avenir Next LT Pro" panose="020B0504020202020204" pitchFamily="34" charset="0"/>
              </a:rPr>
              <a:t>P</a:t>
            </a:r>
            <a:endParaRPr lang="en-US" sz="3200" i="1" u="none" strike="noStrike" dirty="0">
              <a:solidFill>
                <a:srgbClr val="000000"/>
              </a:solidFill>
              <a:effectLst/>
              <a:latin typeface="Avenir Next LT Pro" panose="020B0504020202020204" pitchFamily="34" charset="0"/>
            </a:endParaRPr>
          </a:p>
        </p:txBody>
      </p:sp>
      <p:cxnSp>
        <p:nvCxnSpPr>
          <p:cNvPr id="15" name="Straight Arrow Connector 14">
            <a:extLst>
              <a:ext uri="{FF2B5EF4-FFF2-40B4-BE49-F238E27FC236}">
                <a16:creationId xmlns:a16="http://schemas.microsoft.com/office/drawing/2014/main" id="{A0ED3651-2618-4E35-840D-8004A58A1FD2}"/>
              </a:ext>
            </a:extLst>
          </p:cNvPr>
          <p:cNvCxnSpPr>
            <a:stCxn id="11" idx="3"/>
          </p:cNvCxnSpPr>
          <p:nvPr/>
        </p:nvCxnSpPr>
        <p:spPr>
          <a:xfrm flipV="1">
            <a:off x="3360948" y="2558480"/>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C75E69B-1927-4C06-9B17-9061C705FC22}"/>
              </a:ext>
            </a:extLst>
          </p:cNvPr>
          <p:cNvCxnSpPr/>
          <p:nvPr/>
        </p:nvCxnSpPr>
        <p:spPr>
          <a:xfrm flipV="1">
            <a:off x="7659135" y="2377248"/>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3FBF309-65B7-4FD3-B191-56111DEFBB8D}"/>
              </a:ext>
            </a:extLst>
          </p:cNvPr>
          <p:cNvCxnSpPr>
            <a:cxnSpLocks/>
          </p:cNvCxnSpPr>
          <p:nvPr/>
        </p:nvCxnSpPr>
        <p:spPr>
          <a:xfrm flipH="1" flipV="1">
            <a:off x="7660674" y="2567976"/>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F5D9D9B6-2B0B-46DF-8A0C-C457B814E2F1}"/>
              </a:ext>
            </a:extLst>
          </p:cNvPr>
          <p:cNvGrpSpPr/>
          <p:nvPr/>
        </p:nvGrpSpPr>
        <p:grpSpPr>
          <a:xfrm rot="5400000">
            <a:off x="5600915" y="4490566"/>
            <a:ext cx="977813" cy="190729"/>
            <a:chOff x="7397582" y="2267422"/>
            <a:chExt cx="977813" cy="190729"/>
          </a:xfrm>
        </p:grpSpPr>
        <p:cxnSp>
          <p:nvCxnSpPr>
            <p:cNvPr id="18" name="Straight Arrow Connector 17">
              <a:extLst>
                <a:ext uri="{FF2B5EF4-FFF2-40B4-BE49-F238E27FC236}">
                  <a16:creationId xmlns:a16="http://schemas.microsoft.com/office/drawing/2014/main" id="{B0BF039B-A9F7-4EF7-95E1-27B3419A53FA}"/>
                </a:ext>
              </a:extLst>
            </p:cNvPr>
            <p:cNvCxnSpPr/>
            <p:nvPr/>
          </p:nvCxnSpPr>
          <p:spPr>
            <a:xfrm flipV="1">
              <a:off x="7397582" y="2267422"/>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A3A4027-6ABE-4F21-B247-A78D71E4C6F5}"/>
                </a:ext>
              </a:extLst>
            </p:cNvPr>
            <p:cNvCxnSpPr>
              <a:cxnSpLocks/>
            </p:cNvCxnSpPr>
            <p:nvPr/>
          </p:nvCxnSpPr>
          <p:spPr>
            <a:xfrm flipH="1" flipV="1">
              <a:off x="7399121" y="2458150"/>
              <a:ext cx="976274"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7DDEC5C1-96F6-4E9B-B229-F846704729FF}"/>
              </a:ext>
            </a:extLst>
          </p:cNvPr>
          <p:cNvGrpSpPr/>
          <p:nvPr/>
        </p:nvGrpSpPr>
        <p:grpSpPr>
          <a:xfrm>
            <a:off x="4218973" y="630022"/>
            <a:ext cx="3754054" cy="3741697"/>
            <a:chOff x="3979266" y="41307"/>
            <a:chExt cx="3754054" cy="3741697"/>
          </a:xfrm>
        </p:grpSpPr>
        <p:grpSp>
          <p:nvGrpSpPr>
            <p:cNvPr id="10" name="Group 9">
              <a:extLst>
                <a:ext uri="{FF2B5EF4-FFF2-40B4-BE49-F238E27FC236}">
                  <a16:creationId xmlns:a16="http://schemas.microsoft.com/office/drawing/2014/main" id="{8172F41E-5B08-45D9-975E-B4DE43702C82}"/>
                </a:ext>
              </a:extLst>
            </p:cNvPr>
            <p:cNvGrpSpPr/>
            <p:nvPr/>
          </p:nvGrpSpPr>
          <p:grpSpPr>
            <a:xfrm>
              <a:off x="3991623" y="41307"/>
              <a:ext cx="3741697" cy="3741697"/>
              <a:chOff x="4067772" y="1558151"/>
              <a:chExt cx="3741697" cy="3741697"/>
            </a:xfrm>
          </p:grpSpPr>
          <p:pic>
            <p:nvPicPr>
              <p:cNvPr id="9" name="Graphic 8" descr="Laptop with solid fill">
                <a:extLst>
                  <a:ext uri="{FF2B5EF4-FFF2-40B4-BE49-F238E27FC236}">
                    <a16:creationId xmlns:a16="http://schemas.microsoft.com/office/drawing/2014/main" id="{0C7B367D-5F00-4589-9BC1-763D229DAE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7772" y="1558151"/>
                <a:ext cx="3741697" cy="3741697"/>
              </a:xfrm>
              <a:prstGeom prst="rect">
                <a:avLst/>
              </a:prstGeom>
            </p:spPr>
          </p:pic>
          <p:pic>
            <p:nvPicPr>
              <p:cNvPr id="5" name="Graphic 4" descr="Processor with solid fill">
                <a:extLst>
                  <a:ext uri="{FF2B5EF4-FFF2-40B4-BE49-F238E27FC236}">
                    <a16:creationId xmlns:a16="http://schemas.microsoft.com/office/drawing/2014/main" id="{8D9033BB-47D6-4DEB-88C1-DAAC33AA5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1420" y="2737022"/>
                <a:ext cx="914400" cy="914400"/>
              </a:xfrm>
              <a:prstGeom prst="rect">
                <a:avLst/>
              </a:prstGeom>
            </p:spPr>
          </p:pic>
        </p:grpSp>
        <p:sp>
          <p:nvSpPr>
            <p:cNvPr id="21" name="TextBox 20">
              <a:extLst>
                <a:ext uri="{FF2B5EF4-FFF2-40B4-BE49-F238E27FC236}">
                  <a16:creationId xmlns:a16="http://schemas.microsoft.com/office/drawing/2014/main" id="{55C434C3-B9C0-4A8C-9458-4B43E6BE776C}"/>
                </a:ext>
              </a:extLst>
            </p:cNvPr>
            <p:cNvSpPr txBox="1"/>
            <p:nvPr/>
          </p:nvSpPr>
          <p:spPr>
            <a:xfrm>
              <a:off x="3979266" y="2935430"/>
              <a:ext cx="3741698" cy="523220"/>
            </a:xfrm>
            <a:prstGeom prst="rect">
              <a:avLst/>
            </a:prstGeom>
            <a:noFill/>
          </p:spPr>
          <p:txBody>
            <a:bodyPr wrap="square">
              <a:spAutoFit/>
            </a:bodyPr>
            <a:lstStyle/>
            <a:p>
              <a:pPr algn="ctr"/>
              <a:r>
                <a:rPr lang="en-US" sz="2800" b="1" dirty="0">
                  <a:ln>
                    <a:solidFill>
                      <a:srgbClr val="D73F09"/>
                    </a:solidFill>
                  </a:ln>
                  <a:solidFill>
                    <a:srgbClr val="000000"/>
                  </a:solidFill>
                  <a:latin typeface="Avenir Next LT Pro" panose="020B0504020202020204" pitchFamily="34" charset="0"/>
                </a:rPr>
                <a:t>Learning Algorithm</a:t>
              </a:r>
              <a:endParaRPr lang="en-US" sz="2800" i="0" u="none" strike="noStrike" dirty="0">
                <a:ln>
                  <a:solidFill>
                    <a:srgbClr val="D73F09"/>
                  </a:solidFill>
                </a:ln>
                <a:solidFill>
                  <a:srgbClr val="000000"/>
                </a:solidFill>
                <a:effectLst/>
                <a:latin typeface="Avenir Next LT Pro" panose="020B0504020202020204" pitchFamily="34" charset="0"/>
              </a:endParaRPr>
            </a:p>
          </p:txBody>
        </p:sp>
      </p:grpSp>
      <p:sp>
        <p:nvSpPr>
          <p:cNvPr id="24" name="TextBox 23">
            <a:extLst>
              <a:ext uri="{FF2B5EF4-FFF2-40B4-BE49-F238E27FC236}">
                <a16:creationId xmlns:a16="http://schemas.microsoft.com/office/drawing/2014/main" id="{345D56B0-A2EB-4F48-B1AB-C4DDC6A84622}"/>
              </a:ext>
            </a:extLst>
          </p:cNvPr>
          <p:cNvSpPr txBox="1"/>
          <p:nvPr/>
        </p:nvSpPr>
        <p:spPr>
          <a:xfrm>
            <a:off x="80783" y="630022"/>
            <a:ext cx="7875357" cy="584775"/>
          </a:xfrm>
          <a:prstGeom prst="rect">
            <a:avLst/>
          </a:prstGeom>
          <a:noFill/>
        </p:spPr>
        <p:txBody>
          <a:bodyPr wrap="square">
            <a:spAutoFit/>
          </a:bodyPr>
          <a:lstStyle/>
          <a:p>
            <a:r>
              <a:rPr lang="en-US" sz="3200" b="1" dirty="0">
                <a:solidFill>
                  <a:srgbClr val="000000"/>
                </a:solidFill>
                <a:latin typeface="Avenir Next LT Pro" panose="020B0504020202020204" pitchFamily="34" charset="0"/>
              </a:rPr>
              <a:t>Machine Learning</a:t>
            </a:r>
            <a:endParaRPr lang="en-US" sz="3200" b="1" i="1" u="none" strike="noStrike" dirty="0">
              <a:solidFill>
                <a:srgbClr val="000000"/>
              </a:solidFill>
              <a:effectLst/>
              <a:latin typeface="Avenir Next LT Pro" panose="020B0504020202020204" pitchFamily="34" charset="0"/>
            </a:endParaRPr>
          </a:p>
        </p:txBody>
      </p:sp>
      <p:grpSp>
        <p:nvGrpSpPr>
          <p:cNvPr id="7" name="Group 6">
            <a:extLst>
              <a:ext uri="{FF2B5EF4-FFF2-40B4-BE49-F238E27FC236}">
                <a16:creationId xmlns:a16="http://schemas.microsoft.com/office/drawing/2014/main" id="{FD0F8F57-58D1-4AF6-9F65-3211AE97B953}"/>
              </a:ext>
            </a:extLst>
          </p:cNvPr>
          <p:cNvGrpSpPr/>
          <p:nvPr/>
        </p:nvGrpSpPr>
        <p:grpSpPr>
          <a:xfrm>
            <a:off x="3825703" y="4651631"/>
            <a:ext cx="4552950" cy="1904221"/>
            <a:chOff x="3908710" y="4651631"/>
            <a:chExt cx="4552950" cy="1904221"/>
          </a:xfrm>
        </p:grpSpPr>
        <p:pic>
          <p:nvPicPr>
            <p:cNvPr id="6" name="Picture 5">
              <a:extLst>
                <a:ext uri="{FF2B5EF4-FFF2-40B4-BE49-F238E27FC236}">
                  <a16:creationId xmlns:a16="http://schemas.microsoft.com/office/drawing/2014/main" id="{8C279F31-E8D9-447E-BD40-86A90244BE04}"/>
                </a:ext>
              </a:extLst>
            </p:cNvPr>
            <p:cNvPicPr>
              <a:picLocks noChangeAspect="1"/>
            </p:cNvPicPr>
            <p:nvPr/>
          </p:nvPicPr>
          <p:blipFill>
            <a:blip r:embed="rId6"/>
            <a:stretch>
              <a:fillRect/>
            </a:stretch>
          </p:blipFill>
          <p:spPr>
            <a:xfrm>
              <a:off x="3908710" y="4651631"/>
              <a:ext cx="2276475" cy="1904221"/>
            </a:xfrm>
            <a:prstGeom prst="rect">
              <a:avLst/>
            </a:prstGeom>
          </p:spPr>
        </p:pic>
        <p:pic>
          <p:nvPicPr>
            <p:cNvPr id="25" name="Picture 24">
              <a:extLst>
                <a:ext uri="{FF2B5EF4-FFF2-40B4-BE49-F238E27FC236}">
                  <a16:creationId xmlns:a16="http://schemas.microsoft.com/office/drawing/2014/main" id="{DE375DAC-2BA2-43F1-8A06-C28A684FC289}"/>
                </a:ext>
              </a:extLst>
            </p:cNvPr>
            <p:cNvPicPr>
              <a:picLocks noChangeAspect="1"/>
            </p:cNvPicPr>
            <p:nvPr/>
          </p:nvPicPr>
          <p:blipFill>
            <a:blip r:embed="rId6"/>
            <a:stretch>
              <a:fillRect/>
            </a:stretch>
          </p:blipFill>
          <p:spPr>
            <a:xfrm>
              <a:off x="6185185" y="4651631"/>
              <a:ext cx="2276475" cy="1904221"/>
            </a:xfrm>
            <a:prstGeom prst="rect">
              <a:avLst/>
            </a:prstGeom>
          </p:spPr>
        </p:pic>
      </p:grpSp>
      <p:pic>
        <p:nvPicPr>
          <p:cNvPr id="14" name="Picture 13">
            <a:extLst>
              <a:ext uri="{FF2B5EF4-FFF2-40B4-BE49-F238E27FC236}">
                <a16:creationId xmlns:a16="http://schemas.microsoft.com/office/drawing/2014/main" id="{D030854C-458C-4DD6-9C58-06D2489491A4}"/>
              </a:ext>
            </a:extLst>
          </p:cNvPr>
          <p:cNvPicPr>
            <a:picLocks noChangeAspect="1"/>
          </p:cNvPicPr>
          <p:nvPr/>
        </p:nvPicPr>
        <p:blipFill rotWithShape="1">
          <a:blip r:embed="rId7"/>
          <a:srcRect l="5670" r="10674"/>
          <a:stretch/>
        </p:blipFill>
        <p:spPr>
          <a:xfrm>
            <a:off x="994386" y="3060383"/>
            <a:ext cx="2366543" cy="1590675"/>
          </a:xfrm>
          <a:prstGeom prst="rect">
            <a:avLst/>
          </a:prstGeom>
        </p:spPr>
      </p:pic>
      <p:sp>
        <p:nvSpPr>
          <p:cNvPr id="26" name="TextBox 25">
            <a:extLst>
              <a:ext uri="{FF2B5EF4-FFF2-40B4-BE49-F238E27FC236}">
                <a16:creationId xmlns:a16="http://schemas.microsoft.com/office/drawing/2014/main" id="{1724BFEF-ABE8-4857-A367-2F659503B27C}"/>
              </a:ext>
            </a:extLst>
          </p:cNvPr>
          <p:cNvSpPr txBox="1"/>
          <p:nvPr/>
        </p:nvSpPr>
        <p:spPr>
          <a:xfrm>
            <a:off x="8592558" y="2933300"/>
            <a:ext cx="3203638" cy="707886"/>
          </a:xfrm>
          <a:prstGeom prst="rect">
            <a:avLst/>
          </a:prstGeom>
          <a:noFill/>
        </p:spPr>
        <p:txBody>
          <a:bodyPr wrap="square" rtlCol="0">
            <a:spAutoFit/>
          </a:bodyPr>
          <a:lstStyle/>
          <a:p>
            <a:r>
              <a:rPr lang="en-US" sz="2000" dirty="0">
                <a:latin typeface="Avenir Next LT Pro" panose="020B0504020202020204" pitchFamily="34" charset="0"/>
              </a:rPr>
              <a:t>What percent of faces are recognized correctly?</a:t>
            </a:r>
          </a:p>
        </p:txBody>
      </p:sp>
    </p:spTree>
    <p:extLst>
      <p:ext uri="{BB962C8B-B14F-4D97-AF65-F5344CB8AC3E}">
        <p14:creationId xmlns:p14="http://schemas.microsoft.com/office/powerpoint/2010/main" val="1252865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9DB0-EE5E-41AE-B025-3F68049688F9}"/>
              </a:ext>
            </a:extLst>
          </p:cNvPr>
          <p:cNvSpPr>
            <a:spLocks noGrp="1"/>
          </p:cNvSpPr>
          <p:nvPr>
            <p:ph type="title"/>
          </p:nvPr>
        </p:nvSpPr>
        <p:spPr/>
        <p:txBody>
          <a:bodyPr/>
          <a:lstStyle/>
          <a:p>
            <a:r>
              <a:rPr lang="en-US" dirty="0"/>
              <a:t>Machine Learning – A Cautionary Parable</a:t>
            </a:r>
          </a:p>
        </p:txBody>
      </p:sp>
      <p:sp>
        <p:nvSpPr>
          <p:cNvPr id="3" name="Slide Number Placeholder 2">
            <a:extLst>
              <a:ext uri="{FF2B5EF4-FFF2-40B4-BE49-F238E27FC236}">
                <a16:creationId xmlns:a16="http://schemas.microsoft.com/office/drawing/2014/main" id="{0E132007-DF4E-4B6F-972A-FA670738E307}"/>
              </a:ext>
            </a:extLst>
          </p:cNvPr>
          <p:cNvSpPr>
            <a:spLocks noGrp="1"/>
          </p:cNvSpPr>
          <p:nvPr>
            <p:ph type="sldNum" sz="quarter" idx="4"/>
          </p:nvPr>
        </p:nvSpPr>
        <p:spPr/>
        <p:txBody>
          <a:bodyPr/>
          <a:lstStyle/>
          <a:p>
            <a:fld id="{02C8B7B2-9496-47E5-990F-169BD0B1DE6A}" type="slidenum">
              <a:rPr lang="en-US" smtClean="0"/>
              <a:t>70</a:t>
            </a:fld>
            <a:endParaRPr lang="en-US"/>
          </a:p>
        </p:txBody>
      </p:sp>
      <p:pic>
        <p:nvPicPr>
          <p:cNvPr id="50178" name="Picture 2" descr="dog working on a computer - Dandenong Veterinary Hospital">
            <a:extLst>
              <a:ext uri="{FF2B5EF4-FFF2-40B4-BE49-F238E27FC236}">
                <a16:creationId xmlns:a16="http://schemas.microsoft.com/office/drawing/2014/main" id="{F923BBA5-0AAA-472B-918D-6C7B60DBC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5" y="1164503"/>
            <a:ext cx="3054991" cy="212316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962817E-E764-4AE5-805C-874D2BDE6350}"/>
              </a:ext>
            </a:extLst>
          </p:cNvPr>
          <p:cNvGrpSpPr/>
          <p:nvPr/>
        </p:nvGrpSpPr>
        <p:grpSpPr>
          <a:xfrm>
            <a:off x="9744360" y="3778088"/>
            <a:ext cx="1443022" cy="2756093"/>
            <a:chOff x="9631626" y="3176862"/>
            <a:chExt cx="1443022" cy="2756093"/>
          </a:xfrm>
        </p:grpSpPr>
        <p:pic>
          <p:nvPicPr>
            <p:cNvPr id="5" name="Picture 6" descr="Garbage PNG &amp; Download Transparent Garbage PNG Images for Free - NicePNG">
              <a:extLst>
                <a:ext uri="{FF2B5EF4-FFF2-40B4-BE49-F238E27FC236}">
                  <a16:creationId xmlns:a16="http://schemas.microsoft.com/office/drawing/2014/main" id="{63163300-0308-49E3-B017-B779D138ADFC}"/>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631626" y="4061837"/>
              <a:ext cx="1443022" cy="18711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og working on a computer - Dandenong Veterinary Hospital">
              <a:extLst>
                <a:ext uri="{FF2B5EF4-FFF2-40B4-BE49-F238E27FC236}">
                  <a16:creationId xmlns:a16="http://schemas.microsoft.com/office/drawing/2014/main" id="{50A87E9F-E1F4-44A4-9BA9-294B6D0B888A}"/>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677"/>
            <a:stretch/>
          </p:blipFill>
          <p:spPr bwMode="auto">
            <a:xfrm rot="16200000">
              <a:off x="9586675" y="3314040"/>
              <a:ext cx="1407664" cy="113330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Arrow: Right 3">
            <a:extLst>
              <a:ext uri="{FF2B5EF4-FFF2-40B4-BE49-F238E27FC236}">
                <a16:creationId xmlns:a16="http://schemas.microsoft.com/office/drawing/2014/main" id="{1494BE79-8B15-425F-81D7-729BA630C7A3}"/>
              </a:ext>
            </a:extLst>
          </p:cNvPr>
          <p:cNvSpPr/>
          <p:nvPr/>
        </p:nvSpPr>
        <p:spPr>
          <a:xfrm rot="16200000">
            <a:off x="1318949" y="1509603"/>
            <a:ext cx="1684927" cy="790499"/>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Arrow: Clockwise curve with solid fill">
            <a:extLst>
              <a:ext uri="{FF2B5EF4-FFF2-40B4-BE49-F238E27FC236}">
                <a16:creationId xmlns:a16="http://schemas.microsoft.com/office/drawing/2014/main" id="{7313AFF7-F6C4-4D26-82C2-1B9E3FDB73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882231">
            <a:off x="3017886" y="1014849"/>
            <a:ext cx="1375462" cy="1375462"/>
          </a:xfrm>
          <a:prstGeom prst="rect">
            <a:avLst/>
          </a:prstGeom>
        </p:spPr>
      </p:pic>
      <p:pic>
        <p:nvPicPr>
          <p:cNvPr id="50180" name="Picture 4" descr="Dominance and Dogs: Who is the Boss? | Dog Star Daily">
            <a:extLst>
              <a:ext uri="{FF2B5EF4-FFF2-40B4-BE49-F238E27FC236}">
                <a16:creationId xmlns:a16="http://schemas.microsoft.com/office/drawing/2014/main" id="{199A765D-668D-4638-A9C8-197C3D8000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0872" y="881283"/>
            <a:ext cx="2537529" cy="1960323"/>
          </a:xfrm>
          <a:prstGeom prst="roundRect">
            <a:avLst/>
          </a:prstGeom>
          <a:noFill/>
          <a:extLst>
            <a:ext uri="{909E8E84-426E-40DD-AFC4-6F175D3DCCD1}">
              <a14:hiddenFill xmlns:a14="http://schemas.microsoft.com/office/drawing/2010/main">
                <a:solidFill>
                  <a:srgbClr val="FFFFFF"/>
                </a:solidFill>
              </a14:hiddenFill>
            </a:ext>
          </a:extLst>
        </p:spPr>
      </p:pic>
      <p:pic>
        <p:nvPicPr>
          <p:cNvPr id="11" name="Graphic 10" descr="Upward trend with solid fill">
            <a:extLst>
              <a:ext uri="{FF2B5EF4-FFF2-40B4-BE49-F238E27FC236}">
                <a16:creationId xmlns:a16="http://schemas.microsoft.com/office/drawing/2014/main" id="{DC8883B6-036D-45AF-AF05-3909E74491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96705" y="397186"/>
            <a:ext cx="1277246" cy="1277246"/>
          </a:xfrm>
          <a:prstGeom prst="rect">
            <a:avLst/>
          </a:prstGeom>
        </p:spPr>
      </p:pic>
      <p:pic>
        <p:nvPicPr>
          <p:cNvPr id="50182" name="Picture 6" descr="Amazon.com : HJKH PJKL I'm A Realtor Ask Me Pet Dog Puppy Cat Triangle Bibs  Scarf Bandana Collar Neckerchief Mchoice - Any Pets : Pet Supplies">
            <a:extLst>
              <a:ext uri="{FF2B5EF4-FFF2-40B4-BE49-F238E27FC236}">
                <a16:creationId xmlns:a16="http://schemas.microsoft.com/office/drawing/2014/main" id="{C65A5AFD-A887-48A5-A2DA-4FD9512223A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403"/>
          <a:stretch/>
        </p:blipFill>
        <p:spPr bwMode="auto">
          <a:xfrm>
            <a:off x="1653436" y="4251515"/>
            <a:ext cx="2447364" cy="2614793"/>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Arrow: Clockwise curve with solid fill">
            <a:extLst>
              <a:ext uri="{FF2B5EF4-FFF2-40B4-BE49-F238E27FC236}">
                <a16:creationId xmlns:a16="http://schemas.microsoft.com/office/drawing/2014/main" id="{F3B68946-B12C-446E-9D72-200D014268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5202136">
            <a:off x="3873682" y="2980408"/>
            <a:ext cx="1375462" cy="1375462"/>
          </a:xfrm>
          <a:prstGeom prst="rect">
            <a:avLst/>
          </a:prstGeom>
        </p:spPr>
      </p:pic>
      <p:sp>
        <p:nvSpPr>
          <p:cNvPr id="17" name="Arrow: Right 16">
            <a:extLst>
              <a:ext uri="{FF2B5EF4-FFF2-40B4-BE49-F238E27FC236}">
                <a16:creationId xmlns:a16="http://schemas.microsoft.com/office/drawing/2014/main" id="{DEDA126F-C413-4E2F-BE9B-DCBC2864F977}"/>
              </a:ext>
            </a:extLst>
          </p:cNvPr>
          <p:cNvSpPr/>
          <p:nvPr/>
        </p:nvSpPr>
        <p:spPr>
          <a:xfrm rot="5400000">
            <a:off x="3413842" y="5110277"/>
            <a:ext cx="1684927" cy="790499"/>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Downward trend graph with solid fill">
            <a:extLst>
              <a:ext uri="{FF2B5EF4-FFF2-40B4-BE49-F238E27FC236}">
                <a16:creationId xmlns:a16="http://schemas.microsoft.com/office/drawing/2014/main" id="{0602109F-9879-4967-A7DB-7ADD91B054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79904" y="4831455"/>
            <a:ext cx="914400" cy="914400"/>
          </a:xfrm>
          <a:prstGeom prst="rect">
            <a:avLst/>
          </a:prstGeom>
        </p:spPr>
      </p:pic>
      <p:sp>
        <p:nvSpPr>
          <p:cNvPr id="16" name="Arrow: Right 15">
            <a:extLst>
              <a:ext uri="{FF2B5EF4-FFF2-40B4-BE49-F238E27FC236}">
                <a16:creationId xmlns:a16="http://schemas.microsoft.com/office/drawing/2014/main" id="{E4E5ED7D-3428-42E8-90C5-611F1664DE5C}"/>
              </a:ext>
            </a:extLst>
          </p:cNvPr>
          <p:cNvSpPr/>
          <p:nvPr/>
        </p:nvSpPr>
        <p:spPr>
          <a:xfrm>
            <a:off x="6660460" y="4923604"/>
            <a:ext cx="2256774" cy="7301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hought Bubble: Cloud 17">
            <a:extLst>
              <a:ext uri="{FF2B5EF4-FFF2-40B4-BE49-F238E27FC236}">
                <a16:creationId xmlns:a16="http://schemas.microsoft.com/office/drawing/2014/main" id="{4E0DAEB5-D1C6-4982-A9B7-54A26F090552}"/>
              </a:ext>
            </a:extLst>
          </p:cNvPr>
          <p:cNvSpPr/>
          <p:nvPr/>
        </p:nvSpPr>
        <p:spPr>
          <a:xfrm>
            <a:off x="8014050" y="1069621"/>
            <a:ext cx="3645074" cy="2021976"/>
          </a:xfrm>
          <a:prstGeom prst="cloudCallout">
            <a:avLst>
              <a:gd name="adj1" fmla="val 9751"/>
              <a:gd name="adj2" fmla="val 110201"/>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latin typeface="Avenir Next LT Pro" panose="020B0504020202020204" pitchFamily="34" charset="0"/>
              </a:rPr>
              <a:t>But it worked so well on training data. The loss was so low!</a:t>
            </a:r>
          </a:p>
        </p:txBody>
      </p:sp>
      <p:grpSp>
        <p:nvGrpSpPr>
          <p:cNvPr id="22" name="Group 21">
            <a:extLst>
              <a:ext uri="{FF2B5EF4-FFF2-40B4-BE49-F238E27FC236}">
                <a16:creationId xmlns:a16="http://schemas.microsoft.com/office/drawing/2014/main" id="{EA05E214-1947-4EE4-A070-7929F5A3B0A5}"/>
              </a:ext>
            </a:extLst>
          </p:cNvPr>
          <p:cNvGrpSpPr/>
          <p:nvPr/>
        </p:nvGrpSpPr>
        <p:grpSpPr>
          <a:xfrm>
            <a:off x="-10988" y="455916"/>
            <a:ext cx="1886770" cy="889609"/>
            <a:chOff x="399230" y="1881029"/>
            <a:chExt cx="1886770" cy="889609"/>
          </a:xfrm>
        </p:grpSpPr>
        <p:grpSp>
          <p:nvGrpSpPr>
            <p:cNvPr id="23" name="Group 22">
              <a:extLst>
                <a:ext uri="{FF2B5EF4-FFF2-40B4-BE49-F238E27FC236}">
                  <a16:creationId xmlns:a16="http://schemas.microsoft.com/office/drawing/2014/main" id="{9C50D204-4BB8-4C2F-B9D7-1E586A14D69D}"/>
                </a:ext>
              </a:extLst>
            </p:cNvPr>
            <p:cNvGrpSpPr/>
            <p:nvPr/>
          </p:nvGrpSpPr>
          <p:grpSpPr>
            <a:xfrm>
              <a:off x="399230" y="1881029"/>
              <a:ext cx="830997" cy="830997"/>
              <a:chOff x="5461000" y="2971800"/>
              <a:chExt cx="914400" cy="914400"/>
            </a:xfrm>
          </p:grpSpPr>
          <p:pic>
            <p:nvPicPr>
              <p:cNvPr id="25" name="Graphic 24" descr="Home with solid fill">
                <a:extLst>
                  <a:ext uri="{FF2B5EF4-FFF2-40B4-BE49-F238E27FC236}">
                    <a16:creationId xmlns:a16="http://schemas.microsoft.com/office/drawing/2014/main" id="{F03DD568-8C29-4CB0-89C8-A521E927D3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61000" y="2971800"/>
                <a:ext cx="914400" cy="914400"/>
              </a:xfrm>
              <a:prstGeom prst="rect">
                <a:avLst/>
              </a:prstGeom>
            </p:spPr>
          </p:pic>
          <p:sp>
            <p:nvSpPr>
              <p:cNvPr id="26" name="Rectangle 25">
                <a:extLst>
                  <a:ext uri="{FF2B5EF4-FFF2-40B4-BE49-F238E27FC236}">
                    <a16:creationId xmlns:a16="http://schemas.microsoft.com/office/drawing/2014/main" id="{91B037D0-7A41-45DB-93BF-238899010F03}"/>
                  </a:ext>
                </a:extLst>
              </p:cNvPr>
              <p:cNvSpPr/>
              <p:nvPr/>
            </p:nvSpPr>
            <p:spPr>
              <a:xfrm>
                <a:off x="5632057" y="3528127"/>
                <a:ext cx="558350" cy="242761"/>
              </a:xfrm>
              <a:prstGeom prst="rect">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8A7B265-3B64-4632-9CCC-A063304C4D75}"/>
                </a:ext>
              </a:extLst>
            </p:cNvPr>
            <p:cNvSpPr txBox="1"/>
            <p:nvPr/>
          </p:nvSpPr>
          <p:spPr>
            <a:xfrm>
              <a:off x="565014" y="2124307"/>
              <a:ext cx="1720986" cy="646331"/>
            </a:xfrm>
            <a:prstGeom prst="rect">
              <a:avLst/>
            </a:prstGeom>
            <a:noFill/>
          </p:spPr>
          <p:txBody>
            <a:bodyPr wrap="square">
              <a:spAutoFit/>
            </a:bodyPr>
            <a:lstStyle/>
            <a:p>
              <a:r>
                <a:rPr lang="en-US" sz="3600" b="1" dirty="0" err="1">
                  <a:solidFill>
                    <a:schemeClr val="bg1"/>
                  </a:solidFill>
                  <a:latin typeface="Broadway" panose="04040905080B02020502" pitchFamily="82" charset="0"/>
                </a:rPr>
                <a:t>M</a:t>
              </a:r>
              <a:r>
                <a:rPr lang="en-US" sz="3600" b="1" dirty="0" err="1">
                  <a:ln w="19050">
                    <a:solidFill>
                      <a:schemeClr val="bg1"/>
                    </a:solidFill>
                  </a:ln>
                  <a:solidFill>
                    <a:schemeClr val="accent6">
                      <a:lumMod val="75000"/>
                    </a:schemeClr>
                  </a:solidFill>
                  <a:latin typeface="Avenir Next LT Pro" panose="020B0504020202020204" pitchFamily="34" charset="0"/>
                </a:rPr>
                <a:t>illow</a:t>
              </a:r>
              <a:endParaRPr lang="en-US" sz="3600" dirty="0">
                <a:latin typeface="Avenir Next LT Pro" panose="020B0504020202020204" pitchFamily="34" charset="0"/>
              </a:endParaRPr>
            </a:p>
          </p:txBody>
        </p:sp>
      </p:grpSp>
    </p:spTree>
    <p:extLst>
      <p:ext uri="{BB962C8B-B14F-4D97-AF65-F5344CB8AC3E}">
        <p14:creationId xmlns:p14="http://schemas.microsoft.com/office/powerpoint/2010/main" val="129933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1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1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6" grpId="0" animBg="1"/>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9DB0-EE5E-41AE-B025-3F68049688F9}"/>
              </a:ext>
            </a:extLst>
          </p:cNvPr>
          <p:cNvSpPr>
            <a:spLocks noGrp="1"/>
          </p:cNvSpPr>
          <p:nvPr>
            <p:ph type="title"/>
          </p:nvPr>
        </p:nvSpPr>
        <p:spPr/>
        <p:txBody>
          <a:bodyPr/>
          <a:lstStyle/>
          <a:p>
            <a:r>
              <a:rPr lang="en-US" dirty="0"/>
              <a:t>Overfitting, Underfitting, and Model Selection</a:t>
            </a:r>
          </a:p>
        </p:txBody>
      </p:sp>
      <p:sp>
        <p:nvSpPr>
          <p:cNvPr id="3" name="Slide Number Placeholder 2">
            <a:extLst>
              <a:ext uri="{FF2B5EF4-FFF2-40B4-BE49-F238E27FC236}">
                <a16:creationId xmlns:a16="http://schemas.microsoft.com/office/drawing/2014/main" id="{0E132007-DF4E-4B6F-972A-FA670738E307}"/>
              </a:ext>
            </a:extLst>
          </p:cNvPr>
          <p:cNvSpPr>
            <a:spLocks noGrp="1"/>
          </p:cNvSpPr>
          <p:nvPr>
            <p:ph type="sldNum" sz="quarter" idx="4"/>
          </p:nvPr>
        </p:nvSpPr>
        <p:spPr/>
        <p:txBody>
          <a:bodyPr/>
          <a:lstStyle/>
          <a:p>
            <a:fld id="{02C8B7B2-9496-47E5-990F-169BD0B1DE6A}" type="slidenum">
              <a:rPr lang="en-US" smtClean="0"/>
              <a:t>71</a:t>
            </a:fld>
            <a:endParaRPr lang="en-US"/>
          </a:p>
        </p:txBody>
      </p:sp>
      <p:sp>
        <p:nvSpPr>
          <p:cNvPr id="5" name="TextBox 4">
            <a:extLst>
              <a:ext uri="{FF2B5EF4-FFF2-40B4-BE49-F238E27FC236}">
                <a16:creationId xmlns:a16="http://schemas.microsoft.com/office/drawing/2014/main" id="{1DA4CC84-8965-4B4F-B07B-0B894CC3B4C7}"/>
              </a:ext>
            </a:extLst>
          </p:cNvPr>
          <p:cNvSpPr txBox="1"/>
          <p:nvPr/>
        </p:nvSpPr>
        <p:spPr>
          <a:xfrm>
            <a:off x="465409" y="638451"/>
            <a:ext cx="10910455" cy="400110"/>
          </a:xfrm>
          <a:prstGeom prst="rect">
            <a:avLst/>
          </a:prstGeom>
          <a:noFill/>
        </p:spPr>
        <p:txBody>
          <a:bodyPr wrap="square">
            <a:spAutoFit/>
          </a:bodyPr>
          <a:lstStyle/>
          <a:p>
            <a:pPr marL="0" lvl="2"/>
            <a:r>
              <a:rPr lang="en-US" sz="2000" b="1" dirty="0">
                <a:latin typeface="Avenir Next LT Pro" panose="020B0504020202020204" pitchFamily="34" charset="0"/>
              </a:rPr>
              <a:t>Overfitting: </a:t>
            </a:r>
            <a:r>
              <a:rPr lang="en-US" sz="2000" dirty="0">
                <a:latin typeface="Avenir Next LT Pro" panose="020B0504020202020204" pitchFamily="34" charset="0"/>
              </a:rPr>
              <a:t>Model performs well on training data, but poorly on held-out testing data.</a:t>
            </a:r>
          </a:p>
        </p:txBody>
      </p:sp>
      <p:sp>
        <p:nvSpPr>
          <p:cNvPr id="6" name="TextBox 5">
            <a:extLst>
              <a:ext uri="{FF2B5EF4-FFF2-40B4-BE49-F238E27FC236}">
                <a16:creationId xmlns:a16="http://schemas.microsoft.com/office/drawing/2014/main" id="{79CBA0D1-FA18-4833-A116-1BFAD4B5E03F}"/>
              </a:ext>
            </a:extLst>
          </p:cNvPr>
          <p:cNvSpPr txBox="1"/>
          <p:nvPr/>
        </p:nvSpPr>
        <p:spPr>
          <a:xfrm>
            <a:off x="465408" y="3177370"/>
            <a:ext cx="11434318" cy="400110"/>
          </a:xfrm>
          <a:prstGeom prst="rect">
            <a:avLst/>
          </a:prstGeom>
          <a:noFill/>
        </p:spPr>
        <p:txBody>
          <a:bodyPr wrap="square">
            <a:spAutoFit/>
          </a:bodyPr>
          <a:lstStyle/>
          <a:p>
            <a:pPr marL="0" lvl="2"/>
            <a:r>
              <a:rPr lang="en-US" sz="2000" b="1" dirty="0">
                <a:latin typeface="Avenir Next LT Pro" panose="020B0504020202020204" pitchFamily="34" charset="0"/>
              </a:rPr>
              <a:t>Underfitting: </a:t>
            </a:r>
            <a:r>
              <a:rPr lang="en-US" sz="2000" dirty="0">
                <a:latin typeface="Avenir Next LT Pro" panose="020B0504020202020204" pitchFamily="34" charset="0"/>
              </a:rPr>
              <a:t>Model performs poorly on training data. Likely also performs poorly on test data.</a:t>
            </a:r>
          </a:p>
        </p:txBody>
      </p:sp>
      <p:sp>
        <p:nvSpPr>
          <p:cNvPr id="7" name="TextBox 6">
            <a:extLst>
              <a:ext uri="{FF2B5EF4-FFF2-40B4-BE49-F238E27FC236}">
                <a16:creationId xmlns:a16="http://schemas.microsoft.com/office/drawing/2014/main" id="{72FBCCBB-226A-4A76-A1F1-59B235420829}"/>
              </a:ext>
            </a:extLst>
          </p:cNvPr>
          <p:cNvSpPr txBox="1"/>
          <p:nvPr/>
        </p:nvSpPr>
        <p:spPr>
          <a:xfrm>
            <a:off x="465407" y="5623001"/>
            <a:ext cx="10910455" cy="707886"/>
          </a:xfrm>
          <a:prstGeom prst="rect">
            <a:avLst/>
          </a:prstGeom>
          <a:noFill/>
        </p:spPr>
        <p:txBody>
          <a:bodyPr wrap="square">
            <a:spAutoFit/>
          </a:bodyPr>
          <a:lstStyle/>
          <a:p>
            <a:pPr marL="0" lvl="2"/>
            <a:r>
              <a:rPr lang="en-US" sz="2000" b="1" dirty="0">
                <a:latin typeface="Avenir Next LT Pro" panose="020B0504020202020204" pitchFamily="34" charset="0"/>
              </a:rPr>
              <a:t>Model Selection: </a:t>
            </a:r>
            <a:r>
              <a:rPr lang="en-US" sz="2000" dirty="0">
                <a:latin typeface="Avenir Next LT Pro" panose="020B0504020202020204" pitchFamily="34" charset="0"/>
              </a:rPr>
              <a:t>The exercise of finding a hypothesis space / model class that neither underfits or overfits. 	</a:t>
            </a:r>
            <a:r>
              <a:rPr lang="en-US" sz="2000" dirty="0">
                <a:solidFill>
                  <a:srgbClr val="C00000"/>
                </a:solidFill>
                <a:latin typeface="Avenir Next LT Pro" panose="020B0504020202020204" pitchFamily="34" charset="0"/>
                <a:sym typeface="Wingdings" panose="05000000000000000000" pitchFamily="2" charset="2"/>
              </a:rPr>
              <a:t> One of the reasons doing ML well is hard.</a:t>
            </a:r>
            <a:endParaRPr lang="en-US" sz="2000" dirty="0">
              <a:solidFill>
                <a:srgbClr val="C00000"/>
              </a:solidFill>
              <a:latin typeface="Avenir Next LT Pro" panose="020B0504020202020204" pitchFamily="34" charset="0"/>
            </a:endParaRPr>
          </a:p>
        </p:txBody>
      </p:sp>
      <p:sp>
        <p:nvSpPr>
          <p:cNvPr id="8" name="Arrow: Right 7">
            <a:extLst>
              <a:ext uri="{FF2B5EF4-FFF2-40B4-BE49-F238E27FC236}">
                <a16:creationId xmlns:a16="http://schemas.microsoft.com/office/drawing/2014/main" id="{7A464F71-C4D4-47FE-A5DC-DAF542C0F4D3}"/>
              </a:ext>
            </a:extLst>
          </p:cNvPr>
          <p:cNvSpPr/>
          <p:nvPr/>
        </p:nvSpPr>
        <p:spPr>
          <a:xfrm rot="16200000">
            <a:off x="2941784" y="1448799"/>
            <a:ext cx="566663" cy="790499"/>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C69EF4A-A7A6-4AC9-B928-9EA393E42844}"/>
              </a:ext>
            </a:extLst>
          </p:cNvPr>
          <p:cNvSpPr txBox="1"/>
          <p:nvPr/>
        </p:nvSpPr>
        <p:spPr>
          <a:xfrm>
            <a:off x="2650938" y="2127527"/>
            <a:ext cx="1148354" cy="400110"/>
          </a:xfrm>
          <a:prstGeom prst="rect">
            <a:avLst/>
          </a:prstGeom>
          <a:noFill/>
        </p:spPr>
        <p:txBody>
          <a:bodyPr wrap="square">
            <a:spAutoFit/>
          </a:bodyPr>
          <a:lstStyle/>
          <a:p>
            <a:pPr marL="0" lvl="2" algn="ctr"/>
            <a:r>
              <a:rPr lang="en-US" sz="2000" b="1" dirty="0">
                <a:latin typeface="Avenir Next LT Pro" panose="020B0504020202020204" pitchFamily="34" charset="0"/>
              </a:rPr>
              <a:t>Train</a:t>
            </a:r>
            <a:endParaRPr lang="en-US" sz="2000" dirty="0">
              <a:latin typeface="Avenir Next LT Pro" panose="020B0504020202020204" pitchFamily="34" charset="0"/>
            </a:endParaRPr>
          </a:p>
        </p:txBody>
      </p:sp>
      <p:sp>
        <p:nvSpPr>
          <p:cNvPr id="11" name="TextBox 10">
            <a:extLst>
              <a:ext uri="{FF2B5EF4-FFF2-40B4-BE49-F238E27FC236}">
                <a16:creationId xmlns:a16="http://schemas.microsoft.com/office/drawing/2014/main" id="{E48C91DB-D249-4F49-A9B7-0C8FD25A9FF9}"/>
              </a:ext>
            </a:extLst>
          </p:cNvPr>
          <p:cNvSpPr txBox="1"/>
          <p:nvPr/>
        </p:nvSpPr>
        <p:spPr>
          <a:xfrm>
            <a:off x="3799292" y="2124072"/>
            <a:ext cx="1148354" cy="400110"/>
          </a:xfrm>
          <a:prstGeom prst="rect">
            <a:avLst/>
          </a:prstGeom>
          <a:noFill/>
        </p:spPr>
        <p:txBody>
          <a:bodyPr wrap="square">
            <a:spAutoFit/>
          </a:bodyPr>
          <a:lstStyle/>
          <a:p>
            <a:pPr marL="0" lvl="2" algn="ctr"/>
            <a:r>
              <a:rPr lang="en-US" sz="2000" b="1" dirty="0">
                <a:latin typeface="Avenir Next LT Pro" panose="020B0504020202020204" pitchFamily="34" charset="0"/>
              </a:rPr>
              <a:t>Test</a:t>
            </a:r>
            <a:endParaRPr lang="en-US" sz="2000" dirty="0">
              <a:latin typeface="Avenir Next LT Pro" panose="020B0504020202020204" pitchFamily="34" charset="0"/>
            </a:endParaRPr>
          </a:p>
        </p:txBody>
      </p:sp>
      <p:sp>
        <p:nvSpPr>
          <p:cNvPr id="12" name="Arrow: Right 11">
            <a:extLst>
              <a:ext uri="{FF2B5EF4-FFF2-40B4-BE49-F238E27FC236}">
                <a16:creationId xmlns:a16="http://schemas.microsoft.com/office/drawing/2014/main" id="{1739488E-7C93-40E7-9516-2C2AF9FA2A53}"/>
              </a:ext>
            </a:extLst>
          </p:cNvPr>
          <p:cNvSpPr/>
          <p:nvPr/>
        </p:nvSpPr>
        <p:spPr>
          <a:xfrm rot="5400000">
            <a:off x="4090138" y="1448799"/>
            <a:ext cx="566663" cy="790499"/>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D6648B68-E7CD-4FD1-B749-D95FB71EE20B}"/>
              </a:ext>
            </a:extLst>
          </p:cNvPr>
          <p:cNvSpPr/>
          <p:nvPr/>
        </p:nvSpPr>
        <p:spPr>
          <a:xfrm rot="5400000">
            <a:off x="2941784" y="3984263"/>
            <a:ext cx="566663" cy="790499"/>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5BD0540-A592-4BC2-B11F-CC67D382E27F}"/>
              </a:ext>
            </a:extLst>
          </p:cNvPr>
          <p:cNvSpPr txBox="1"/>
          <p:nvPr/>
        </p:nvSpPr>
        <p:spPr>
          <a:xfrm>
            <a:off x="2650938" y="4662991"/>
            <a:ext cx="1148354" cy="400110"/>
          </a:xfrm>
          <a:prstGeom prst="rect">
            <a:avLst/>
          </a:prstGeom>
          <a:noFill/>
        </p:spPr>
        <p:txBody>
          <a:bodyPr wrap="square">
            <a:spAutoFit/>
          </a:bodyPr>
          <a:lstStyle/>
          <a:p>
            <a:pPr marL="0" lvl="2" algn="ctr"/>
            <a:r>
              <a:rPr lang="en-US" sz="2000" b="1" dirty="0">
                <a:latin typeface="Avenir Next LT Pro" panose="020B0504020202020204" pitchFamily="34" charset="0"/>
              </a:rPr>
              <a:t>Train</a:t>
            </a:r>
            <a:endParaRPr lang="en-US" sz="2000" dirty="0">
              <a:latin typeface="Avenir Next LT Pro" panose="020B0504020202020204" pitchFamily="34" charset="0"/>
            </a:endParaRPr>
          </a:p>
        </p:txBody>
      </p:sp>
      <p:sp>
        <p:nvSpPr>
          <p:cNvPr id="15" name="TextBox 14">
            <a:extLst>
              <a:ext uri="{FF2B5EF4-FFF2-40B4-BE49-F238E27FC236}">
                <a16:creationId xmlns:a16="http://schemas.microsoft.com/office/drawing/2014/main" id="{F98C2892-5CD6-4984-A746-11435C0481A4}"/>
              </a:ext>
            </a:extLst>
          </p:cNvPr>
          <p:cNvSpPr txBox="1"/>
          <p:nvPr/>
        </p:nvSpPr>
        <p:spPr>
          <a:xfrm>
            <a:off x="3799292" y="4659536"/>
            <a:ext cx="1148354" cy="400110"/>
          </a:xfrm>
          <a:prstGeom prst="rect">
            <a:avLst/>
          </a:prstGeom>
          <a:noFill/>
        </p:spPr>
        <p:txBody>
          <a:bodyPr wrap="square">
            <a:spAutoFit/>
          </a:bodyPr>
          <a:lstStyle/>
          <a:p>
            <a:pPr marL="0" lvl="2" algn="ctr"/>
            <a:r>
              <a:rPr lang="en-US" sz="2000" b="1" dirty="0">
                <a:latin typeface="Avenir Next LT Pro" panose="020B0504020202020204" pitchFamily="34" charset="0"/>
              </a:rPr>
              <a:t>Test</a:t>
            </a:r>
            <a:endParaRPr lang="en-US" sz="2000" dirty="0">
              <a:latin typeface="Avenir Next LT Pro" panose="020B0504020202020204" pitchFamily="34" charset="0"/>
            </a:endParaRPr>
          </a:p>
        </p:txBody>
      </p:sp>
      <p:sp>
        <p:nvSpPr>
          <p:cNvPr id="16" name="Arrow: Right 15">
            <a:extLst>
              <a:ext uri="{FF2B5EF4-FFF2-40B4-BE49-F238E27FC236}">
                <a16:creationId xmlns:a16="http://schemas.microsoft.com/office/drawing/2014/main" id="{94764401-9478-42B4-8329-34A892F189C9}"/>
              </a:ext>
            </a:extLst>
          </p:cNvPr>
          <p:cNvSpPr/>
          <p:nvPr/>
        </p:nvSpPr>
        <p:spPr>
          <a:xfrm rot="5400000">
            <a:off x="4090138" y="3984263"/>
            <a:ext cx="566663" cy="790499"/>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6">
            <a:extLst>
              <a:ext uri="{FF2B5EF4-FFF2-40B4-BE49-F238E27FC236}">
                <a16:creationId xmlns:a16="http://schemas.microsoft.com/office/drawing/2014/main" id="{5D232A8A-A235-4F5B-BEDB-4F61BE444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95"/>
          <a:stretch/>
        </p:blipFill>
        <p:spPr bwMode="auto">
          <a:xfrm>
            <a:off x="6677597" y="1112304"/>
            <a:ext cx="2217535" cy="1668264"/>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a:extLst>
              <a:ext uri="{FF2B5EF4-FFF2-40B4-BE49-F238E27FC236}">
                <a16:creationId xmlns:a16="http://schemas.microsoft.com/office/drawing/2014/main" id="{A104438E-4527-4114-8713-468BAF1CE0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19"/>
          <a:stretch/>
        </p:blipFill>
        <p:spPr bwMode="auto">
          <a:xfrm>
            <a:off x="6654880" y="3712080"/>
            <a:ext cx="2226567" cy="16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89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2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animBg="1"/>
      <p:bldP spid="14" grpId="0"/>
      <p:bldP spid="15" grpId="0"/>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9DB0-EE5E-41AE-B025-3F68049688F9}"/>
              </a:ext>
            </a:extLst>
          </p:cNvPr>
          <p:cNvSpPr>
            <a:spLocks noGrp="1"/>
          </p:cNvSpPr>
          <p:nvPr>
            <p:ph type="title"/>
          </p:nvPr>
        </p:nvSpPr>
        <p:spPr/>
        <p:txBody>
          <a:bodyPr/>
          <a:lstStyle/>
          <a:p>
            <a:r>
              <a:rPr lang="en-US" dirty="0"/>
              <a:t>A Practitioner’s ML Loop (for supervised learning)</a:t>
            </a:r>
          </a:p>
        </p:txBody>
      </p:sp>
      <p:sp>
        <p:nvSpPr>
          <p:cNvPr id="3" name="Slide Number Placeholder 2">
            <a:extLst>
              <a:ext uri="{FF2B5EF4-FFF2-40B4-BE49-F238E27FC236}">
                <a16:creationId xmlns:a16="http://schemas.microsoft.com/office/drawing/2014/main" id="{0E132007-DF4E-4B6F-972A-FA670738E307}"/>
              </a:ext>
            </a:extLst>
          </p:cNvPr>
          <p:cNvSpPr>
            <a:spLocks noGrp="1"/>
          </p:cNvSpPr>
          <p:nvPr>
            <p:ph type="sldNum" sz="quarter" idx="4"/>
          </p:nvPr>
        </p:nvSpPr>
        <p:spPr/>
        <p:txBody>
          <a:bodyPr/>
          <a:lstStyle/>
          <a:p>
            <a:fld id="{02C8B7B2-9496-47E5-990F-169BD0B1DE6A}" type="slidenum">
              <a:rPr lang="en-US" smtClean="0"/>
              <a:t>72</a:t>
            </a:fld>
            <a:endParaRPr lang="en-US"/>
          </a:p>
        </p:txBody>
      </p:sp>
      <p:sp>
        <p:nvSpPr>
          <p:cNvPr id="5" name="TextBox 4">
            <a:extLst>
              <a:ext uri="{FF2B5EF4-FFF2-40B4-BE49-F238E27FC236}">
                <a16:creationId xmlns:a16="http://schemas.microsoft.com/office/drawing/2014/main" id="{1DA4CC84-8965-4B4F-B07B-0B894CC3B4C7}"/>
              </a:ext>
            </a:extLst>
          </p:cNvPr>
          <p:cNvSpPr txBox="1"/>
          <p:nvPr/>
        </p:nvSpPr>
        <p:spPr>
          <a:xfrm>
            <a:off x="465409" y="638451"/>
            <a:ext cx="10910455" cy="400110"/>
          </a:xfrm>
          <a:prstGeom prst="rect">
            <a:avLst/>
          </a:prstGeom>
          <a:noFill/>
        </p:spPr>
        <p:txBody>
          <a:bodyPr wrap="square">
            <a:spAutoFit/>
          </a:bodyPr>
          <a:lstStyle/>
          <a:p>
            <a:pPr marL="0" lvl="2"/>
            <a:r>
              <a:rPr lang="en-US" sz="2000" b="1" dirty="0">
                <a:latin typeface="Avenir Next LT Pro" panose="020B0504020202020204" pitchFamily="34" charset="0"/>
              </a:rPr>
              <a:t>Set up</a:t>
            </a:r>
            <a:r>
              <a:rPr lang="en-US" sz="2000" dirty="0">
                <a:latin typeface="Avenir Next LT Pro" panose="020B0504020202020204" pitchFamily="34" charset="0"/>
              </a:rPr>
              <a:t> a supervised learning problem</a:t>
            </a:r>
          </a:p>
        </p:txBody>
      </p:sp>
      <p:sp>
        <p:nvSpPr>
          <p:cNvPr id="18" name="TextBox 17">
            <a:extLst>
              <a:ext uri="{FF2B5EF4-FFF2-40B4-BE49-F238E27FC236}">
                <a16:creationId xmlns:a16="http://schemas.microsoft.com/office/drawing/2014/main" id="{2AB609E9-42EC-4106-A495-C4321C524AE6}"/>
              </a:ext>
            </a:extLst>
          </p:cNvPr>
          <p:cNvSpPr txBox="1"/>
          <p:nvPr/>
        </p:nvSpPr>
        <p:spPr>
          <a:xfrm>
            <a:off x="465409" y="1475297"/>
            <a:ext cx="10910455" cy="400110"/>
          </a:xfrm>
          <a:prstGeom prst="rect">
            <a:avLst/>
          </a:prstGeom>
          <a:noFill/>
        </p:spPr>
        <p:txBody>
          <a:bodyPr wrap="square">
            <a:spAutoFit/>
          </a:bodyPr>
          <a:lstStyle/>
          <a:p>
            <a:pPr marL="0" lvl="2"/>
            <a:r>
              <a:rPr lang="en-US" sz="2000" b="1" dirty="0">
                <a:latin typeface="Avenir Next LT Pro" panose="020B0504020202020204" pitchFamily="34" charset="0"/>
              </a:rPr>
              <a:t>Data collection</a:t>
            </a:r>
            <a:r>
              <a:rPr lang="en-US" sz="2000" dirty="0">
                <a:latin typeface="Avenir Next LT Pro" panose="020B0504020202020204" pitchFamily="34" charset="0"/>
              </a:rPr>
              <a:t> of input-output pairs where we know the output is right</a:t>
            </a:r>
          </a:p>
        </p:txBody>
      </p:sp>
      <p:sp>
        <p:nvSpPr>
          <p:cNvPr id="19" name="TextBox 18">
            <a:extLst>
              <a:ext uri="{FF2B5EF4-FFF2-40B4-BE49-F238E27FC236}">
                <a16:creationId xmlns:a16="http://schemas.microsoft.com/office/drawing/2014/main" id="{E5B098B9-8DAE-47B7-96A9-EDA3D06EE545}"/>
              </a:ext>
            </a:extLst>
          </p:cNvPr>
          <p:cNvSpPr txBox="1"/>
          <p:nvPr/>
        </p:nvSpPr>
        <p:spPr>
          <a:xfrm>
            <a:off x="465409" y="2312143"/>
            <a:ext cx="10910455" cy="400110"/>
          </a:xfrm>
          <a:prstGeom prst="rect">
            <a:avLst/>
          </a:prstGeom>
          <a:noFill/>
        </p:spPr>
        <p:txBody>
          <a:bodyPr wrap="square">
            <a:spAutoFit/>
          </a:bodyPr>
          <a:lstStyle/>
          <a:p>
            <a:pPr marL="0" lvl="2"/>
            <a:r>
              <a:rPr lang="en-US" sz="2000" b="1" dirty="0">
                <a:latin typeface="Avenir Next LT Pro" panose="020B0504020202020204" pitchFamily="34" charset="0"/>
              </a:rPr>
              <a:t>Representation:</a:t>
            </a:r>
            <a:r>
              <a:rPr lang="en-US" sz="2000" dirty="0">
                <a:latin typeface="Avenir Next LT Pro" panose="020B0504020202020204" pitchFamily="34" charset="0"/>
              </a:rPr>
              <a:t> Choose how to represent the data</a:t>
            </a:r>
          </a:p>
        </p:txBody>
      </p:sp>
      <p:sp>
        <p:nvSpPr>
          <p:cNvPr id="20" name="TextBox 19">
            <a:extLst>
              <a:ext uri="{FF2B5EF4-FFF2-40B4-BE49-F238E27FC236}">
                <a16:creationId xmlns:a16="http://schemas.microsoft.com/office/drawing/2014/main" id="{C5270916-10D8-40B5-9018-9CBA3D567DE8}"/>
              </a:ext>
            </a:extLst>
          </p:cNvPr>
          <p:cNvSpPr txBox="1"/>
          <p:nvPr/>
        </p:nvSpPr>
        <p:spPr>
          <a:xfrm>
            <a:off x="465409" y="3148988"/>
            <a:ext cx="10910455" cy="400110"/>
          </a:xfrm>
          <a:prstGeom prst="rect">
            <a:avLst/>
          </a:prstGeom>
          <a:noFill/>
        </p:spPr>
        <p:txBody>
          <a:bodyPr wrap="square">
            <a:spAutoFit/>
          </a:bodyPr>
          <a:lstStyle/>
          <a:p>
            <a:pPr marL="0" lvl="2"/>
            <a:r>
              <a:rPr lang="en-US" sz="2000" b="1" dirty="0">
                <a:latin typeface="Avenir Next LT Pro" panose="020B0504020202020204" pitchFamily="34" charset="0"/>
              </a:rPr>
              <a:t>Modelling:</a:t>
            </a:r>
            <a:r>
              <a:rPr lang="en-US" sz="2000" dirty="0">
                <a:latin typeface="Avenir Next LT Pro" panose="020B0504020202020204" pitchFamily="34" charset="0"/>
              </a:rPr>
              <a:t> Choose a hypothesis space / model class</a:t>
            </a:r>
          </a:p>
        </p:txBody>
      </p:sp>
      <p:sp>
        <p:nvSpPr>
          <p:cNvPr id="21" name="TextBox 20">
            <a:extLst>
              <a:ext uri="{FF2B5EF4-FFF2-40B4-BE49-F238E27FC236}">
                <a16:creationId xmlns:a16="http://schemas.microsoft.com/office/drawing/2014/main" id="{F6428177-BB7E-47FD-9A55-86919AEBA070}"/>
              </a:ext>
            </a:extLst>
          </p:cNvPr>
          <p:cNvSpPr txBox="1"/>
          <p:nvPr/>
        </p:nvSpPr>
        <p:spPr>
          <a:xfrm>
            <a:off x="465408" y="3985833"/>
            <a:ext cx="10910455" cy="400110"/>
          </a:xfrm>
          <a:prstGeom prst="rect">
            <a:avLst/>
          </a:prstGeom>
          <a:noFill/>
        </p:spPr>
        <p:txBody>
          <a:bodyPr wrap="square">
            <a:spAutoFit/>
          </a:bodyPr>
          <a:lstStyle/>
          <a:p>
            <a:pPr marL="0" lvl="2"/>
            <a:r>
              <a:rPr lang="en-US" sz="2000" b="1" dirty="0">
                <a:latin typeface="Avenir Next LT Pro" panose="020B0504020202020204" pitchFamily="34" charset="0"/>
              </a:rPr>
              <a:t>Learning/Training/Estimation:</a:t>
            </a:r>
            <a:r>
              <a:rPr lang="en-US" sz="2000" dirty="0">
                <a:latin typeface="Avenir Next LT Pro" panose="020B0504020202020204" pitchFamily="34" charset="0"/>
              </a:rPr>
              <a:t> Find the best member of the chosen hypothesis class</a:t>
            </a:r>
          </a:p>
        </p:txBody>
      </p:sp>
      <p:sp>
        <p:nvSpPr>
          <p:cNvPr id="22" name="TextBox 21">
            <a:extLst>
              <a:ext uri="{FF2B5EF4-FFF2-40B4-BE49-F238E27FC236}">
                <a16:creationId xmlns:a16="http://schemas.microsoft.com/office/drawing/2014/main" id="{306CD128-9AB9-45D2-BC20-5A5C8732080C}"/>
              </a:ext>
            </a:extLst>
          </p:cNvPr>
          <p:cNvSpPr txBox="1"/>
          <p:nvPr/>
        </p:nvSpPr>
        <p:spPr>
          <a:xfrm>
            <a:off x="465408" y="4822678"/>
            <a:ext cx="11174142" cy="400110"/>
          </a:xfrm>
          <a:prstGeom prst="rect">
            <a:avLst/>
          </a:prstGeom>
          <a:noFill/>
        </p:spPr>
        <p:txBody>
          <a:bodyPr wrap="square">
            <a:spAutoFit/>
          </a:bodyPr>
          <a:lstStyle/>
          <a:p>
            <a:pPr marL="0" lvl="2"/>
            <a:r>
              <a:rPr lang="en-US" sz="2000" b="1" dirty="0">
                <a:latin typeface="Avenir Next LT Pro" panose="020B0504020202020204" pitchFamily="34" charset="0"/>
              </a:rPr>
              <a:t>Model Selection:</a:t>
            </a:r>
            <a:r>
              <a:rPr lang="en-US" sz="2000" dirty="0">
                <a:latin typeface="Avenir Next LT Pro" panose="020B0504020202020204" pitchFamily="34" charset="0"/>
              </a:rPr>
              <a:t> Try different models and evaluate them on held out data (more on this later)</a:t>
            </a:r>
          </a:p>
        </p:txBody>
      </p:sp>
      <p:sp>
        <p:nvSpPr>
          <p:cNvPr id="23" name="TextBox 22">
            <a:extLst>
              <a:ext uri="{FF2B5EF4-FFF2-40B4-BE49-F238E27FC236}">
                <a16:creationId xmlns:a16="http://schemas.microsoft.com/office/drawing/2014/main" id="{F7557346-8882-4DDB-B180-A505915F4C98}"/>
              </a:ext>
            </a:extLst>
          </p:cNvPr>
          <p:cNvSpPr txBox="1"/>
          <p:nvPr/>
        </p:nvSpPr>
        <p:spPr>
          <a:xfrm>
            <a:off x="465408" y="5659524"/>
            <a:ext cx="11174142" cy="400110"/>
          </a:xfrm>
          <a:prstGeom prst="rect">
            <a:avLst/>
          </a:prstGeom>
          <a:noFill/>
        </p:spPr>
        <p:txBody>
          <a:bodyPr wrap="square">
            <a:spAutoFit/>
          </a:bodyPr>
          <a:lstStyle/>
          <a:p>
            <a:pPr marL="0" lvl="2"/>
            <a:r>
              <a:rPr lang="en-US" sz="2000" b="1" dirty="0">
                <a:latin typeface="Avenir Next LT Pro" panose="020B0504020202020204" pitchFamily="34" charset="0"/>
              </a:rPr>
              <a:t>If happy, stop. </a:t>
            </a:r>
            <a:r>
              <a:rPr lang="en-US" sz="2000" dirty="0">
                <a:latin typeface="Avenir Next LT Pro" panose="020B0504020202020204" pitchFamily="34" charset="0"/>
              </a:rPr>
              <a:t>Else repeat/refine one or more of the above.</a:t>
            </a:r>
          </a:p>
        </p:txBody>
      </p:sp>
    </p:spTree>
    <p:extLst>
      <p:ext uri="{BB962C8B-B14F-4D97-AF65-F5344CB8AC3E}">
        <p14:creationId xmlns:p14="http://schemas.microsoft.com/office/powerpoint/2010/main" val="310334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6FE8-1A15-4D2D-9FF0-705404DE441B}"/>
              </a:ext>
            </a:extLst>
          </p:cNvPr>
          <p:cNvSpPr>
            <a:spLocks noGrp="1"/>
          </p:cNvSpPr>
          <p:nvPr>
            <p:ph type="title"/>
          </p:nvPr>
        </p:nvSpPr>
        <p:spPr/>
        <p:txBody>
          <a:bodyPr/>
          <a:lstStyle/>
          <a:p>
            <a:r>
              <a:rPr lang="en-US" dirty="0"/>
              <a:t>Machine Learning In a Nutshell</a:t>
            </a:r>
          </a:p>
        </p:txBody>
      </p:sp>
      <p:sp>
        <p:nvSpPr>
          <p:cNvPr id="3" name="Slide Number Placeholder 2">
            <a:extLst>
              <a:ext uri="{FF2B5EF4-FFF2-40B4-BE49-F238E27FC236}">
                <a16:creationId xmlns:a16="http://schemas.microsoft.com/office/drawing/2014/main" id="{B5EA5BFC-7077-4C22-9995-BA6B608EE851}"/>
              </a:ext>
            </a:extLst>
          </p:cNvPr>
          <p:cNvSpPr>
            <a:spLocks noGrp="1"/>
          </p:cNvSpPr>
          <p:nvPr>
            <p:ph type="sldNum" sz="quarter" idx="4"/>
          </p:nvPr>
        </p:nvSpPr>
        <p:spPr/>
        <p:txBody>
          <a:bodyPr/>
          <a:lstStyle/>
          <a:p>
            <a:fld id="{02C8B7B2-9496-47E5-990F-169BD0B1DE6A}" type="slidenum">
              <a:rPr lang="en-US" smtClean="0"/>
              <a:t>73</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621F32E-13A8-44FC-AC15-5F6FA3998B42}"/>
                  </a:ext>
                </a:extLst>
              </p:cNvPr>
              <p:cNvSpPr/>
              <p:nvPr/>
            </p:nvSpPr>
            <p:spPr>
              <a:xfrm>
                <a:off x="784355" y="876993"/>
                <a:ext cx="3144416" cy="716513"/>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venir Next LT Pro" panose="020B0504020202020204" pitchFamily="34" charset="0"/>
                  </a:rPr>
                  <a:t>Unknown Target Function</a:t>
                </a:r>
              </a:p>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𝒀</m:t>
                      </m:r>
                    </m:oMath>
                  </m:oMathPara>
                </a14:m>
                <a:endParaRPr lang="en-US" b="1" dirty="0">
                  <a:solidFill>
                    <a:schemeClr val="tx1"/>
                  </a:solidFill>
                  <a:latin typeface="Avenir Next LT Pro" panose="020B0504020202020204" pitchFamily="34" charset="0"/>
                </a:endParaRPr>
              </a:p>
            </p:txBody>
          </p:sp>
        </mc:Choice>
        <mc:Fallback xmlns="">
          <p:sp>
            <p:nvSpPr>
              <p:cNvPr id="4" name="Rectangle 3">
                <a:extLst>
                  <a:ext uri="{FF2B5EF4-FFF2-40B4-BE49-F238E27FC236}">
                    <a16:creationId xmlns:a16="http://schemas.microsoft.com/office/drawing/2014/main" id="{6621F32E-13A8-44FC-AC15-5F6FA3998B42}"/>
                  </a:ext>
                </a:extLst>
              </p:cNvPr>
              <p:cNvSpPr>
                <a:spLocks noRot="1" noChangeAspect="1" noMove="1" noResize="1" noEditPoints="1" noAdjustHandles="1" noChangeArrowheads="1" noChangeShapeType="1" noTextEdit="1"/>
              </p:cNvSpPr>
              <p:nvPr/>
            </p:nvSpPr>
            <p:spPr>
              <a:xfrm>
                <a:off x="784355" y="876993"/>
                <a:ext cx="3144416" cy="716513"/>
              </a:xfrm>
              <a:prstGeom prst="rect">
                <a:avLst/>
              </a:prstGeom>
              <a:blipFill>
                <a:blip r:embed="rId2"/>
                <a:stretch>
                  <a:fillRect b="-2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0BC19C-7137-4A4C-A3BB-E469773CA421}"/>
                  </a:ext>
                </a:extLst>
              </p:cNvPr>
              <p:cNvSpPr/>
              <p:nvPr/>
            </p:nvSpPr>
            <p:spPr>
              <a:xfrm>
                <a:off x="784355" y="2133785"/>
                <a:ext cx="3144416" cy="1147665"/>
              </a:xfrm>
              <a:prstGeom prst="rect">
                <a:avLst/>
              </a:prstGeom>
              <a:solidFill>
                <a:schemeClr val="accent5">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venir Next LT Pro" panose="020B0504020202020204" pitchFamily="34" charset="0"/>
                  </a:rPr>
                  <a:t>Training Examples </a:t>
                </a:r>
                <a14:m>
                  <m:oMath xmlns:m="http://schemas.openxmlformats.org/officeDocument/2006/math">
                    <m:r>
                      <a:rPr lang="en-US" b="1" i="0"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𝓓</m:t>
                    </m:r>
                    <m:r>
                      <a:rPr lang="en-US" b="1" i="1" smtClean="0">
                        <a:solidFill>
                          <a:schemeClr val="tx1"/>
                        </a:solidFill>
                        <a:latin typeface="Cambria Math" panose="02040503050406030204" pitchFamily="18" charset="0"/>
                        <a:ea typeface="Cambria Math" panose="02040503050406030204" pitchFamily="18" charset="0"/>
                      </a:rPr>
                      <m:t>)</m:t>
                    </m:r>
                  </m:oMath>
                </a14:m>
                <a:endParaRPr lang="en-US" b="1" dirty="0">
                  <a:solidFill>
                    <a:schemeClr val="tx1"/>
                  </a:solidFill>
                  <a:latin typeface="Avenir Next LT Pro" panose="020B0504020202020204" pitchFamily="34" charset="0"/>
                </a:endParaRPr>
              </a:p>
              <a:p>
                <a:pPr algn="ctr"/>
                <a14:m>
                  <m:oMathPara xmlns:m="http://schemas.openxmlformats.org/officeDocument/2006/math">
                    <m:oMathParaPr>
                      <m:jc m:val="centerGroup"/>
                    </m:oMathParaPr>
                    <m:oMath xmlns:m="http://schemas.openxmlformats.org/officeDocument/2006/math">
                      <m:d>
                        <m:dPr>
                          <m:ctrlPr>
                            <a:rPr lang="en-US" b="1" i="1" smtClean="0">
                              <a:solidFill>
                                <a:schemeClr val="tx1"/>
                              </a:solidFill>
                              <a:latin typeface="Cambria Math" panose="02040503050406030204" pitchFamily="18" charset="0"/>
                            </a:rPr>
                          </m:ctrlPr>
                        </m:dP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𝟏</m:t>
                              </m:r>
                            </m:sub>
                          </m:sSub>
                        </m:e>
                      </m:d>
                      <m:r>
                        <a:rPr lang="en-US" b="1" i="1" smtClean="0">
                          <a:solidFill>
                            <a:schemeClr val="tx1"/>
                          </a:solidFill>
                          <a:latin typeface="Cambria Math" panose="02040503050406030204" pitchFamily="18" charset="0"/>
                        </a:rPr>
                        <m:t>, …, </m:t>
                      </m:r>
                      <m:d>
                        <m:dPr>
                          <m:ctrlPr>
                            <a:rPr lang="en-US" b="1" i="1" smtClean="0">
                              <a:solidFill>
                                <a:schemeClr val="tx1"/>
                              </a:solidFill>
                              <a:latin typeface="Cambria Math" panose="02040503050406030204" pitchFamily="18" charset="0"/>
                            </a:rPr>
                          </m:ctrlPr>
                        </m:dP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𝒏</m:t>
                              </m:r>
                            </m:sub>
                          </m:sSub>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𝒏</m:t>
                              </m:r>
                            </m:sub>
                          </m:sSub>
                        </m:e>
                      </m:d>
                    </m:oMath>
                  </m:oMathPara>
                </a14:m>
                <a:endParaRPr lang="en-US" b="1" dirty="0">
                  <a:solidFill>
                    <a:schemeClr val="tx1"/>
                  </a:solidFill>
                  <a:latin typeface="Avenir Next LT Pro" panose="020B0504020202020204" pitchFamily="34" charset="0"/>
                </a:endParaRPr>
              </a:p>
            </p:txBody>
          </p:sp>
        </mc:Choice>
        <mc:Fallback xmlns="">
          <p:sp>
            <p:nvSpPr>
              <p:cNvPr id="11" name="Rectangle 10">
                <a:extLst>
                  <a:ext uri="{FF2B5EF4-FFF2-40B4-BE49-F238E27FC236}">
                    <a16:creationId xmlns:a16="http://schemas.microsoft.com/office/drawing/2014/main" id="{070BC19C-7137-4A4C-A3BB-E469773CA421}"/>
                  </a:ext>
                </a:extLst>
              </p:cNvPr>
              <p:cNvSpPr>
                <a:spLocks noRot="1" noChangeAspect="1" noMove="1" noResize="1" noEditPoints="1" noAdjustHandles="1" noChangeArrowheads="1" noChangeShapeType="1" noTextEdit="1"/>
              </p:cNvSpPr>
              <p:nvPr/>
            </p:nvSpPr>
            <p:spPr>
              <a:xfrm>
                <a:off x="784355" y="2133785"/>
                <a:ext cx="3144416" cy="1147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593FE18-0FA8-4F9B-B22E-715454CA0875}"/>
                  </a:ext>
                </a:extLst>
              </p:cNvPr>
              <p:cNvSpPr/>
              <p:nvPr/>
            </p:nvSpPr>
            <p:spPr>
              <a:xfrm>
                <a:off x="784355" y="4104687"/>
                <a:ext cx="3144416" cy="1147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Hypothesis Set </a:t>
                </a:r>
                <a14:m>
                  <m:oMath xmlns:m="http://schemas.openxmlformats.org/officeDocument/2006/math">
                    <m:r>
                      <a:rPr lang="en-US" b="1" i="1" smtClean="0">
                        <a:latin typeface="Cambria Math" panose="02040503050406030204" pitchFamily="18" charset="0"/>
                        <a:ea typeface="Cambria Math" panose="02040503050406030204" pitchFamily="18" charset="0"/>
                      </a:rPr>
                      <m:t>𝓗</m:t>
                    </m:r>
                  </m:oMath>
                </a14:m>
                <a:endParaRPr lang="en-US" b="1" dirty="0">
                  <a:latin typeface="Avenir Next LT Pro" panose="020B0504020202020204" pitchFamily="34" charset="0"/>
                </a:endParaRPr>
              </a:p>
              <a:p>
                <a:pPr algn="ctr"/>
                <a:r>
                  <a:rPr lang="en-US" b="1" dirty="0">
                    <a:latin typeface="Avenir Next LT Pro" panose="020B0504020202020204" pitchFamily="34" charset="0"/>
                  </a:rPr>
                  <a:t>(aka Model Class)</a:t>
                </a:r>
              </a:p>
            </p:txBody>
          </p:sp>
        </mc:Choice>
        <mc:Fallback xmlns="">
          <p:sp>
            <p:nvSpPr>
              <p:cNvPr id="13" name="Rectangle 12">
                <a:extLst>
                  <a:ext uri="{FF2B5EF4-FFF2-40B4-BE49-F238E27FC236}">
                    <a16:creationId xmlns:a16="http://schemas.microsoft.com/office/drawing/2014/main" id="{D593FE18-0FA8-4F9B-B22E-715454CA0875}"/>
                  </a:ext>
                </a:extLst>
              </p:cNvPr>
              <p:cNvSpPr>
                <a:spLocks noRot="1" noChangeAspect="1" noMove="1" noResize="1" noEditPoints="1" noAdjustHandles="1" noChangeArrowheads="1" noChangeShapeType="1" noTextEdit="1"/>
              </p:cNvSpPr>
              <p:nvPr/>
            </p:nvSpPr>
            <p:spPr>
              <a:xfrm>
                <a:off x="784355" y="4104687"/>
                <a:ext cx="3144416" cy="1147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00D07D-F0BA-441E-89FA-EE9A6346D37F}"/>
                  </a:ext>
                </a:extLst>
              </p:cNvPr>
              <p:cNvSpPr/>
              <p:nvPr/>
            </p:nvSpPr>
            <p:spPr>
              <a:xfrm>
                <a:off x="7931604" y="3402943"/>
                <a:ext cx="3144416" cy="1147665"/>
              </a:xfrm>
              <a:prstGeom prst="rect">
                <a:avLst/>
              </a:prstGeom>
              <a:solidFill>
                <a:srgbClr val="FAA18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venir Next LT Pro" panose="020B0504020202020204" pitchFamily="34" charset="0"/>
                  </a:rPr>
                  <a:t>Selected Hypothesis</a:t>
                </a:r>
              </a:p>
              <a:p>
                <a:pPr algn="ctr"/>
                <a:r>
                  <a:rPr lang="en-US" b="1" dirty="0">
                    <a:solidFill>
                      <a:schemeClr val="tx1"/>
                    </a:solidFill>
                    <a:latin typeface="Avenir Next LT Pro" panose="020B0504020202020204" pitchFamily="34" charset="0"/>
                  </a:rPr>
                  <a:t>(</a:t>
                </a:r>
                <a14:m>
                  <m:oMath xmlns:m="http://schemas.openxmlformats.org/officeDocument/2006/math">
                    <m:r>
                      <a:rPr lang="en-US" b="1" i="1" smtClean="0">
                        <a:solidFill>
                          <a:schemeClr val="tx1"/>
                        </a:solidFill>
                        <a:latin typeface="Cambria Math" panose="02040503050406030204" pitchFamily="18" charset="0"/>
                      </a:rPr>
                      <m:t>𝒈</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m:t>
                    </m:r>
                  </m:oMath>
                </a14:m>
                <a:endParaRPr lang="en-US" b="1" dirty="0">
                  <a:solidFill>
                    <a:schemeClr val="tx1"/>
                  </a:solidFill>
                  <a:latin typeface="Avenir Next LT Pro" panose="020B0504020202020204" pitchFamily="34" charset="0"/>
                </a:endParaRPr>
              </a:p>
            </p:txBody>
          </p:sp>
        </mc:Choice>
        <mc:Fallback xmlns="">
          <p:sp>
            <p:nvSpPr>
              <p:cNvPr id="14" name="Rectangle 13">
                <a:extLst>
                  <a:ext uri="{FF2B5EF4-FFF2-40B4-BE49-F238E27FC236}">
                    <a16:creationId xmlns:a16="http://schemas.microsoft.com/office/drawing/2014/main" id="{B100D07D-F0BA-441E-89FA-EE9A6346D37F}"/>
                  </a:ext>
                </a:extLst>
              </p:cNvPr>
              <p:cNvSpPr>
                <a:spLocks noRot="1" noChangeAspect="1" noMove="1" noResize="1" noEditPoints="1" noAdjustHandles="1" noChangeArrowheads="1" noChangeShapeType="1" noTextEdit="1"/>
              </p:cNvSpPr>
              <p:nvPr/>
            </p:nvSpPr>
            <p:spPr>
              <a:xfrm>
                <a:off x="7931604" y="3402943"/>
                <a:ext cx="3144416" cy="1147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AB3BCCE-3A65-4FE8-8F8E-611B532B6A48}"/>
                  </a:ext>
                </a:extLst>
              </p:cNvPr>
              <p:cNvSpPr/>
              <p:nvPr/>
            </p:nvSpPr>
            <p:spPr>
              <a:xfrm>
                <a:off x="4823947" y="2984156"/>
                <a:ext cx="1985240" cy="19852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Learning Algorithm</a:t>
                </a:r>
              </a:p>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𝓐</m:t>
                      </m:r>
                      <m:r>
                        <a:rPr lang="en-US" b="1" i="1" smtClean="0">
                          <a:latin typeface="Cambria Math" panose="02040503050406030204" pitchFamily="18" charset="0"/>
                          <a:ea typeface="Cambria Math" panose="02040503050406030204" pitchFamily="18" charset="0"/>
                        </a:rPr>
                        <m:t>)</m:t>
                      </m:r>
                    </m:oMath>
                  </m:oMathPara>
                </a14:m>
                <a:endParaRPr lang="en-US" b="1" dirty="0">
                  <a:latin typeface="Avenir Next LT Pro" panose="020B0504020202020204" pitchFamily="34" charset="0"/>
                </a:endParaRPr>
              </a:p>
            </p:txBody>
          </p:sp>
        </mc:Choice>
        <mc:Fallback xmlns="">
          <p:sp>
            <p:nvSpPr>
              <p:cNvPr id="5" name="Oval 4">
                <a:extLst>
                  <a:ext uri="{FF2B5EF4-FFF2-40B4-BE49-F238E27FC236}">
                    <a16:creationId xmlns:a16="http://schemas.microsoft.com/office/drawing/2014/main" id="{4AB3BCCE-3A65-4FE8-8F8E-611B532B6A48}"/>
                  </a:ext>
                </a:extLst>
              </p:cNvPr>
              <p:cNvSpPr>
                <a:spLocks noRot="1" noChangeAspect="1" noMove="1" noResize="1" noEditPoints="1" noAdjustHandles="1" noChangeArrowheads="1" noChangeShapeType="1" noTextEdit="1"/>
              </p:cNvSpPr>
              <p:nvPr/>
            </p:nvSpPr>
            <p:spPr>
              <a:xfrm>
                <a:off x="4823947" y="2984156"/>
                <a:ext cx="1985240" cy="1985240"/>
              </a:xfrm>
              <a:prstGeom prst="ellipse">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8973049-E2D9-4A0C-9611-65CF1168E149}"/>
              </a:ext>
            </a:extLst>
          </p:cNvPr>
          <p:cNvCxnSpPr>
            <a:cxnSpLocks/>
            <a:stCxn id="4" idx="2"/>
            <a:endCxn id="11" idx="0"/>
          </p:cNvCxnSpPr>
          <p:nvPr/>
        </p:nvCxnSpPr>
        <p:spPr>
          <a:xfrm>
            <a:off x="2356563" y="1593506"/>
            <a:ext cx="0" cy="54027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F8D3634-0DE7-4106-9F9F-8199678456E3}"/>
              </a:ext>
            </a:extLst>
          </p:cNvPr>
          <p:cNvCxnSpPr>
            <a:cxnSpLocks/>
            <a:stCxn id="11" idx="3"/>
            <a:endCxn id="5" idx="2"/>
          </p:cNvCxnSpPr>
          <p:nvPr/>
        </p:nvCxnSpPr>
        <p:spPr>
          <a:xfrm>
            <a:off x="3928771" y="2707618"/>
            <a:ext cx="895176" cy="1269158"/>
          </a:xfrm>
          <a:prstGeom prst="curved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18">
            <a:extLst>
              <a:ext uri="{FF2B5EF4-FFF2-40B4-BE49-F238E27FC236}">
                <a16:creationId xmlns:a16="http://schemas.microsoft.com/office/drawing/2014/main" id="{10643D76-2383-4EC2-AB8F-34D8130C25FE}"/>
              </a:ext>
            </a:extLst>
          </p:cNvPr>
          <p:cNvCxnSpPr>
            <a:cxnSpLocks/>
            <a:stCxn id="13" idx="3"/>
            <a:endCxn id="5" idx="2"/>
          </p:cNvCxnSpPr>
          <p:nvPr/>
        </p:nvCxnSpPr>
        <p:spPr>
          <a:xfrm flipV="1">
            <a:off x="3928771" y="3976776"/>
            <a:ext cx="895176" cy="701744"/>
          </a:xfrm>
          <a:prstGeom prst="curved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DA4AAA8-053C-45C5-8D1B-3A45495EF79E}"/>
              </a:ext>
            </a:extLst>
          </p:cNvPr>
          <p:cNvCxnSpPr>
            <a:cxnSpLocks/>
            <a:stCxn id="5" idx="6"/>
            <a:endCxn id="14" idx="1"/>
          </p:cNvCxnSpPr>
          <p:nvPr/>
        </p:nvCxnSpPr>
        <p:spPr>
          <a:xfrm>
            <a:off x="6809187" y="3976776"/>
            <a:ext cx="112241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06961E9-93FC-43C3-92F6-F262C74C0C51}"/>
                  </a:ext>
                </a:extLst>
              </p:cNvPr>
              <p:cNvSpPr/>
              <p:nvPr/>
            </p:nvSpPr>
            <p:spPr>
              <a:xfrm>
                <a:off x="5164211" y="1323032"/>
                <a:ext cx="1308208" cy="11476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Loss Function</a:t>
                </a:r>
              </a:p>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𝓛</m:t>
                      </m:r>
                      <m:r>
                        <a:rPr lang="en-US" b="1" i="1" smtClean="0">
                          <a:latin typeface="Cambria Math" panose="02040503050406030204" pitchFamily="18" charset="0"/>
                          <a:ea typeface="Cambria Math" panose="02040503050406030204" pitchFamily="18" charset="0"/>
                        </a:rPr>
                        <m:t>)</m:t>
                      </m:r>
                    </m:oMath>
                  </m:oMathPara>
                </a14:m>
                <a:endParaRPr lang="en-US" b="1" dirty="0">
                  <a:latin typeface="Avenir Next LT Pro" panose="020B0504020202020204" pitchFamily="34" charset="0"/>
                </a:endParaRPr>
              </a:p>
            </p:txBody>
          </p:sp>
        </mc:Choice>
        <mc:Fallback xmlns="">
          <p:sp>
            <p:nvSpPr>
              <p:cNvPr id="16" name="Rectangle 15">
                <a:extLst>
                  <a:ext uri="{FF2B5EF4-FFF2-40B4-BE49-F238E27FC236}">
                    <a16:creationId xmlns:a16="http://schemas.microsoft.com/office/drawing/2014/main" id="{206961E9-93FC-43C3-92F6-F262C74C0C51}"/>
                  </a:ext>
                </a:extLst>
              </p:cNvPr>
              <p:cNvSpPr>
                <a:spLocks noRot="1" noChangeAspect="1" noMove="1" noResize="1" noEditPoints="1" noAdjustHandles="1" noChangeArrowheads="1" noChangeShapeType="1" noTextEdit="1"/>
              </p:cNvSpPr>
              <p:nvPr/>
            </p:nvSpPr>
            <p:spPr>
              <a:xfrm>
                <a:off x="5164211" y="1323032"/>
                <a:ext cx="1308208" cy="1147664"/>
              </a:xfrm>
              <a:prstGeom prst="rect">
                <a:avLst/>
              </a:prstGeom>
              <a:blipFill>
                <a:blip r:embed="rId7"/>
                <a:stretch>
                  <a:fillRect/>
                </a:stretch>
              </a:blipFill>
            </p:spPr>
            <p:txBody>
              <a:bodyPr/>
              <a:lstStyle/>
              <a:p>
                <a:r>
                  <a:rPr lang="en-US">
                    <a:noFill/>
                  </a:rPr>
                  <a:t> </a:t>
                </a:r>
              </a:p>
            </p:txBody>
          </p:sp>
        </mc:Fallback>
      </mc:AlternateContent>
      <p:cxnSp>
        <p:nvCxnSpPr>
          <p:cNvPr id="17" name="Straight Arrow Connector 18">
            <a:extLst>
              <a:ext uri="{FF2B5EF4-FFF2-40B4-BE49-F238E27FC236}">
                <a16:creationId xmlns:a16="http://schemas.microsoft.com/office/drawing/2014/main" id="{7E5D5A2B-C648-4F0C-9403-BFF5F74BE495}"/>
              </a:ext>
            </a:extLst>
          </p:cNvPr>
          <p:cNvCxnSpPr>
            <a:cxnSpLocks/>
            <a:stCxn id="16" idx="2"/>
            <a:endCxn id="5" idx="0"/>
          </p:cNvCxnSpPr>
          <p:nvPr/>
        </p:nvCxnSpPr>
        <p:spPr>
          <a:xfrm rot="5400000">
            <a:off x="5560711" y="2726552"/>
            <a:ext cx="513460" cy="1748"/>
          </a:xfrm>
          <a:prstGeom prst="curved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1D943E5D-5759-4932-BEA5-851BC7667BA3}"/>
              </a:ext>
            </a:extLst>
          </p:cNvPr>
          <p:cNvSpPr/>
          <p:nvPr/>
        </p:nvSpPr>
        <p:spPr>
          <a:xfrm>
            <a:off x="5502892" y="5924873"/>
            <a:ext cx="281000" cy="2972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b="1" dirty="0">
              <a:latin typeface="Avenir Next LT Pro" panose="020B0504020202020204" pitchFamily="34" charset="0"/>
            </a:endParaRPr>
          </a:p>
        </p:txBody>
      </p:sp>
      <p:sp>
        <p:nvSpPr>
          <p:cNvPr id="23" name="TextBox 22">
            <a:extLst>
              <a:ext uri="{FF2B5EF4-FFF2-40B4-BE49-F238E27FC236}">
                <a16:creationId xmlns:a16="http://schemas.microsoft.com/office/drawing/2014/main" id="{A3C75D7C-0291-420A-8677-E7C51077F7B6}"/>
              </a:ext>
            </a:extLst>
          </p:cNvPr>
          <p:cNvSpPr txBox="1"/>
          <p:nvPr/>
        </p:nvSpPr>
        <p:spPr>
          <a:xfrm>
            <a:off x="5783892" y="5873450"/>
            <a:ext cx="2050589" cy="400110"/>
          </a:xfrm>
          <a:prstGeom prst="rect">
            <a:avLst/>
          </a:prstGeom>
          <a:noFill/>
        </p:spPr>
        <p:txBody>
          <a:bodyPr wrap="square">
            <a:spAutoFit/>
          </a:bodyPr>
          <a:lstStyle/>
          <a:p>
            <a:pPr algn="just"/>
            <a:r>
              <a:rPr lang="en-US" sz="2000" i="0" u="none" strike="noStrike" dirty="0">
                <a:effectLst/>
                <a:latin typeface="Avenir Next LT Pro" panose="020B0504020202020204" pitchFamily="34" charset="0"/>
              </a:rPr>
              <a:t>Designed by us</a:t>
            </a:r>
          </a:p>
        </p:txBody>
      </p:sp>
      <p:sp>
        <p:nvSpPr>
          <p:cNvPr id="24" name="Rectangle 23">
            <a:extLst>
              <a:ext uri="{FF2B5EF4-FFF2-40B4-BE49-F238E27FC236}">
                <a16:creationId xmlns:a16="http://schemas.microsoft.com/office/drawing/2014/main" id="{9AC696D8-D1EC-45B7-A330-44FA1B21CA30}"/>
              </a:ext>
            </a:extLst>
          </p:cNvPr>
          <p:cNvSpPr/>
          <p:nvPr/>
        </p:nvSpPr>
        <p:spPr>
          <a:xfrm>
            <a:off x="222356" y="5924873"/>
            <a:ext cx="281000" cy="297265"/>
          </a:xfrm>
          <a:prstGeom prst="rect">
            <a:avLst/>
          </a:prstGeom>
          <a:solidFill>
            <a:schemeClr val="accent5">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b="1" dirty="0">
              <a:latin typeface="Avenir Next LT Pro" panose="020B0504020202020204" pitchFamily="34" charset="0"/>
            </a:endParaRPr>
          </a:p>
        </p:txBody>
      </p:sp>
      <p:sp>
        <p:nvSpPr>
          <p:cNvPr id="26" name="TextBox 25">
            <a:extLst>
              <a:ext uri="{FF2B5EF4-FFF2-40B4-BE49-F238E27FC236}">
                <a16:creationId xmlns:a16="http://schemas.microsoft.com/office/drawing/2014/main" id="{65D7BC3F-3F6E-4934-A140-4584FEFDC465}"/>
              </a:ext>
            </a:extLst>
          </p:cNvPr>
          <p:cNvSpPr txBox="1"/>
          <p:nvPr/>
        </p:nvSpPr>
        <p:spPr>
          <a:xfrm>
            <a:off x="503355" y="5873450"/>
            <a:ext cx="4396715" cy="400110"/>
          </a:xfrm>
          <a:prstGeom prst="rect">
            <a:avLst/>
          </a:prstGeom>
          <a:noFill/>
        </p:spPr>
        <p:txBody>
          <a:bodyPr wrap="square">
            <a:spAutoFit/>
          </a:bodyPr>
          <a:lstStyle/>
          <a:p>
            <a:pPr algn="just"/>
            <a:r>
              <a:rPr lang="en-US" sz="2000" i="0" u="none" strike="noStrike" dirty="0">
                <a:effectLst/>
                <a:latin typeface="Avenir Next LT Pro" panose="020B0504020202020204" pitchFamily="34" charset="0"/>
              </a:rPr>
              <a:t>Observations of some phenomenon</a:t>
            </a:r>
          </a:p>
        </p:txBody>
      </p:sp>
      <p:sp>
        <p:nvSpPr>
          <p:cNvPr id="27" name="Rectangle 26">
            <a:extLst>
              <a:ext uri="{FF2B5EF4-FFF2-40B4-BE49-F238E27FC236}">
                <a16:creationId xmlns:a16="http://schemas.microsoft.com/office/drawing/2014/main" id="{D66EA19E-E793-4535-A2E2-6C02116E146F}"/>
              </a:ext>
            </a:extLst>
          </p:cNvPr>
          <p:cNvSpPr/>
          <p:nvPr/>
        </p:nvSpPr>
        <p:spPr>
          <a:xfrm>
            <a:off x="8570403" y="5924873"/>
            <a:ext cx="281000" cy="297265"/>
          </a:xfrm>
          <a:prstGeom prst="rect">
            <a:avLst/>
          </a:prstGeom>
          <a:solidFill>
            <a:srgbClr val="FAA18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b="1" dirty="0">
              <a:latin typeface="Avenir Next LT Pro" panose="020B0504020202020204" pitchFamily="34" charset="0"/>
            </a:endParaRPr>
          </a:p>
        </p:txBody>
      </p:sp>
      <p:sp>
        <p:nvSpPr>
          <p:cNvPr id="28" name="TextBox 27">
            <a:extLst>
              <a:ext uri="{FF2B5EF4-FFF2-40B4-BE49-F238E27FC236}">
                <a16:creationId xmlns:a16="http://schemas.microsoft.com/office/drawing/2014/main" id="{8A6B92CF-E91A-498C-B938-98F9A6AFBA7E}"/>
              </a:ext>
            </a:extLst>
          </p:cNvPr>
          <p:cNvSpPr txBox="1"/>
          <p:nvPr/>
        </p:nvSpPr>
        <p:spPr>
          <a:xfrm>
            <a:off x="8851403" y="5873450"/>
            <a:ext cx="2837242" cy="400110"/>
          </a:xfrm>
          <a:prstGeom prst="rect">
            <a:avLst/>
          </a:prstGeom>
          <a:noFill/>
        </p:spPr>
        <p:txBody>
          <a:bodyPr wrap="square">
            <a:spAutoFit/>
          </a:bodyPr>
          <a:lstStyle/>
          <a:p>
            <a:pPr algn="just"/>
            <a:r>
              <a:rPr lang="en-US" sz="2000" i="0" u="none" strike="noStrike" dirty="0">
                <a:effectLst/>
                <a:latin typeface="Avenir Next LT Pro" panose="020B0504020202020204" pitchFamily="34" charset="0"/>
              </a:rPr>
              <a:t>Result of our learning</a:t>
            </a:r>
          </a:p>
        </p:txBody>
      </p:sp>
    </p:spTree>
    <p:extLst>
      <p:ext uri="{BB962C8B-B14F-4D97-AF65-F5344CB8AC3E}">
        <p14:creationId xmlns:p14="http://schemas.microsoft.com/office/powerpoint/2010/main" val="1797361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The Heart of (lots of) Machine Learning</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74</a:t>
            </a:fld>
            <a:endParaRPr lang="en-US"/>
          </a:p>
        </p:txBody>
      </p:sp>
      <p:grpSp>
        <p:nvGrpSpPr>
          <p:cNvPr id="1038" name="Group 1037">
            <a:extLst>
              <a:ext uri="{FF2B5EF4-FFF2-40B4-BE49-F238E27FC236}">
                <a16:creationId xmlns:a16="http://schemas.microsoft.com/office/drawing/2014/main" id="{519B06D9-76D8-485F-A12A-C2EB884F93FF}"/>
              </a:ext>
            </a:extLst>
          </p:cNvPr>
          <p:cNvGrpSpPr/>
          <p:nvPr/>
        </p:nvGrpSpPr>
        <p:grpSpPr>
          <a:xfrm>
            <a:off x="1526895" y="1164130"/>
            <a:ext cx="3426649" cy="3426649"/>
            <a:chOff x="3925474" y="996862"/>
            <a:chExt cx="3426649" cy="3426649"/>
          </a:xfrm>
        </p:grpSpPr>
        <p:pic>
          <p:nvPicPr>
            <p:cNvPr id="1037" name="Graphic 1036" descr="Heart organ with solid fill">
              <a:extLst>
                <a:ext uri="{FF2B5EF4-FFF2-40B4-BE49-F238E27FC236}">
                  <a16:creationId xmlns:a16="http://schemas.microsoft.com/office/drawing/2014/main" id="{5B2DBB74-0824-4EF0-9305-ADAF63B12FC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925474" y="996862"/>
              <a:ext cx="3426649" cy="3426649"/>
            </a:xfrm>
            <a:prstGeom prst="rect">
              <a:avLst/>
            </a:prstGeom>
          </p:spPr>
        </p:pic>
        <p:pic>
          <p:nvPicPr>
            <p:cNvPr id="1035" name="Graphic 1034" descr="Heart organ outline">
              <a:extLst>
                <a:ext uri="{FF2B5EF4-FFF2-40B4-BE49-F238E27FC236}">
                  <a16:creationId xmlns:a16="http://schemas.microsoft.com/office/drawing/2014/main" id="{7C059DD9-2941-45A9-984C-5E35D0FD9F9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81228" y="996862"/>
              <a:ext cx="3370895" cy="3393195"/>
            </a:xfrm>
            <a:prstGeom prst="rect">
              <a:avLst/>
            </a:prstGeom>
          </p:spPr>
        </p:pic>
      </p:grpSp>
      <p:sp>
        <p:nvSpPr>
          <p:cNvPr id="123" name="TextBox 122">
            <a:extLst>
              <a:ext uri="{FF2B5EF4-FFF2-40B4-BE49-F238E27FC236}">
                <a16:creationId xmlns:a16="http://schemas.microsoft.com/office/drawing/2014/main" id="{63647E3E-38D6-4199-B04B-CAF9DD921AC0}"/>
              </a:ext>
            </a:extLst>
          </p:cNvPr>
          <p:cNvSpPr txBox="1"/>
          <p:nvPr/>
        </p:nvSpPr>
        <p:spPr>
          <a:xfrm>
            <a:off x="4551431" y="1561802"/>
            <a:ext cx="6731869" cy="584775"/>
          </a:xfrm>
          <a:prstGeom prst="rect">
            <a:avLst/>
          </a:prstGeom>
          <a:noFill/>
        </p:spPr>
        <p:txBody>
          <a:bodyPr wrap="square">
            <a:spAutoFit/>
          </a:bodyPr>
          <a:lstStyle/>
          <a:p>
            <a:pPr algn="ctr"/>
            <a:r>
              <a:rPr lang="en-US" sz="3200" b="1" dirty="0">
                <a:latin typeface="Avenir Next LT Pro" panose="020B0504020202020204" pitchFamily="34" charset="0"/>
              </a:rPr>
              <a:t>Function Approximation</a:t>
            </a: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7A4C0BCF-1EF4-48E5-8E49-6FDEA6C21672}"/>
                  </a:ext>
                </a:extLst>
              </p:cNvPr>
              <p:cNvSpPr txBox="1"/>
              <p:nvPr/>
            </p:nvSpPr>
            <p:spPr>
              <a:xfrm>
                <a:off x="4806176" y="2310073"/>
                <a:ext cx="6222380" cy="1569660"/>
              </a:xfrm>
              <a:prstGeom prst="rect">
                <a:avLst/>
              </a:prstGeom>
              <a:noFill/>
            </p:spPr>
            <p:txBody>
              <a:bodyPr wrap="square">
                <a:spAutoFit/>
              </a:bodyPr>
              <a:lstStyle/>
              <a:p>
                <a:pPr algn="ctr"/>
                <a:r>
                  <a:rPr lang="en-US" sz="3200" dirty="0">
                    <a:latin typeface="Avenir Next LT Pro" panose="020B0504020202020204" pitchFamily="34" charset="0"/>
                  </a:rPr>
                  <a:t>Find function </a:t>
                </a:r>
                <a14:m>
                  <m:oMath xmlns:m="http://schemas.openxmlformats.org/officeDocument/2006/math">
                    <m:r>
                      <a:rPr lang="en-US" sz="3200" b="1" i="0" smtClean="0">
                        <a:latin typeface="Cambria Math" panose="02040503050406030204" pitchFamily="18" charset="0"/>
                      </a:rPr>
                      <m:t>𝐠</m:t>
                    </m:r>
                    <m:r>
                      <a:rPr lang="en-US" sz="3200" b="1" i="1" smtClean="0">
                        <a:latin typeface="Cambria Math" panose="02040503050406030204" pitchFamily="18" charset="0"/>
                      </a:rPr>
                      <m:t>:</m:t>
                    </m:r>
                    <m:r>
                      <a:rPr lang="en-US" sz="3200" b="1" i="1" smtClean="0">
                        <a:latin typeface="Cambria Math" panose="02040503050406030204" pitchFamily="18" charset="0"/>
                      </a:rPr>
                      <m:t>𝑿</m:t>
                    </m:r>
                    <m:r>
                      <a:rPr lang="en-US" sz="3200" b="1" i="1" smtClean="0">
                        <a:latin typeface="Cambria Math" panose="02040503050406030204" pitchFamily="18" charset="0"/>
                      </a:rPr>
                      <m:t>→</m:t>
                    </m:r>
                    <m:r>
                      <a:rPr lang="en-US" sz="3200" b="1" i="1" smtClean="0">
                        <a:latin typeface="Cambria Math" panose="02040503050406030204" pitchFamily="18" charset="0"/>
                      </a:rPr>
                      <m:t>𝒀</m:t>
                    </m:r>
                  </m:oMath>
                </a14:m>
                <a:r>
                  <a:rPr lang="en-US" sz="3200" b="1" dirty="0">
                    <a:latin typeface="Avenir Next LT Pro" panose="020B0504020202020204" pitchFamily="34" charset="0"/>
                  </a:rPr>
                  <a:t> </a:t>
                </a:r>
                <a:r>
                  <a:rPr lang="en-US" sz="3200" dirty="0">
                    <a:latin typeface="Avenir Next LT Pro" panose="020B0504020202020204" pitchFamily="34" charset="0"/>
                  </a:rPr>
                  <a:t>from hypothesis space </a:t>
                </a:r>
                <a14:m>
                  <m:oMath xmlns:m="http://schemas.openxmlformats.org/officeDocument/2006/math">
                    <m:r>
                      <a:rPr lang="en-US" sz="3200" b="0" i="1" smtClean="0">
                        <a:latin typeface="Cambria Math" panose="02040503050406030204" pitchFamily="18" charset="0"/>
                        <a:ea typeface="Cambria Math" panose="02040503050406030204" pitchFamily="18" charset="0"/>
                      </a:rPr>
                      <m:t>ℋ</m:t>
                    </m:r>
                  </m:oMath>
                </a14:m>
                <a:r>
                  <a:rPr lang="en-US" sz="3200" dirty="0">
                    <a:latin typeface="Avenir Next LT Pro" panose="020B0504020202020204" pitchFamily="34" charset="0"/>
                  </a:rPr>
                  <a:t> that best approximates </a:t>
                </a:r>
                <a14:m>
                  <m:oMath xmlns:m="http://schemas.openxmlformats.org/officeDocument/2006/math">
                    <m:r>
                      <a:rPr lang="en-US" sz="3200" b="1" i="0" smtClean="0">
                        <a:latin typeface="Cambria Math" panose="02040503050406030204" pitchFamily="18" charset="0"/>
                      </a:rPr>
                      <m:t>𝐟</m:t>
                    </m:r>
                    <m:r>
                      <a:rPr lang="en-US" sz="3200" b="1" i="1">
                        <a:latin typeface="Cambria Math" panose="02040503050406030204" pitchFamily="18" charset="0"/>
                      </a:rPr>
                      <m:t>:</m:t>
                    </m:r>
                    <m:r>
                      <a:rPr lang="en-US" sz="3200" b="1" i="1">
                        <a:latin typeface="Cambria Math" panose="02040503050406030204" pitchFamily="18" charset="0"/>
                      </a:rPr>
                      <m:t>𝑿</m:t>
                    </m:r>
                    <m:r>
                      <a:rPr lang="en-US" sz="3200" b="1" i="1">
                        <a:latin typeface="Cambria Math" panose="02040503050406030204" pitchFamily="18" charset="0"/>
                      </a:rPr>
                      <m:t>→</m:t>
                    </m:r>
                    <m:r>
                      <a:rPr lang="en-US" sz="3200" b="1" i="1">
                        <a:latin typeface="Cambria Math" panose="02040503050406030204" pitchFamily="18" charset="0"/>
                      </a:rPr>
                      <m:t>𝒀</m:t>
                    </m:r>
                  </m:oMath>
                </a14:m>
                <a:endParaRPr lang="en-US" sz="3200" b="1" dirty="0">
                  <a:latin typeface="Avenir Next LT Pro" panose="020B0504020202020204" pitchFamily="34" charset="0"/>
                </a:endParaRPr>
              </a:p>
            </p:txBody>
          </p:sp>
        </mc:Choice>
        <mc:Fallback xmlns="">
          <p:sp>
            <p:nvSpPr>
              <p:cNvPr id="124" name="TextBox 123">
                <a:extLst>
                  <a:ext uri="{FF2B5EF4-FFF2-40B4-BE49-F238E27FC236}">
                    <a16:creationId xmlns:a16="http://schemas.microsoft.com/office/drawing/2014/main" id="{7A4C0BCF-1EF4-48E5-8E49-6FDEA6C21672}"/>
                  </a:ext>
                </a:extLst>
              </p:cNvPr>
              <p:cNvSpPr txBox="1">
                <a:spLocks noRot="1" noChangeAspect="1" noMove="1" noResize="1" noEditPoints="1" noAdjustHandles="1" noChangeArrowheads="1" noChangeShapeType="1" noTextEdit="1"/>
              </p:cNvSpPr>
              <p:nvPr/>
            </p:nvSpPr>
            <p:spPr>
              <a:xfrm>
                <a:off x="4806176" y="2310073"/>
                <a:ext cx="6222380" cy="1569660"/>
              </a:xfrm>
              <a:prstGeom prst="rect">
                <a:avLst/>
              </a:prstGeom>
              <a:blipFill>
                <a:blip r:embed="rId6"/>
                <a:stretch>
                  <a:fillRect t="-4669" b="-12451"/>
                </a:stretch>
              </a:blipFill>
            </p:spPr>
            <p:txBody>
              <a:bodyPr/>
              <a:lstStyle/>
              <a:p>
                <a:r>
                  <a:rPr lang="en-US">
                    <a:noFill/>
                  </a:rPr>
                  <a:t> </a:t>
                </a:r>
              </a:p>
            </p:txBody>
          </p:sp>
        </mc:Fallback>
      </mc:AlternateContent>
      <p:sp>
        <p:nvSpPr>
          <p:cNvPr id="125" name="TextBox 124">
            <a:extLst>
              <a:ext uri="{FF2B5EF4-FFF2-40B4-BE49-F238E27FC236}">
                <a16:creationId xmlns:a16="http://schemas.microsoft.com/office/drawing/2014/main" id="{512DF45C-1052-4096-A761-60531AA99806}"/>
              </a:ext>
            </a:extLst>
          </p:cNvPr>
          <p:cNvSpPr txBox="1"/>
          <p:nvPr/>
        </p:nvSpPr>
        <p:spPr>
          <a:xfrm>
            <a:off x="4281819" y="4409635"/>
            <a:ext cx="6731869" cy="830997"/>
          </a:xfrm>
          <a:prstGeom prst="rect">
            <a:avLst/>
          </a:prstGeom>
          <a:noFill/>
        </p:spPr>
        <p:txBody>
          <a:bodyPr wrap="square">
            <a:spAutoFit/>
          </a:bodyPr>
          <a:lstStyle/>
          <a:p>
            <a:pPr algn="ctr"/>
            <a:r>
              <a:rPr lang="en-US" sz="2400" b="1" dirty="0">
                <a:solidFill>
                  <a:srgbClr val="D73F09"/>
                </a:solidFill>
                <a:latin typeface="Avenir Next LT Pro" panose="020B0504020202020204" pitchFamily="34" charset="0"/>
              </a:rPr>
              <a:t>Usually unknown but </a:t>
            </a:r>
          </a:p>
          <a:p>
            <a:pPr algn="ctr"/>
            <a:r>
              <a:rPr lang="en-US" sz="2400" b="1" dirty="0">
                <a:solidFill>
                  <a:srgbClr val="D73F09"/>
                </a:solidFill>
                <a:latin typeface="Avenir Next LT Pro" panose="020B0504020202020204" pitchFamily="34" charset="0"/>
              </a:rPr>
              <a:t>have samples from it</a:t>
            </a:r>
          </a:p>
        </p:txBody>
      </p:sp>
      <p:pic>
        <p:nvPicPr>
          <p:cNvPr id="1040" name="Graphic 1039" descr="Arrow: Counter-clockwise curve with solid fill">
            <a:extLst>
              <a:ext uri="{FF2B5EF4-FFF2-40B4-BE49-F238E27FC236}">
                <a16:creationId xmlns:a16="http://schemas.microsoft.com/office/drawing/2014/main" id="{55DDAFE1-35DE-41A9-93B7-14BED57776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110324">
            <a:off x="8850351" y="3952435"/>
            <a:ext cx="914400" cy="914400"/>
          </a:xfrm>
          <a:prstGeom prst="rect">
            <a:avLst/>
          </a:prstGeom>
        </p:spPr>
      </p:pic>
    </p:spTree>
    <p:extLst>
      <p:ext uri="{BB962C8B-B14F-4D97-AF65-F5344CB8AC3E}">
        <p14:creationId xmlns:p14="http://schemas.microsoft.com/office/powerpoint/2010/main" val="303781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Error Decomposition for Function Approximation</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75</a:t>
            </a:fld>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97F7E61-0E45-42DA-9F17-D17B071277E6}"/>
                  </a:ext>
                </a:extLst>
              </p:cNvPr>
              <p:cNvSpPr txBox="1"/>
              <p:nvPr/>
            </p:nvSpPr>
            <p:spPr>
              <a:xfrm>
                <a:off x="1295231" y="472833"/>
                <a:ext cx="10850064" cy="954107"/>
              </a:xfrm>
              <a:prstGeom prst="rect">
                <a:avLst/>
              </a:prstGeom>
              <a:noFill/>
            </p:spPr>
            <p:txBody>
              <a:bodyPr wrap="square">
                <a:spAutoFit/>
              </a:bodyPr>
              <a:lstStyle/>
              <a:p>
                <a:r>
                  <a:rPr lang="en-US" sz="2800" dirty="0">
                    <a:solidFill>
                      <a:srgbClr val="0070C0"/>
                    </a:solidFill>
                    <a:latin typeface="Avenir Next LT Pro" panose="020B0504020202020204" pitchFamily="34" charset="0"/>
                  </a:rPr>
                  <a:t>Find function </a:t>
                </a:r>
                <a14:m>
                  <m:oMath xmlns:m="http://schemas.openxmlformats.org/officeDocument/2006/math">
                    <m:r>
                      <a:rPr lang="en-US" sz="2800" b="1" i="1" smtClean="0">
                        <a:solidFill>
                          <a:srgbClr val="0070C0"/>
                        </a:solidFill>
                        <a:latin typeface="Cambria Math" panose="02040503050406030204" pitchFamily="18" charset="0"/>
                      </a:rPr>
                      <m:t>𝒈</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𝑿</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𝒀</m:t>
                    </m:r>
                  </m:oMath>
                </a14:m>
                <a:r>
                  <a:rPr lang="en-US" sz="2800" b="1" dirty="0">
                    <a:solidFill>
                      <a:srgbClr val="0070C0"/>
                    </a:solidFill>
                    <a:latin typeface="Avenir Next LT Pro" panose="020B0504020202020204" pitchFamily="34" charset="0"/>
                  </a:rPr>
                  <a:t> </a:t>
                </a:r>
                <a:r>
                  <a:rPr lang="en-US" sz="2800" dirty="0">
                    <a:latin typeface="Avenir Next LT Pro" panose="020B0504020202020204" pitchFamily="34" charset="0"/>
                  </a:rPr>
                  <a:t>from </a:t>
                </a:r>
                <a:r>
                  <a:rPr lang="en-US" sz="2800" dirty="0">
                    <a:solidFill>
                      <a:srgbClr val="C00000"/>
                    </a:solidFill>
                    <a:latin typeface="Avenir Next LT Pro" panose="020B0504020202020204" pitchFamily="34" charset="0"/>
                  </a:rPr>
                  <a:t>hypothesis space </a:t>
                </a:r>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ℋ</m:t>
                    </m:r>
                  </m:oMath>
                </a14:m>
                <a:r>
                  <a:rPr lang="en-US" sz="2800" dirty="0">
                    <a:solidFill>
                      <a:srgbClr val="C00000"/>
                    </a:solidFill>
                    <a:latin typeface="Avenir Next LT Pro" panose="020B0504020202020204" pitchFamily="34" charset="0"/>
                  </a:rPr>
                  <a:t> </a:t>
                </a:r>
                <a:r>
                  <a:rPr lang="en-US" sz="2800" dirty="0">
                    <a:latin typeface="Avenir Next LT Pro" panose="020B0504020202020204" pitchFamily="34" charset="0"/>
                  </a:rPr>
                  <a:t>that best approximates </a:t>
                </a:r>
                <a14:m>
                  <m:oMath xmlns:m="http://schemas.openxmlformats.org/officeDocument/2006/math">
                    <m:r>
                      <a:rPr lang="en-US" sz="2800" b="1" i="1" dirty="0" smtClean="0">
                        <a:solidFill>
                          <a:srgbClr val="00B050"/>
                        </a:solidFill>
                        <a:latin typeface="Cambria Math" panose="02040503050406030204" pitchFamily="18" charset="0"/>
                      </a:rPr>
                      <m:t>𝒇</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𝑿</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𝒀</m:t>
                    </m:r>
                  </m:oMath>
                </a14:m>
                <a:r>
                  <a:rPr lang="en-US" sz="2800" dirty="0">
                    <a:latin typeface="Avenir Next LT Pro" panose="020B0504020202020204" pitchFamily="34" charset="0"/>
                  </a:rPr>
                  <a:t> given a </a:t>
                </a:r>
                <a:r>
                  <a:rPr lang="en-US" sz="2800" b="1" dirty="0">
                    <a:solidFill>
                      <a:srgbClr val="7030A0"/>
                    </a:solidFill>
                    <a:latin typeface="Avenir Next LT Pro" panose="020B0504020202020204" pitchFamily="34" charset="0"/>
                  </a:rPr>
                  <a:t>dataset </a:t>
                </a:r>
                <a14:m>
                  <m:oMath xmlns:m="http://schemas.openxmlformats.org/officeDocument/2006/math">
                    <m:r>
                      <a:rPr lang="en-US" sz="2800" b="1" i="1" smtClean="0">
                        <a:solidFill>
                          <a:srgbClr val="7030A0"/>
                        </a:solidFill>
                        <a:latin typeface="Cambria Math" panose="02040503050406030204" pitchFamily="18" charset="0"/>
                        <a:ea typeface="Cambria Math" panose="02040503050406030204" pitchFamily="18" charset="0"/>
                      </a:rPr>
                      <m:t>𝓓</m:t>
                    </m:r>
                  </m:oMath>
                </a14:m>
                <a:r>
                  <a:rPr lang="en-US" sz="2800" dirty="0">
                    <a:latin typeface="Avenir Next LT Pro" panose="020B0504020202020204" pitchFamily="34" charset="0"/>
                  </a:rPr>
                  <a:t> of observations of </a:t>
                </a:r>
                <a14:m>
                  <m:oMath xmlns:m="http://schemas.openxmlformats.org/officeDocument/2006/math">
                    <m:r>
                      <a:rPr lang="en-US" sz="2800" b="1" i="1" dirty="0">
                        <a:solidFill>
                          <a:srgbClr val="00B050"/>
                        </a:solidFill>
                        <a:latin typeface="Cambria Math" panose="02040503050406030204" pitchFamily="18" charset="0"/>
                      </a:rPr>
                      <m:t>𝒇</m:t>
                    </m:r>
                  </m:oMath>
                </a14:m>
                <a:endParaRPr lang="en-US" sz="2800" dirty="0">
                  <a:latin typeface="Avenir Next LT Pro" panose="020B0504020202020204" pitchFamily="34" charset="0"/>
                </a:endParaRPr>
              </a:p>
            </p:txBody>
          </p:sp>
        </mc:Choice>
        <mc:Fallback xmlns="">
          <p:sp>
            <p:nvSpPr>
              <p:cNvPr id="27" name="TextBox 26">
                <a:extLst>
                  <a:ext uri="{FF2B5EF4-FFF2-40B4-BE49-F238E27FC236}">
                    <a16:creationId xmlns:a16="http://schemas.microsoft.com/office/drawing/2014/main" id="{897F7E61-0E45-42DA-9F17-D17B071277E6}"/>
                  </a:ext>
                </a:extLst>
              </p:cNvPr>
              <p:cNvSpPr txBox="1">
                <a:spLocks noRot="1" noChangeAspect="1" noMove="1" noResize="1" noEditPoints="1" noAdjustHandles="1" noChangeArrowheads="1" noChangeShapeType="1" noTextEdit="1"/>
              </p:cNvSpPr>
              <p:nvPr/>
            </p:nvSpPr>
            <p:spPr>
              <a:xfrm>
                <a:off x="1295231" y="472833"/>
                <a:ext cx="10850064" cy="954107"/>
              </a:xfrm>
              <a:prstGeom prst="rect">
                <a:avLst/>
              </a:prstGeom>
              <a:blipFill>
                <a:blip r:embed="rId3"/>
                <a:stretch>
                  <a:fillRect l="-1124" t="-6410" b="-17949"/>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3D304CAF-B394-4E6A-82FA-F2B0E09FAE48}"/>
              </a:ext>
            </a:extLst>
          </p:cNvPr>
          <p:cNvGrpSpPr/>
          <p:nvPr/>
        </p:nvGrpSpPr>
        <p:grpSpPr>
          <a:xfrm>
            <a:off x="145038" y="461682"/>
            <a:ext cx="992459" cy="992459"/>
            <a:chOff x="3925474" y="996862"/>
            <a:chExt cx="3426649" cy="3426649"/>
          </a:xfrm>
        </p:grpSpPr>
        <p:pic>
          <p:nvPicPr>
            <p:cNvPr id="32" name="Graphic 31" descr="Heart organ with solid fill">
              <a:extLst>
                <a:ext uri="{FF2B5EF4-FFF2-40B4-BE49-F238E27FC236}">
                  <a16:creationId xmlns:a16="http://schemas.microsoft.com/office/drawing/2014/main" id="{01A2E07D-C3E3-4C47-BD30-FF9D1FB902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25474" y="996862"/>
              <a:ext cx="3426649" cy="3426649"/>
            </a:xfrm>
            <a:prstGeom prst="rect">
              <a:avLst/>
            </a:prstGeom>
          </p:spPr>
        </p:pic>
        <p:pic>
          <p:nvPicPr>
            <p:cNvPr id="33" name="Graphic 32" descr="Heart organ outline">
              <a:extLst>
                <a:ext uri="{FF2B5EF4-FFF2-40B4-BE49-F238E27FC236}">
                  <a16:creationId xmlns:a16="http://schemas.microsoft.com/office/drawing/2014/main" id="{9E229243-FF25-4E34-BB13-50DFC0F5C74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81228" y="996862"/>
              <a:ext cx="3370895" cy="3393195"/>
            </a:xfrm>
            <a:prstGeom prst="rect">
              <a:avLst/>
            </a:prstGeom>
          </p:spPr>
        </p:pic>
      </p:grpSp>
    </p:spTree>
    <p:extLst>
      <p:ext uri="{BB962C8B-B14F-4D97-AF65-F5344CB8AC3E}">
        <p14:creationId xmlns:p14="http://schemas.microsoft.com/office/powerpoint/2010/main" val="3993539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Error Decomposition for Function Approximation</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76</a:t>
            </a:fld>
            <a:endParaRPr lang="en-US"/>
          </a:p>
        </p:txBody>
      </p:sp>
      <p:sp>
        <p:nvSpPr>
          <p:cNvPr id="4" name="Oval 3">
            <a:extLst>
              <a:ext uri="{FF2B5EF4-FFF2-40B4-BE49-F238E27FC236}">
                <a16:creationId xmlns:a16="http://schemas.microsoft.com/office/drawing/2014/main" id="{D26A1075-4E42-49F9-9244-EE2213A7DB57}"/>
              </a:ext>
            </a:extLst>
          </p:cNvPr>
          <p:cNvSpPr/>
          <p:nvPr/>
        </p:nvSpPr>
        <p:spPr>
          <a:xfrm>
            <a:off x="3791922" y="1802257"/>
            <a:ext cx="7872762" cy="5906627"/>
          </a:xfrm>
          <a:prstGeom prst="ellipse">
            <a:avLst/>
          </a:prstGeom>
          <a:solidFill>
            <a:srgbClr val="FFDDDD"/>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82D83D-7A77-4736-8C89-9AE09B88C556}"/>
                  </a:ext>
                </a:extLst>
              </p:cNvPr>
              <p:cNvSpPr txBox="1"/>
              <p:nvPr/>
            </p:nvSpPr>
            <p:spPr>
              <a:xfrm>
                <a:off x="3905754" y="6262071"/>
                <a:ext cx="47764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ea typeface="Cambria Math" panose="02040503050406030204" pitchFamily="18" charset="0"/>
                        </a:rPr>
                        <m:t>ℋ</m:t>
                      </m:r>
                    </m:oMath>
                  </m:oMathPara>
                </a14:m>
                <a:endParaRPr lang="en-US" sz="3600" dirty="0"/>
              </a:p>
            </p:txBody>
          </p:sp>
        </mc:Choice>
        <mc:Fallback xmlns="">
          <p:sp>
            <p:nvSpPr>
              <p:cNvPr id="13" name="TextBox 12">
                <a:extLst>
                  <a:ext uri="{FF2B5EF4-FFF2-40B4-BE49-F238E27FC236}">
                    <a16:creationId xmlns:a16="http://schemas.microsoft.com/office/drawing/2014/main" id="{F082D83D-7A77-4736-8C89-9AE09B88C556}"/>
                  </a:ext>
                </a:extLst>
              </p:cNvPr>
              <p:cNvSpPr txBox="1">
                <a:spLocks noRot="1" noChangeAspect="1" noMove="1" noResize="1" noEditPoints="1" noAdjustHandles="1" noChangeArrowheads="1" noChangeShapeType="1" noTextEdit="1"/>
              </p:cNvSpPr>
              <p:nvPr/>
            </p:nvSpPr>
            <p:spPr>
              <a:xfrm>
                <a:off x="3905754" y="6262071"/>
                <a:ext cx="477644" cy="646331"/>
              </a:xfrm>
              <a:prstGeom prst="rect">
                <a:avLst/>
              </a:prstGeom>
              <a:blipFill>
                <a:blip r:embed="rId2"/>
                <a:stretch>
                  <a:fillRect r="-8974"/>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695E5EBD-33D5-4954-81B1-790C4FD79C07}"/>
              </a:ext>
            </a:extLst>
          </p:cNvPr>
          <p:cNvSpPr/>
          <p:nvPr/>
        </p:nvSpPr>
        <p:spPr>
          <a:xfrm>
            <a:off x="1834970" y="2817579"/>
            <a:ext cx="131956" cy="131956"/>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652051A-CD3B-49A2-8B7B-54D22910CC8A}"/>
                  </a:ext>
                </a:extLst>
              </p:cNvPr>
              <p:cNvSpPr txBox="1"/>
              <p:nvPr/>
            </p:nvSpPr>
            <p:spPr>
              <a:xfrm>
                <a:off x="1470695" y="2721193"/>
                <a:ext cx="5854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solidFill>
                            <a:srgbClr val="00B050"/>
                          </a:solidFill>
                          <a:latin typeface="Cambria Math" panose="02040503050406030204" pitchFamily="18" charset="0"/>
                        </a:rPr>
                        <m:t>𝒇</m:t>
                      </m:r>
                    </m:oMath>
                  </m:oMathPara>
                </a14:m>
                <a:endParaRPr lang="en-US" dirty="0"/>
              </a:p>
            </p:txBody>
          </p:sp>
        </mc:Choice>
        <mc:Fallback xmlns="">
          <p:sp>
            <p:nvSpPr>
              <p:cNvPr id="18" name="TextBox 17">
                <a:extLst>
                  <a:ext uri="{FF2B5EF4-FFF2-40B4-BE49-F238E27FC236}">
                    <a16:creationId xmlns:a16="http://schemas.microsoft.com/office/drawing/2014/main" id="{A652051A-CD3B-49A2-8B7B-54D22910CC8A}"/>
                  </a:ext>
                </a:extLst>
              </p:cNvPr>
              <p:cNvSpPr txBox="1">
                <a:spLocks noRot="1" noChangeAspect="1" noMove="1" noResize="1" noEditPoints="1" noAdjustHandles="1" noChangeArrowheads="1" noChangeShapeType="1" noTextEdit="1"/>
              </p:cNvSpPr>
              <p:nvPr/>
            </p:nvSpPr>
            <p:spPr>
              <a:xfrm>
                <a:off x="1470695" y="2721193"/>
                <a:ext cx="585439" cy="369332"/>
              </a:xfrm>
              <a:prstGeom prst="rect">
                <a:avLst/>
              </a:prstGeom>
              <a:blipFill>
                <a:blip r:embed="rId3"/>
                <a:stretch>
                  <a:fillRect b="-13115"/>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6761A5E8-B344-4730-86BF-4406DB7B53E7}"/>
              </a:ext>
            </a:extLst>
          </p:cNvPr>
          <p:cNvGrpSpPr/>
          <p:nvPr/>
        </p:nvGrpSpPr>
        <p:grpSpPr>
          <a:xfrm>
            <a:off x="145038" y="461682"/>
            <a:ext cx="992459" cy="992459"/>
            <a:chOff x="3925474" y="996862"/>
            <a:chExt cx="3426649" cy="3426649"/>
          </a:xfrm>
        </p:grpSpPr>
        <p:pic>
          <p:nvPicPr>
            <p:cNvPr id="11" name="Graphic 10" descr="Heart organ with solid fill">
              <a:extLst>
                <a:ext uri="{FF2B5EF4-FFF2-40B4-BE49-F238E27FC236}">
                  <a16:creationId xmlns:a16="http://schemas.microsoft.com/office/drawing/2014/main" id="{352C8C11-29E2-4B7D-B2BC-D5EDE3025DC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25474" y="996862"/>
              <a:ext cx="3426649" cy="3426649"/>
            </a:xfrm>
            <a:prstGeom prst="rect">
              <a:avLst/>
            </a:prstGeom>
          </p:spPr>
        </p:pic>
        <p:pic>
          <p:nvPicPr>
            <p:cNvPr id="12" name="Graphic 11" descr="Heart organ outline">
              <a:extLst>
                <a:ext uri="{FF2B5EF4-FFF2-40B4-BE49-F238E27FC236}">
                  <a16:creationId xmlns:a16="http://schemas.microsoft.com/office/drawing/2014/main" id="{F2A60FAB-681F-44A7-B0E7-379A45775BF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81228" y="996862"/>
              <a:ext cx="3370895" cy="3393195"/>
            </a:xfrm>
            <a:prstGeom prst="rect">
              <a:avLst/>
            </a:prstGeom>
          </p:spPr>
        </p:pic>
      </p:grpSp>
      <p:sp>
        <p:nvSpPr>
          <p:cNvPr id="14" name="TextBox 13">
            <a:extLst>
              <a:ext uri="{FF2B5EF4-FFF2-40B4-BE49-F238E27FC236}">
                <a16:creationId xmlns:a16="http://schemas.microsoft.com/office/drawing/2014/main" id="{5E121C42-5868-4834-AF59-5284EDFEF175}"/>
              </a:ext>
            </a:extLst>
          </p:cNvPr>
          <p:cNvSpPr txBox="1"/>
          <p:nvPr/>
        </p:nvSpPr>
        <p:spPr>
          <a:xfrm>
            <a:off x="516896" y="3767476"/>
            <a:ext cx="1904628" cy="341632"/>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Actual function</a:t>
            </a:r>
          </a:p>
        </p:txBody>
      </p:sp>
      <p:pic>
        <p:nvPicPr>
          <p:cNvPr id="15" name="Graphic 14" descr="Arrow: Counter-clockwise curve with solid fill">
            <a:extLst>
              <a:ext uri="{FF2B5EF4-FFF2-40B4-BE49-F238E27FC236}">
                <a16:creationId xmlns:a16="http://schemas.microsoft.com/office/drawing/2014/main" id="{B15B60C5-AAED-4A28-A2EC-D41F7331CA0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10800000" flipV="1">
            <a:off x="1103450" y="3014177"/>
            <a:ext cx="731520" cy="731520"/>
          </a:xfrm>
          <a:prstGeom prst="rect">
            <a:avLst/>
          </a:prstGeom>
        </p:spPr>
      </p:pic>
      <p:sp>
        <p:nvSpPr>
          <p:cNvPr id="16" name="TextBox 15">
            <a:extLst>
              <a:ext uri="{FF2B5EF4-FFF2-40B4-BE49-F238E27FC236}">
                <a16:creationId xmlns:a16="http://schemas.microsoft.com/office/drawing/2014/main" id="{F52496EA-1827-4395-883E-EC41BDB7A883}"/>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9C6BC5-B7E2-4DEC-97BD-6D75A81BCE2E}"/>
                  </a:ext>
                </a:extLst>
              </p:cNvPr>
              <p:cNvSpPr txBox="1"/>
              <p:nvPr/>
            </p:nvSpPr>
            <p:spPr>
              <a:xfrm>
                <a:off x="1295231" y="472833"/>
                <a:ext cx="10850064" cy="954107"/>
              </a:xfrm>
              <a:prstGeom prst="rect">
                <a:avLst/>
              </a:prstGeom>
              <a:noFill/>
            </p:spPr>
            <p:txBody>
              <a:bodyPr wrap="square">
                <a:spAutoFit/>
              </a:bodyPr>
              <a:lstStyle/>
              <a:p>
                <a:r>
                  <a:rPr lang="en-US" sz="2800" dirty="0">
                    <a:solidFill>
                      <a:srgbClr val="0070C0"/>
                    </a:solidFill>
                    <a:latin typeface="Avenir Next LT Pro" panose="020B0504020202020204" pitchFamily="34" charset="0"/>
                  </a:rPr>
                  <a:t>Find function </a:t>
                </a:r>
                <a14:m>
                  <m:oMath xmlns:m="http://schemas.openxmlformats.org/officeDocument/2006/math">
                    <m:r>
                      <a:rPr lang="en-US" sz="2800" b="1" i="1" smtClean="0">
                        <a:solidFill>
                          <a:srgbClr val="0070C0"/>
                        </a:solidFill>
                        <a:latin typeface="Cambria Math" panose="02040503050406030204" pitchFamily="18" charset="0"/>
                      </a:rPr>
                      <m:t>𝒈</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𝑿</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𝒀</m:t>
                    </m:r>
                  </m:oMath>
                </a14:m>
                <a:r>
                  <a:rPr lang="en-US" sz="2800" b="1" dirty="0">
                    <a:solidFill>
                      <a:srgbClr val="0070C0"/>
                    </a:solidFill>
                    <a:latin typeface="Avenir Next LT Pro" panose="020B0504020202020204" pitchFamily="34" charset="0"/>
                  </a:rPr>
                  <a:t> </a:t>
                </a:r>
                <a:r>
                  <a:rPr lang="en-US" sz="2800" dirty="0">
                    <a:latin typeface="Avenir Next LT Pro" panose="020B0504020202020204" pitchFamily="34" charset="0"/>
                  </a:rPr>
                  <a:t>from </a:t>
                </a:r>
                <a:r>
                  <a:rPr lang="en-US" sz="2800" dirty="0">
                    <a:solidFill>
                      <a:srgbClr val="C00000"/>
                    </a:solidFill>
                    <a:latin typeface="Avenir Next LT Pro" panose="020B0504020202020204" pitchFamily="34" charset="0"/>
                  </a:rPr>
                  <a:t>hypothesis space </a:t>
                </a:r>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ℋ</m:t>
                    </m:r>
                  </m:oMath>
                </a14:m>
                <a:r>
                  <a:rPr lang="en-US" sz="2800" dirty="0">
                    <a:solidFill>
                      <a:srgbClr val="C00000"/>
                    </a:solidFill>
                    <a:latin typeface="Avenir Next LT Pro" panose="020B0504020202020204" pitchFamily="34" charset="0"/>
                  </a:rPr>
                  <a:t> </a:t>
                </a:r>
                <a:r>
                  <a:rPr lang="en-US" sz="2800" dirty="0">
                    <a:latin typeface="Avenir Next LT Pro" panose="020B0504020202020204" pitchFamily="34" charset="0"/>
                  </a:rPr>
                  <a:t>that best approximates </a:t>
                </a:r>
                <a14:m>
                  <m:oMath xmlns:m="http://schemas.openxmlformats.org/officeDocument/2006/math">
                    <m:r>
                      <a:rPr lang="en-US" sz="2800" b="1" i="1" dirty="0" smtClean="0">
                        <a:solidFill>
                          <a:srgbClr val="00B050"/>
                        </a:solidFill>
                        <a:latin typeface="Cambria Math" panose="02040503050406030204" pitchFamily="18" charset="0"/>
                      </a:rPr>
                      <m:t>𝒇</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𝑿</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𝒀</m:t>
                    </m:r>
                  </m:oMath>
                </a14:m>
                <a:r>
                  <a:rPr lang="en-US" sz="2800" dirty="0">
                    <a:latin typeface="Avenir Next LT Pro" panose="020B0504020202020204" pitchFamily="34" charset="0"/>
                  </a:rPr>
                  <a:t> given a </a:t>
                </a:r>
                <a:r>
                  <a:rPr lang="en-US" sz="2800" b="1" dirty="0">
                    <a:solidFill>
                      <a:srgbClr val="7030A0"/>
                    </a:solidFill>
                    <a:latin typeface="Avenir Next LT Pro" panose="020B0504020202020204" pitchFamily="34" charset="0"/>
                  </a:rPr>
                  <a:t>dataset </a:t>
                </a:r>
                <a14:m>
                  <m:oMath xmlns:m="http://schemas.openxmlformats.org/officeDocument/2006/math">
                    <m:r>
                      <a:rPr lang="en-US" sz="2800" b="1" i="1" smtClean="0">
                        <a:solidFill>
                          <a:srgbClr val="7030A0"/>
                        </a:solidFill>
                        <a:latin typeface="Cambria Math" panose="02040503050406030204" pitchFamily="18" charset="0"/>
                        <a:ea typeface="Cambria Math" panose="02040503050406030204" pitchFamily="18" charset="0"/>
                      </a:rPr>
                      <m:t>𝓓</m:t>
                    </m:r>
                  </m:oMath>
                </a14:m>
                <a:r>
                  <a:rPr lang="en-US" sz="2800" dirty="0">
                    <a:latin typeface="Avenir Next LT Pro" panose="020B0504020202020204" pitchFamily="34" charset="0"/>
                  </a:rPr>
                  <a:t> of observations of </a:t>
                </a:r>
                <a14:m>
                  <m:oMath xmlns:m="http://schemas.openxmlformats.org/officeDocument/2006/math">
                    <m:r>
                      <a:rPr lang="en-US" sz="2800" b="1" i="1" dirty="0">
                        <a:solidFill>
                          <a:srgbClr val="00B050"/>
                        </a:solidFill>
                        <a:latin typeface="Cambria Math" panose="02040503050406030204" pitchFamily="18" charset="0"/>
                      </a:rPr>
                      <m:t>𝒇</m:t>
                    </m:r>
                  </m:oMath>
                </a14:m>
                <a:endParaRPr lang="en-US" sz="2800" dirty="0">
                  <a:latin typeface="Avenir Next LT Pro" panose="020B0504020202020204" pitchFamily="34" charset="0"/>
                </a:endParaRPr>
              </a:p>
            </p:txBody>
          </p:sp>
        </mc:Choice>
        <mc:Fallback xmlns="">
          <p:sp>
            <p:nvSpPr>
              <p:cNvPr id="17" name="TextBox 16">
                <a:extLst>
                  <a:ext uri="{FF2B5EF4-FFF2-40B4-BE49-F238E27FC236}">
                    <a16:creationId xmlns:a16="http://schemas.microsoft.com/office/drawing/2014/main" id="{7E9C6BC5-B7E2-4DEC-97BD-6D75A81BCE2E}"/>
                  </a:ext>
                </a:extLst>
              </p:cNvPr>
              <p:cNvSpPr txBox="1">
                <a:spLocks noRot="1" noChangeAspect="1" noMove="1" noResize="1" noEditPoints="1" noAdjustHandles="1" noChangeArrowheads="1" noChangeShapeType="1" noTextEdit="1"/>
              </p:cNvSpPr>
              <p:nvPr/>
            </p:nvSpPr>
            <p:spPr>
              <a:xfrm>
                <a:off x="1295231" y="472833"/>
                <a:ext cx="10850064" cy="954107"/>
              </a:xfrm>
              <a:prstGeom prst="rect">
                <a:avLst/>
              </a:prstGeom>
              <a:blipFill>
                <a:blip r:embed="rId10"/>
                <a:stretch>
                  <a:fillRect l="-1124" t="-6410" b="-17949"/>
                </a:stretch>
              </a:blipFill>
            </p:spPr>
            <p:txBody>
              <a:bodyPr/>
              <a:lstStyle/>
              <a:p>
                <a:r>
                  <a:rPr lang="en-US">
                    <a:noFill/>
                  </a:rPr>
                  <a:t> </a:t>
                </a:r>
              </a:p>
            </p:txBody>
          </p:sp>
        </mc:Fallback>
      </mc:AlternateContent>
    </p:spTree>
    <p:extLst>
      <p:ext uri="{BB962C8B-B14F-4D97-AF65-F5344CB8AC3E}">
        <p14:creationId xmlns:p14="http://schemas.microsoft.com/office/powerpoint/2010/main" val="3537095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Error Decomposition for Function Approximation</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77</a:t>
            </a:fld>
            <a:endParaRPr lang="en-US"/>
          </a:p>
        </p:txBody>
      </p:sp>
      <p:sp>
        <p:nvSpPr>
          <p:cNvPr id="4" name="Oval 3">
            <a:extLst>
              <a:ext uri="{FF2B5EF4-FFF2-40B4-BE49-F238E27FC236}">
                <a16:creationId xmlns:a16="http://schemas.microsoft.com/office/drawing/2014/main" id="{D26A1075-4E42-49F9-9244-EE2213A7DB57}"/>
              </a:ext>
            </a:extLst>
          </p:cNvPr>
          <p:cNvSpPr/>
          <p:nvPr/>
        </p:nvSpPr>
        <p:spPr>
          <a:xfrm>
            <a:off x="3791922" y="1802257"/>
            <a:ext cx="7872762" cy="5906627"/>
          </a:xfrm>
          <a:prstGeom prst="ellipse">
            <a:avLst/>
          </a:prstGeom>
          <a:solidFill>
            <a:srgbClr val="FFDDDD"/>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95E5EBD-33D5-4954-81B1-790C4FD79C07}"/>
              </a:ext>
            </a:extLst>
          </p:cNvPr>
          <p:cNvSpPr/>
          <p:nvPr/>
        </p:nvSpPr>
        <p:spPr>
          <a:xfrm>
            <a:off x="1834970" y="2817579"/>
            <a:ext cx="131956" cy="131956"/>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652051A-CD3B-49A2-8B7B-54D22910CC8A}"/>
                  </a:ext>
                </a:extLst>
              </p:cNvPr>
              <p:cNvSpPr txBox="1"/>
              <p:nvPr/>
            </p:nvSpPr>
            <p:spPr>
              <a:xfrm>
                <a:off x="1470695" y="2721193"/>
                <a:ext cx="5854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solidFill>
                            <a:srgbClr val="00B050"/>
                          </a:solidFill>
                          <a:latin typeface="Cambria Math" panose="02040503050406030204" pitchFamily="18" charset="0"/>
                        </a:rPr>
                        <m:t>𝒇</m:t>
                      </m:r>
                    </m:oMath>
                  </m:oMathPara>
                </a14:m>
                <a:endParaRPr lang="en-US" dirty="0"/>
              </a:p>
            </p:txBody>
          </p:sp>
        </mc:Choice>
        <mc:Fallback xmlns="">
          <p:sp>
            <p:nvSpPr>
              <p:cNvPr id="18" name="TextBox 17">
                <a:extLst>
                  <a:ext uri="{FF2B5EF4-FFF2-40B4-BE49-F238E27FC236}">
                    <a16:creationId xmlns:a16="http://schemas.microsoft.com/office/drawing/2014/main" id="{A652051A-CD3B-49A2-8B7B-54D22910CC8A}"/>
                  </a:ext>
                </a:extLst>
              </p:cNvPr>
              <p:cNvSpPr txBox="1">
                <a:spLocks noRot="1" noChangeAspect="1" noMove="1" noResize="1" noEditPoints="1" noAdjustHandles="1" noChangeArrowheads="1" noChangeShapeType="1" noTextEdit="1"/>
              </p:cNvSpPr>
              <p:nvPr/>
            </p:nvSpPr>
            <p:spPr>
              <a:xfrm>
                <a:off x="1470695" y="2721193"/>
                <a:ext cx="585439" cy="369332"/>
              </a:xfrm>
              <a:prstGeom prst="rect">
                <a:avLst/>
              </a:prstGeom>
              <a:blipFill>
                <a:blip r:embed="rId2"/>
                <a:stretch>
                  <a:fillRect b="-13115"/>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BAD8CEC-D164-4FA1-88A0-61234FCB0D70}"/>
              </a:ext>
            </a:extLst>
          </p:cNvPr>
          <p:cNvSpPr/>
          <p:nvPr/>
        </p:nvSpPr>
        <p:spPr>
          <a:xfrm>
            <a:off x="4713251" y="2751601"/>
            <a:ext cx="131956" cy="131956"/>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1D605-4019-49F8-ADEE-54086B3AD47D}"/>
                  </a:ext>
                </a:extLst>
              </p:cNvPr>
              <p:cNvSpPr txBox="1"/>
              <p:nvPr/>
            </p:nvSpPr>
            <p:spPr>
              <a:xfrm>
                <a:off x="4528157" y="2256947"/>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𝒈</m:t>
                          </m:r>
                        </m:e>
                        <m:sup>
                          <m:r>
                            <a:rPr lang="en-US" sz="2400" b="1" i="1" smtClean="0">
                              <a:solidFill>
                                <a:schemeClr val="tx1"/>
                              </a:solidFill>
                              <a:latin typeface="Cambria Math" panose="02040503050406030204" pitchFamily="18" charset="0"/>
                            </a:rPr>
                            <m:t>∗</m:t>
                          </m:r>
                        </m:sup>
                      </m:sSup>
                    </m:oMath>
                  </m:oMathPara>
                </a14:m>
                <a:endParaRPr lang="en-US" sz="2400" dirty="0"/>
              </a:p>
            </p:txBody>
          </p:sp>
        </mc:Choice>
        <mc:Fallback xmlns="">
          <p:sp>
            <p:nvSpPr>
              <p:cNvPr id="26" name="TextBox 25">
                <a:extLst>
                  <a:ext uri="{FF2B5EF4-FFF2-40B4-BE49-F238E27FC236}">
                    <a16:creationId xmlns:a16="http://schemas.microsoft.com/office/drawing/2014/main" id="{63F1D605-4019-49F8-ADEE-54086B3AD47D}"/>
                  </a:ext>
                </a:extLst>
              </p:cNvPr>
              <p:cNvSpPr txBox="1">
                <a:spLocks noRot="1" noChangeAspect="1" noMove="1" noResize="1" noEditPoints="1" noAdjustHandles="1" noChangeArrowheads="1" noChangeShapeType="1" noTextEdit="1"/>
              </p:cNvSpPr>
              <p:nvPr/>
            </p:nvSpPr>
            <p:spPr>
              <a:xfrm>
                <a:off x="4528157" y="2256947"/>
                <a:ext cx="607742" cy="461665"/>
              </a:xfrm>
              <a:prstGeom prst="rect">
                <a:avLst/>
              </a:prstGeom>
              <a:blipFill>
                <a:blip r:embed="rId3"/>
                <a:stretch>
                  <a:fillRect b="-10526"/>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65784F4-53F4-4AA4-99FD-23D498DBADFE}"/>
              </a:ext>
            </a:extLst>
          </p:cNvPr>
          <p:cNvCxnSpPr>
            <a:cxnSpLocks/>
          </p:cNvCxnSpPr>
          <p:nvPr/>
        </p:nvCxnSpPr>
        <p:spPr>
          <a:xfrm flipV="1">
            <a:off x="1929161" y="2791752"/>
            <a:ext cx="2812772" cy="10756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57511-0195-48D4-9A3F-317D917415CE}"/>
                  </a:ext>
                </a:extLst>
              </p:cNvPr>
              <p:cNvSpPr txBox="1"/>
              <p:nvPr/>
            </p:nvSpPr>
            <p:spPr>
              <a:xfrm>
                <a:off x="1295231" y="1756536"/>
                <a:ext cx="3506945" cy="840230"/>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Best member of </a:t>
                </a:r>
                <a14:m>
                  <m:oMath xmlns:m="http://schemas.openxmlformats.org/officeDocument/2006/math">
                    <m:r>
                      <a:rPr lang="en-US" b="1" i="1" smtClean="0">
                        <a:latin typeface="Cambria Math" panose="02040503050406030204" pitchFamily="18" charset="0"/>
                      </a:rPr>
                      <m:t>ℋ</m:t>
                    </m:r>
                  </m:oMath>
                </a14:m>
                <a:br>
                  <a:rPr lang="en-US" dirty="0">
                    <a:latin typeface="Avenir Next LT Pro" panose="020B0504020202020204" pitchFamily="34" charset="0"/>
                  </a:rPr>
                </a:br>
                <a:r>
                  <a:rPr lang="en-US" dirty="0">
                    <a:latin typeface="Avenir Next LT Pro" panose="020B0504020202020204" pitchFamily="34" charset="0"/>
                  </a:rPr>
                  <a:t> given infinite data</a:t>
                </a:r>
                <a:br>
                  <a:rPr lang="en-US" dirty="0">
                    <a:latin typeface="Avenir Next LT Pro" panose="020B0504020202020204" pitchFamily="34" charset="0"/>
                  </a:rPr>
                </a:br>
                <a:r>
                  <a:rPr lang="en-US" dirty="0">
                    <a:latin typeface="Avenir Next LT Pro" panose="020B0504020202020204" pitchFamily="34" charset="0"/>
                  </a:rPr>
                  <a:t>and training time</a:t>
                </a:r>
              </a:p>
            </p:txBody>
          </p:sp>
        </mc:Choice>
        <mc:Fallback xmlns="">
          <p:sp>
            <p:nvSpPr>
              <p:cNvPr id="37" name="TextBox 36">
                <a:extLst>
                  <a:ext uri="{FF2B5EF4-FFF2-40B4-BE49-F238E27FC236}">
                    <a16:creationId xmlns:a16="http://schemas.microsoft.com/office/drawing/2014/main" id="{B2357511-0195-48D4-9A3F-317D917415CE}"/>
                  </a:ext>
                </a:extLst>
              </p:cNvPr>
              <p:cNvSpPr txBox="1">
                <a:spLocks noRot="1" noChangeAspect="1" noMove="1" noResize="1" noEditPoints="1" noAdjustHandles="1" noChangeArrowheads="1" noChangeShapeType="1" noTextEdit="1"/>
              </p:cNvSpPr>
              <p:nvPr/>
            </p:nvSpPr>
            <p:spPr>
              <a:xfrm>
                <a:off x="1295231" y="1756536"/>
                <a:ext cx="3506945" cy="840230"/>
              </a:xfrm>
              <a:prstGeom prst="rect">
                <a:avLst/>
              </a:prstGeom>
              <a:blipFill>
                <a:blip r:embed="rId4"/>
                <a:stretch>
                  <a:fillRect t="-6522" b="-10870"/>
                </a:stretch>
              </a:blipFill>
            </p:spPr>
            <p:txBody>
              <a:bodyPr/>
              <a:lstStyle/>
              <a:p>
                <a:r>
                  <a:rPr lang="en-US">
                    <a:noFill/>
                  </a:rPr>
                  <a:t> </a:t>
                </a:r>
              </a:p>
            </p:txBody>
          </p:sp>
        </mc:Fallback>
      </mc:AlternateContent>
      <p:pic>
        <p:nvPicPr>
          <p:cNvPr id="38" name="Graphic 37" descr="Arrow: Counter-clockwise curve with solid fill">
            <a:extLst>
              <a:ext uri="{FF2B5EF4-FFF2-40B4-BE49-F238E27FC236}">
                <a16:creationId xmlns:a16="http://schemas.microsoft.com/office/drawing/2014/main" id="{91702AE9-D30B-4A64-BC5F-CD0636E559E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861805" flipH="1">
            <a:off x="3964722" y="1830410"/>
            <a:ext cx="731520" cy="731520"/>
          </a:xfrm>
          <a:prstGeom prst="rect">
            <a:avLst/>
          </a:prstGeom>
        </p:spPr>
      </p:pic>
      <p:sp>
        <p:nvSpPr>
          <p:cNvPr id="27" name="TextBox 26">
            <a:extLst>
              <a:ext uri="{FF2B5EF4-FFF2-40B4-BE49-F238E27FC236}">
                <a16:creationId xmlns:a16="http://schemas.microsoft.com/office/drawing/2014/main" id="{5CBBBFAE-4FBA-4966-9016-020EC51A5194}"/>
              </a:ext>
            </a:extLst>
          </p:cNvPr>
          <p:cNvSpPr txBox="1"/>
          <p:nvPr/>
        </p:nvSpPr>
        <p:spPr>
          <a:xfrm rot="21428309">
            <a:off x="2498217" y="2850104"/>
            <a:ext cx="1414385" cy="584775"/>
          </a:xfrm>
          <a:prstGeom prst="rect">
            <a:avLst/>
          </a:prstGeom>
          <a:noFill/>
        </p:spPr>
        <p:txBody>
          <a:bodyPr wrap="square">
            <a:spAutoFit/>
          </a:bodyPr>
          <a:lstStyle/>
          <a:p>
            <a:pPr algn="ctr"/>
            <a:r>
              <a:rPr lang="en-US" sz="1600" dirty="0">
                <a:latin typeface="Avenir Next LT Pro" panose="020B0504020202020204" pitchFamily="34" charset="0"/>
              </a:rPr>
              <a:t>Modelling Error</a:t>
            </a:r>
            <a:endParaRPr lang="en-US" sz="1600" dirty="0"/>
          </a:p>
        </p:txBody>
      </p:sp>
      <p:grpSp>
        <p:nvGrpSpPr>
          <p:cNvPr id="34" name="Group 33">
            <a:extLst>
              <a:ext uri="{FF2B5EF4-FFF2-40B4-BE49-F238E27FC236}">
                <a16:creationId xmlns:a16="http://schemas.microsoft.com/office/drawing/2014/main" id="{EEF0DFFB-0B5D-4F05-A810-1ADE6E68991D}"/>
              </a:ext>
            </a:extLst>
          </p:cNvPr>
          <p:cNvGrpSpPr/>
          <p:nvPr/>
        </p:nvGrpSpPr>
        <p:grpSpPr>
          <a:xfrm>
            <a:off x="145038" y="461682"/>
            <a:ext cx="992459" cy="992459"/>
            <a:chOff x="3925474" y="996862"/>
            <a:chExt cx="3426649" cy="3426649"/>
          </a:xfrm>
        </p:grpSpPr>
        <p:pic>
          <p:nvPicPr>
            <p:cNvPr id="35" name="Graphic 34" descr="Heart organ with solid fill">
              <a:extLst>
                <a:ext uri="{FF2B5EF4-FFF2-40B4-BE49-F238E27FC236}">
                  <a16:creationId xmlns:a16="http://schemas.microsoft.com/office/drawing/2014/main" id="{3B43A543-9064-4FAC-85E7-10B5130B220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925474" y="996862"/>
              <a:ext cx="3426649" cy="3426649"/>
            </a:xfrm>
            <a:prstGeom prst="rect">
              <a:avLst/>
            </a:prstGeom>
          </p:spPr>
        </p:pic>
        <p:pic>
          <p:nvPicPr>
            <p:cNvPr id="36" name="Graphic 35" descr="Heart organ outline">
              <a:extLst>
                <a:ext uri="{FF2B5EF4-FFF2-40B4-BE49-F238E27FC236}">
                  <a16:creationId xmlns:a16="http://schemas.microsoft.com/office/drawing/2014/main" id="{E5E68D3F-527D-4475-94D6-4768925DBCE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981228" y="996862"/>
              <a:ext cx="3370895" cy="3393195"/>
            </a:xfrm>
            <a:prstGeom prst="rect">
              <a:avLst/>
            </a:prstGeom>
          </p:spPr>
        </p:pic>
      </p:grpSp>
      <p:sp>
        <p:nvSpPr>
          <p:cNvPr id="41" name="TextBox 40">
            <a:extLst>
              <a:ext uri="{FF2B5EF4-FFF2-40B4-BE49-F238E27FC236}">
                <a16:creationId xmlns:a16="http://schemas.microsoft.com/office/drawing/2014/main" id="{194829BF-8F16-409F-BC2F-0A05E17B65ED}"/>
              </a:ext>
            </a:extLst>
          </p:cNvPr>
          <p:cNvSpPr txBox="1"/>
          <p:nvPr/>
        </p:nvSpPr>
        <p:spPr>
          <a:xfrm>
            <a:off x="516896" y="3767476"/>
            <a:ext cx="1904628" cy="341632"/>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Actual function</a:t>
            </a:r>
          </a:p>
        </p:txBody>
      </p:sp>
      <p:pic>
        <p:nvPicPr>
          <p:cNvPr id="43" name="Graphic 42" descr="Arrow: Counter-clockwise curve with solid fill">
            <a:extLst>
              <a:ext uri="{FF2B5EF4-FFF2-40B4-BE49-F238E27FC236}">
                <a16:creationId xmlns:a16="http://schemas.microsoft.com/office/drawing/2014/main" id="{C1461D86-9FEE-42F8-B828-F82177B7929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0800000" flipV="1">
            <a:off x="1103450" y="3014177"/>
            <a:ext cx="731520" cy="731520"/>
          </a:xfrm>
          <a:prstGeom prst="rect">
            <a:avLst/>
          </a:prstGeom>
        </p:spPr>
      </p:pic>
      <p:sp>
        <p:nvSpPr>
          <p:cNvPr id="48" name="TextBox 47">
            <a:extLst>
              <a:ext uri="{FF2B5EF4-FFF2-40B4-BE49-F238E27FC236}">
                <a16:creationId xmlns:a16="http://schemas.microsoft.com/office/drawing/2014/main" id="{B3E108BA-B70C-4871-924F-2DA909C258BC}"/>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FB9EF7C-9E82-4A48-9AD3-D058907550BC}"/>
                  </a:ext>
                </a:extLst>
              </p:cNvPr>
              <p:cNvSpPr txBox="1"/>
              <p:nvPr/>
            </p:nvSpPr>
            <p:spPr>
              <a:xfrm>
                <a:off x="1295231" y="472833"/>
                <a:ext cx="10850064" cy="954107"/>
              </a:xfrm>
              <a:prstGeom prst="rect">
                <a:avLst/>
              </a:prstGeom>
              <a:noFill/>
            </p:spPr>
            <p:txBody>
              <a:bodyPr wrap="square">
                <a:spAutoFit/>
              </a:bodyPr>
              <a:lstStyle/>
              <a:p>
                <a:r>
                  <a:rPr lang="en-US" sz="2800" dirty="0">
                    <a:solidFill>
                      <a:srgbClr val="0070C0"/>
                    </a:solidFill>
                    <a:latin typeface="Avenir Next LT Pro" panose="020B0504020202020204" pitchFamily="34" charset="0"/>
                  </a:rPr>
                  <a:t>Find function </a:t>
                </a:r>
                <a14:m>
                  <m:oMath xmlns:m="http://schemas.openxmlformats.org/officeDocument/2006/math">
                    <m:r>
                      <a:rPr lang="en-US" sz="2800" b="1" i="1" smtClean="0">
                        <a:solidFill>
                          <a:srgbClr val="0070C0"/>
                        </a:solidFill>
                        <a:latin typeface="Cambria Math" panose="02040503050406030204" pitchFamily="18" charset="0"/>
                      </a:rPr>
                      <m:t>𝒈</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𝑿</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𝒀</m:t>
                    </m:r>
                  </m:oMath>
                </a14:m>
                <a:r>
                  <a:rPr lang="en-US" sz="2800" b="1" dirty="0">
                    <a:solidFill>
                      <a:srgbClr val="0070C0"/>
                    </a:solidFill>
                    <a:latin typeface="Avenir Next LT Pro" panose="020B0504020202020204" pitchFamily="34" charset="0"/>
                  </a:rPr>
                  <a:t> </a:t>
                </a:r>
                <a:r>
                  <a:rPr lang="en-US" sz="2800" dirty="0">
                    <a:latin typeface="Avenir Next LT Pro" panose="020B0504020202020204" pitchFamily="34" charset="0"/>
                  </a:rPr>
                  <a:t>from </a:t>
                </a:r>
                <a:r>
                  <a:rPr lang="en-US" sz="2800" dirty="0">
                    <a:solidFill>
                      <a:srgbClr val="C00000"/>
                    </a:solidFill>
                    <a:latin typeface="Avenir Next LT Pro" panose="020B0504020202020204" pitchFamily="34" charset="0"/>
                  </a:rPr>
                  <a:t>hypothesis space </a:t>
                </a:r>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ℋ</m:t>
                    </m:r>
                  </m:oMath>
                </a14:m>
                <a:r>
                  <a:rPr lang="en-US" sz="2800" dirty="0">
                    <a:solidFill>
                      <a:srgbClr val="C00000"/>
                    </a:solidFill>
                    <a:latin typeface="Avenir Next LT Pro" panose="020B0504020202020204" pitchFamily="34" charset="0"/>
                  </a:rPr>
                  <a:t> </a:t>
                </a:r>
                <a:r>
                  <a:rPr lang="en-US" sz="2800" dirty="0">
                    <a:latin typeface="Avenir Next LT Pro" panose="020B0504020202020204" pitchFamily="34" charset="0"/>
                  </a:rPr>
                  <a:t>that best approximates </a:t>
                </a:r>
                <a14:m>
                  <m:oMath xmlns:m="http://schemas.openxmlformats.org/officeDocument/2006/math">
                    <m:r>
                      <a:rPr lang="en-US" sz="2800" b="1" i="1" dirty="0" smtClean="0">
                        <a:solidFill>
                          <a:srgbClr val="00B050"/>
                        </a:solidFill>
                        <a:latin typeface="Cambria Math" panose="02040503050406030204" pitchFamily="18" charset="0"/>
                      </a:rPr>
                      <m:t>𝒇</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𝑿</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𝒀</m:t>
                    </m:r>
                  </m:oMath>
                </a14:m>
                <a:r>
                  <a:rPr lang="en-US" sz="2800" dirty="0">
                    <a:latin typeface="Avenir Next LT Pro" panose="020B0504020202020204" pitchFamily="34" charset="0"/>
                  </a:rPr>
                  <a:t> given a </a:t>
                </a:r>
                <a:r>
                  <a:rPr lang="en-US" sz="2800" b="1" dirty="0">
                    <a:solidFill>
                      <a:srgbClr val="7030A0"/>
                    </a:solidFill>
                    <a:latin typeface="Avenir Next LT Pro" panose="020B0504020202020204" pitchFamily="34" charset="0"/>
                  </a:rPr>
                  <a:t>dataset </a:t>
                </a:r>
                <a14:m>
                  <m:oMath xmlns:m="http://schemas.openxmlformats.org/officeDocument/2006/math">
                    <m:r>
                      <a:rPr lang="en-US" sz="2800" b="1" i="1" smtClean="0">
                        <a:solidFill>
                          <a:srgbClr val="7030A0"/>
                        </a:solidFill>
                        <a:latin typeface="Cambria Math" panose="02040503050406030204" pitchFamily="18" charset="0"/>
                        <a:ea typeface="Cambria Math" panose="02040503050406030204" pitchFamily="18" charset="0"/>
                      </a:rPr>
                      <m:t>𝓓</m:t>
                    </m:r>
                  </m:oMath>
                </a14:m>
                <a:r>
                  <a:rPr lang="en-US" sz="2800" dirty="0">
                    <a:latin typeface="Avenir Next LT Pro" panose="020B0504020202020204" pitchFamily="34" charset="0"/>
                  </a:rPr>
                  <a:t> of observations of </a:t>
                </a:r>
                <a14:m>
                  <m:oMath xmlns:m="http://schemas.openxmlformats.org/officeDocument/2006/math">
                    <m:r>
                      <a:rPr lang="en-US" sz="2800" b="1" i="1" dirty="0">
                        <a:solidFill>
                          <a:srgbClr val="00B050"/>
                        </a:solidFill>
                        <a:latin typeface="Cambria Math" panose="02040503050406030204" pitchFamily="18" charset="0"/>
                      </a:rPr>
                      <m:t>𝒇</m:t>
                    </m:r>
                  </m:oMath>
                </a14:m>
                <a:endParaRPr lang="en-US" sz="2800" dirty="0">
                  <a:latin typeface="Avenir Next LT Pro" panose="020B0504020202020204" pitchFamily="34" charset="0"/>
                </a:endParaRPr>
              </a:p>
            </p:txBody>
          </p:sp>
        </mc:Choice>
        <mc:Fallback xmlns="">
          <p:sp>
            <p:nvSpPr>
              <p:cNvPr id="21" name="TextBox 20">
                <a:extLst>
                  <a:ext uri="{FF2B5EF4-FFF2-40B4-BE49-F238E27FC236}">
                    <a16:creationId xmlns:a16="http://schemas.microsoft.com/office/drawing/2014/main" id="{CFB9EF7C-9E82-4A48-9AD3-D058907550BC}"/>
                  </a:ext>
                </a:extLst>
              </p:cNvPr>
              <p:cNvSpPr txBox="1">
                <a:spLocks noRot="1" noChangeAspect="1" noMove="1" noResize="1" noEditPoints="1" noAdjustHandles="1" noChangeArrowheads="1" noChangeShapeType="1" noTextEdit="1"/>
              </p:cNvSpPr>
              <p:nvPr/>
            </p:nvSpPr>
            <p:spPr>
              <a:xfrm>
                <a:off x="1295231" y="472833"/>
                <a:ext cx="10850064" cy="954107"/>
              </a:xfrm>
              <a:prstGeom prst="rect">
                <a:avLst/>
              </a:prstGeom>
              <a:blipFill>
                <a:blip r:embed="rId11"/>
                <a:stretch>
                  <a:fillRect l="-1124" t="-6410"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DE91E82-6FE8-4985-A7D5-57EFF68B4493}"/>
                  </a:ext>
                </a:extLst>
              </p:cNvPr>
              <p:cNvSpPr txBox="1"/>
              <p:nvPr/>
            </p:nvSpPr>
            <p:spPr>
              <a:xfrm>
                <a:off x="3905754" y="6262071"/>
                <a:ext cx="47764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ea typeface="Cambria Math" panose="02040503050406030204" pitchFamily="18" charset="0"/>
                        </a:rPr>
                        <m:t>ℋ</m:t>
                      </m:r>
                    </m:oMath>
                  </m:oMathPara>
                </a14:m>
                <a:endParaRPr lang="en-US" sz="3600" dirty="0"/>
              </a:p>
            </p:txBody>
          </p:sp>
        </mc:Choice>
        <mc:Fallback xmlns="">
          <p:sp>
            <p:nvSpPr>
              <p:cNvPr id="22" name="TextBox 21">
                <a:extLst>
                  <a:ext uri="{FF2B5EF4-FFF2-40B4-BE49-F238E27FC236}">
                    <a16:creationId xmlns:a16="http://schemas.microsoft.com/office/drawing/2014/main" id="{9DE91E82-6FE8-4985-A7D5-57EFF68B4493}"/>
                  </a:ext>
                </a:extLst>
              </p:cNvPr>
              <p:cNvSpPr txBox="1">
                <a:spLocks noRot="1" noChangeAspect="1" noMove="1" noResize="1" noEditPoints="1" noAdjustHandles="1" noChangeArrowheads="1" noChangeShapeType="1" noTextEdit="1"/>
              </p:cNvSpPr>
              <p:nvPr/>
            </p:nvSpPr>
            <p:spPr>
              <a:xfrm>
                <a:off x="3905754" y="6262071"/>
                <a:ext cx="477644" cy="646331"/>
              </a:xfrm>
              <a:prstGeom prst="rect">
                <a:avLst/>
              </a:prstGeom>
              <a:blipFill>
                <a:blip r:embed="rId12"/>
                <a:stretch>
                  <a:fillRect r="-8974"/>
                </a:stretch>
              </a:blipFill>
            </p:spPr>
            <p:txBody>
              <a:bodyPr/>
              <a:lstStyle/>
              <a:p>
                <a:r>
                  <a:rPr lang="en-US">
                    <a:noFill/>
                  </a:rPr>
                  <a:t> </a:t>
                </a:r>
              </a:p>
            </p:txBody>
          </p:sp>
        </mc:Fallback>
      </mc:AlternateContent>
    </p:spTree>
    <p:extLst>
      <p:ext uri="{BB962C8B-B14F-4D97-AF65-F5344CB8AC3E}">
        <p14:creationId xmlns:p14="http://schemas.microsoft.com/office/powerpoint/2010/main" val="1530516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Error Decomposition for Function Approximation</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78</a:t>
            </a:fld>
            <a:endParaRPr lang="en-US"/>
          </a:p>
        </p:txBody>
      </p:sp>
      <p:sp>
        <p:nvSpPr>
          <p:cNvPr id="4" name="Oval 3">
            <a:extLst>
              <a:ext uri="{FF2B5EF4-FFF2-40B4-BE49-F238E27FC236}">
                <a16:creationId xmlns:a16="http://schemas.microsoft.com/office/drawing/2014/main" id="{D26A1075-4E42-49F9-9244-EE2213A7DB57}"/>
              </a:ext>
            </a:extLst>
          </p:cNvPr>
          <p:cNvSpPr/>
          <p:nvPr/>
        </p:nvSpPr>
        <p:spPr>
          <a:xfrm>
            <a:off x="3791922" y="1802257"/>
            <a:ext cx="7872762" cy="5906627"/>
          </a:xfrm>
          <a:prstGeom prst="ellipse">
            <a:avLst/>
          </a:prstGeom>
          <a:solidFill>
            <a:srgbClr val="FFDDDD"/>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95E5EBD-33D5-4954-81B1-790C4FD79C07}"/>
              </a:ext>
            </a:extLst>
          </p:cNvPr>
          <p:cNvSpPr/>
          <p:nvPr/>
        </p:nvSpPr>
        <p:spPr>
          <a:xfrm>
            <a:off x="1834970" y="2817579"/>
            <a:ext cx="131956" cy="131956"/>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652051A-CD3B-49A2-8B7B-54D22910CC8A}"/>
                  </a:ext>
                </a:extLst>
              </p:cNvPr>
              <p:cNvSpPr txBox="1"/>
              <p:nvPr/>
            </p:nvSpPr>
            <p:spPr>
              <a:xfrm>
                <a:off x="1470695" y="2721193"/>
                <a:ext cx="5854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solidFill>
                            <a:srgbClr val="00B050"/>
                          </a:solidFill>
                          <a:latin typeface="Cambria Math" panose="02040503050406030204" pitchFamily="18" charset="0"/>
                        </a:rPr>
                        <m:t>𝒇</m:t>
                      </m:r>
                    </m:oMath>
                  </m:oMathPara>
                </a14:m>
                <a:endParaRPr lang="en-US" dirty="0"/>
              </a:p>
            </p:txBody>
          </p:sp>
        </mc:Choice>
        <mc:Fallback xmlns="">
          <p:sp>
            <p:nvSpPr>
              <p:cNvPr id="18" name="TextBox 17">
                <a:extLst>
                  <a:ext uri="{FF2B5EF4-FFF2-40B4-BE49-F238E27FC236}">
                    <a16:creationId xmlns:a16="http://schemas.microsoft.com/office/drawing/2014/main" id="{A652051A-CD3B-49A2-8B7B-54D22910CC8A}"/>
                  </a:ext>
                </a:extLst>
              </p:cNvPr>
              <p:cNvSpPr txBox="1">
                <a:spLocks noRot="1" noChangeAspect="1" noMove="1" noResize="1" noEditPoints="1" noAdjustHandles="1" noChangeArrowheads="1" noChangeShapeType="1" noTextEdit="1"/>
              </p:cNvSpPr>
              <p:nvPr/>
            </p:nvSpPr>
            <p:spPr>
              <a:xfrm>
                <a:off x="1470695" y="2721193"/>
                <a:ext cx="585439" cy="369332"/>
              </a:xfrm>
              <a:prstGeom prst="rect">
                <a:avLst/>
              </a:prstGeom>
              <a:blipFill>
                <a:blip r:embed="rId2"/>
                <a:stretch>
                  <a:fillRect b="-13115"/>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BAD8CEC-D164-4FA1-88A0-61234FCB0D70}"/>
              </a:ext>
            </a:extLst>
          </p:cNvPr>
          <p:cNvSpPr/>
          <p:nvPr/>
        </p:nvSpPr>
        <p:spPr>
          <a:xfrm>
            <a:off x="4713251" y="2751601"/>
            <a:ext cx="131956" cy="131956"/>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1D605-4019-49F8-ADEE-54086B3AD47D}"/>
                  </a:ext>
                </a:extLst>
              </p:cNvPr>
              <p:cNvSpPr txBox="1"/>
              <p:nvPr/>
            </p:nvSpPr>
            <p:spPr>
              <a:xfrm>
                <a:off x="4528157" y="2256947"/>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𝒈</m:t>
                          </m:r>
                        </m:e>
                        <m:sup>
                          <m:r>
                            <a:rPr lang="en-US" sz="2400" b="1" i="1" smtClean="0">
                              <a:solidFill>
                                <a:schemeClr val="tx1"/>
                              </a:solidFill>
                              <a:latin typeface="Cambria Math" panose="02040503050406030204" pitchFamily="18" charset="0"/>
                            </a:rPr>
                            <m:t>∗</m:t>
                          </m:r>
                        </m:sup>
                      </m:sSup>
                    </m:oMath>
                  </m:oMathPara>
                </a14:m>
                <a:endParaRPr lang="en-US" sz="2400" dirty="0"/>
              </a:p>
            </p:txBody>
          </p:sp>
        </mc:Choice>
        <mc:Fallback xmlns="">
          <p:sp>
            <p:nvSpPr>
              <p:cNvPr id="26" name="TextBox 25">
                <a:extLst>
                  <a:ext uri="{FF2B5EF4-FFF2-40B4-BE49-F238E27FC236}">
                    <a16:creationId xmlns:a16="http://schemas.microsoft.com/office/drawing/2014/main" id="{63F1D605-4019-49F8-ADEE-54086B3AD47D}"/>
                  </a:ext>
                </a:extLst>
              </p:cNvPr>
              <p:cNvSpPr txBox="1">
                <a:spLocks noRot="1" noChangeAspect="1" noMove="1" noResize="1" noEditPoints="1" noAdjustHandles="1" noChangeArrowheads="1" noChangeShapeType="1" noTextEdit="1"/>
              </p:cNvSpPr>
              <p:nvPr/>
            </p:nvSpPr>
            <p:spPr>
              <a:xfrm>
                <a:off x="4528157" y="2256947"/>
                <a:ext cx="607742" cy="461665"/>
              </a:xfrm>
              <a:prstGeom prst="rect">
                <a:avLst/>
              </a:prstGeom>
              <a:blipFill>
                <a:blip r:embed="rId3"/>
                <a:stretch>
                  <a:fillRect b="-10526"/>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6DCCC75-7DB6-42E6-BA91-2020BA643036}"/>
              </a:ext>
            </a:extLst>
          </p:cNvPr>
          <p:cNvCxnSpPr>
            <a:cxnSpLocks/>
          </p:cNvCxnSpPr>
          <p:nvPr/>
        </p:nvCxnSpPr>
        <p:spPr>
          <a:xfrm>
            <a:off x="4814761" y="2848396"/>
            <a:ext cx="1343278" cy="42078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65784F4-53F4-4AA4-99FD-23D498DBADFE}"/>
              </a:ext>
            </a:extLst>
          </p:cNvPr>
          <p:cNvCxnSpPr>
            <a:cxnSpLocks/>
          </p:cNvCxnSpPr>
          <p:nvPr/>
        </p:nvCxnSpPr>
        <p:spPr>
          <a:xfrm flipV="1">
            <a:off x="1929161" y="2791752"/>
            <a:ext cx="2812772" cy="10756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57511-0195-48D4-9A3F-317D917415CE}"/>
                  </a:ext>
                </a:extLst>
              </p:cNvPr>
              <p:cNvSpPr txBox="1"/>
              <p:nvPr/>
            </p:nvSpPr>
            <p:spPr>
              <a:xfrm>
                <a:off x="1295231" y="1756536"/>
                <a:ext cx="3506945" cy="840230"/>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Best member of </a:t>
                </a:r>
                <a14:m>
                  <m:oMath xmlns:m="http://schemas.openxmlformats.org/officeDocument/2006/math">
                    <m:r>
                      <a:rPr lang="en-US" b="1" i="1" smtClean="0">
                        <a:latin typeface="Cambria Math" panose="02040503050406030204" pitchFamily="18" charset="0"/>
                      </a:rPr>
                      <m:t>ℋ</m:t>
                    </m:r>
                  </m:oMath>
                </a14:m>
                <a:br>
                  <a:rPr lang="en-US" dirty="0">
                    <a:latin typeface="Avenir Next LT Pro" panose="020B0504020202020204" pitchFamily="34" charset="0"/>
                  </a:rPr>
                </a:br>
                <a:r>
                  <a:rPr lang="en-US" dirty="0">
                    <a:latin typeface="Avenir Next LT Pro" panose="020B0504020202020204" pitchFamily="34" charset="0"/>
                  </a:rPr>
                  <a:t> given infinite data</a:t>
                </a:r>
                <a:br>
                  <a:rPr lang="en-US" dirty="0">
                    <a:latin typeface="Avenir Next LT Pro" panose="020B0504020202020204" pitchFamily="34" charset="0"/>
                  </a:rPr>
                </a:br>
                <a:r>
                  <a:rPr lang="en-US" dirty="0">
                    <a:latin typeface="Avenir Next LT Pro" panose="020B0504020202020204" pitchFamily="34" charset="0"/>
                  </a:rPr>
                  <a:t>and training time</a:t>
                </a:r>
              </a:p>
            </p:txBody>
          </p:sp>
        </mc:Choice>
        <mc:Fallback xmlns="">
          <p:sp>
            <p:nvSpPr>
              <p:cNvPr id="37" name="TextBox 36">
                <a:extLst>
                  <a:ext uri="{FF2B5EF4-FFF2-40B4-BE49-F238E27FC236}">
                    <a16:creationId xmlns:a16="http://schemas.microsoft.com/office/drawing/2014/main" id="{B2357511-0195-48D4-9A3F-317D917415CE}"/>
                  </a:ext>
                </a:extLst>
              </p:cNvPr>
              <p:cNvSpPr txBox="1">
                <a:spLocks noRot="1" noChangeAspect="1" noMove="1" noResize="1" noEditPoints="1" noAdjustHandles="1" noChangeArrowheads="1" noChangeShapeType="1" noTextEdit="1"/>
              </p:cNvSpPr>
              <p:nvPr/>
            </p:nvSpPr>
            <p:spPr>
              <a:xfrm>
                <a:off x="1295231" y="1756536"/>
                <a:ext cx="3506945" cy="840230"/>
              </a:xfrm>
              <a:prstGeom prst="rect">
                <a:avLst/>
              </a:prstGeom>
              <a:blipFill>
                <a:blip r:embed="rId4"/>
                <a:stretch>
                  <a:fillRect t="-6522" b="-10870"/>
                </a:stretch>
              </a:blipFill>
            </p:spPr>
            <p:txBody>
              <a:bodyPr/>
              <a:lstStyle/>
              <a:p>
                <a:r>
                  <a:rPr lang="en-US">
                    <a:noFill/>
                  </a:rPr>
                  <a:t> </a:t>
                </a:r>
              </a:p>
            </p:txBody>
          </p:sp>
        </mc:Fallback>
      </mc:AlternateContent>
      <p:pic>
        <p:nvPicPr>
          <p:cNvPr id="38" name="Graphic 37" descr="Arrow: Counter-clockwise curve with solid fill">
            <a:extLst>
              <a:ext uri="{FF2B5EF4-FFF2-40B4-BE49-F238E27FC236}">
                <a16:creationId xmlns:a16="http://schemas.microsoft.com/office/drawing/2014/main" id="{91702AE9-D30B-4A64-BC5F-CD0636E559E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861805" flipH="1">
            <a:off x="3964722" y="1830410"/>
            <a:ext cx="731520" cy="731520"/>
          </a:xfrm>
          <a:prstGeom prst="rect">
            <a:avLst/>
          </a:prstGeom>
        </p:spPr>
      </p:pic>
      <p:sp>
        <p:nvSpPr>
          <p:cNvPr id="39" name="Oval 38">
            <a:extLst>
              <a:ext uri="{FF2B5EF4-FFF2-40B4-BE49-F238E27FC236}">
                <a16:creationId xmlns:a16="http://schemas.microsoft.com/office/drawing/2014/main" id="{6B8F2950-BDEC-4186-B10B-4270EFDBF962}"/>
              </a:ext>
            </a:extLst>
          </p:cNvPr>
          <p:cNvSpPr/>
          <p:nvPr/>
        </p:nvSpPr>
        <p:spPr>
          <a:xfrm>
            <a:off x="6174560" y="3243950"/>
            <a:ext cx="131956" cy="131956"/>
          </a:xfrm>
          <a:prstGeom prst="ellipse">
            <a:avLst/>
          </a:prstGeom>
          <a:solidFill>
            <a:srgbClr val="7030A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572DB0C-14FA-479C-BA47-3F3D2E428C40}"/>
                  </a:ext>
                </a:extLst>
              </p:cNvPr>
              <p:cNvSpPr txBox="1"/>
              <p:nvPr/>
            </p:nvSpPr>
            <p:spPr>
              <a:xfrm>
                <a:off x="6227759" y="2931222"/>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rgbClr val="7030A0"/>
                              </a:solidFill>
                              <a:latin typeface="Cambria Math" panose="02040503050406030204" pitchFamily="18" charset="0"/>
                            </a:rPr>
                          </m:ctrlPr>
                        </m:sSubSupPr>
                        <m:e>
                          <m:r>
                            <a:rPr lang="en-US" sz="2400" b="1" i="1" smtClean="0">
                              <a:solidFill>
                                <a:srgbClr val="7030A0"/>
                              </a:solidFill>
                              <a:latin typeface="Cambria Math" panose="02040503050406030204" pitchFamily="18" charset="0"/>
                            </a:rPr>
                            <m:t>𝒈</m:t>
                          </m:r>
                        </m:e>
                        <m:sub>
                          <m:r>
                            <a:rPr lang="en-US" sz="2400" b="1" i="1" smtClean="0">
                              <a:solidFill>
                                <a:srgbClr val="7030A0"/>
                              </a:solidFill>
                              <a:latin typeface="Cambria Math" panose="02040503050406030204" pitchFamily="18" charset="0"/>
                            </a:rPr>
                            <m:t>𝑫</m:t>
                          </m:r>
                        </m:sub>
                        <m:sup>
                          <m:r>
                            <a:rPr lang="en-US" sz="2400" b="1" i="1" smtClean="0">
                              <a:solidFill>
                                <a:srgbClr val="7030A0"/>
                              </a:solidFill>
                              <a:latin typeface="Cambria Math" panose="02040503050406030204" pitchFamily="18" charset="0"/>
                            </a:rPr>
                            <m:t>∗</m:t>
                          </m:r>
                        </m:sup>
                      </m:sSubSup>
                    </m:oMath>
                  </m:oMathPara>
                </a14:m>
                <a:endParaRPr lang="en-US" sz="2400" dirty="0">
                  <a:solidFill>
                    <a:srgbClr val="7030A0"/>
                  </a:solidFill>
                </a:endParaRPr>
              </a:p>
            </p:txBody>
          </p:sp>
        </mc:Choice>
        <mc:Fallback xmlns="">
          <p:sp>
            <p:nvSpPr>
              <p:cNvPr id="27" name="TextBox 26">
                <a:extLst>
                  <a:ext uri="{FF2B5EF4-FFF2-40B4-BE49-F238E27FC236}">
                    <a16:creationId xmlns:a16="http://schemas.microsoft.com/office/drawing/2014/main" id="{A572DB0C-14FA-479C-BA47-3F3D2E428C40}"/>
                  </a:ext>
                </a:extLst>
              </p:cNvPr>
              <p:cNvSpPr txBox="1">
                <a:spLocks noRot="1" noChangeAspect="1" noMove="1" noResize="1" noEditPoints="1" noAdjustHandles="1" noChangeArrowheads="1" noChangeShapeType="1" noTextEdit="1"/>
              </p:cNvSpPr>
              <p:nvPr/>
            </p:nvSpPr>
            <p:spPr>
              <a:xfrm>
                <a:off x="6227759" y="2931222"/>
                <a:ext cx="607742" cy="461665"/>
              </a:xfrm>
              <a:prstGeom prst="rect">
                <a:avLst/>
              </a:prstGeom>
              <a:blipFill>
                <a:blip r:embed="rId7"/>
                <a:stretch>
                  <a:fillRect l="-101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5E51F60-8DB7-4DE0-B509-6F905D9B9F7C}"/>
                  </a:ext>
                </a:extLst>
              </p:cNvPr>
              <p:cNvSpPr txBox="1"/>
              <p:nvPr/>
            </p:nvSpPr>
            <p:spPr>
              <a:xfrm>
                <a:off x="6454215" y="2402110"/>
                <a:ext cx="3506945" cy="590931"/>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Best member of </a:t>
                </a:r>
                <a14:m>
                  <m:oMath xmlns:m="http://schemas.openxmlformats.org/officeDocument/2006/math">
                    <m:r>
                      <a:rPr lang="en-US" b="1" i="1" smtClean="0">
                        <a:latin typeface="Cambria Math" panose="02040503050406030204" pitchFamily="18" charset="0"/>
                      </a:rPr>
                      <m:t>ℋ</m:t>
                    </m:r>
                  </m:oMath>
                </a14:m>
                <a:br>
                  <a:rPr lang="en-US" dirty="0">
                    <a:latin typeface="Avenir Next LT Pro" panose="020B0504020202020204" pitchFamily="34" charset="0"/>
                  </a:rPr>
                </a:br>
                <a:r>
                  <a:rPr lang="en-US" dirty="0">
                    <a:latin typeface="Avenir Next LT Pro" panose="020B0504020202020204" pitchFamily="34" charset="0"/>
                  </a:rPr>
                  <a:t> given </a:t>
                </a:r>
                <a:r>
                  <a:rPr lang="en-US" dirty="0">
                    <a:solidFill>
                      <a:srgbClr val="7030A0"/>
                    </a:solidFill>
                    <a:latin typeface="Avenir Next LT Pro" panose="020B0504020202020204" pitchFamily="34" charset="0"/>
                  </a:rPr>
                  <a:t>dataset D</a:t>
                </a:r>
              </a:p>
            </p:txBody>
          </p:sp>
        </mc:Choice>
        <mc:Fallback xmlns="">
          <p:sp>
            <p:nvSpPr>
              <p:cNvPr id="30" name="TextBox 29">
                <a:extLst>
                  <a:ext uri="{FF2B5EF4-FFF2-40B4-BE49-F238E27FC236}">
                    <a16:creationId xmlns:a16="http://schemas.microsoft.com/office/drawing/2014/main" id="{75E51F60-8DB7-4DE0-B509-6F905D9B9F7C}"/>
                  </a:ext>
                </a:extLst>
              </p:cNvPr>
              <p:cNvSpPr txBox="1">
                <a:spLocks noRot="1" noChangeAspect="1" noMove="1" noResize="1" noEditPoints="1" noAdjustHandles="1" noChangeArrowheads="1" noChangeShapeType="1" noTextEdit="1"/>
              </p:cNvSpPr>
              <p:nvPr/>
            </p:nvSpPr>
            <p:spPr>
              <a:xfrm>
                <a:off x="6454215" y="2402110"/>
                <a:ext cx="3506945" cy="590931"/>
              </a:xfrm>
              <a:prstGeom prst="rect">
                <a:avLst/>
              </a:prstGeom>
              <a:blipFill>
                <a:blip r:embed="rId8"/>
                <a:stretch>
                  <a:fillRect t="-9278" b="-16495"/>
                </a:stretch>
              </a:blipFill>
            </p:spPr>
            <p:txBody>
              <a:bodyPr/>
              <a:lstStyle/>
              <a:p>
                <a:r>
                  <a:rPr lang="en-US">
                    <a:noFill/>
                  </a:rPr>
                  <a:t> </a:t>
                </a:r>
              </a:p>
            </p:txBody>
          </p:sp>
        </mc:Fallback>
      </mc:AlternateContent>
      <p:pic>
        <p:nvPicPr>
          <p:cNvPr id="32" name="Graphic 31" descr="Arrow: Counter-clockwise curve with solid fill">
            <a:extLst>
              <a:ext uri="{FF2B5EF4-FFF2-40B4-BE49-F238E27FC236}">
                <a16:creationId xmlns:a16="http://schemas.microsoft.com/office/drawing/2014/main" id="{C52350B0-3521-4DA4-9B02-A34D9A31C6A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5738195">
            <a:off x="6620509" y="2483729"/>
            <a:ext cx="731520" cy="731520"/>
          </a:xfrm>
          <a:prstGeom prst="rect">
            <a:avLst/>
          </a:prstGeom>
        </p:spPr>
      </p:pic>
      <p:sp>
        <p:nvSpPr>
          <p:cNvPr id="33" name="TextBox 32">
            <a:extLst>
              <a:ext uri="{FF2B5EF4-FFF2-40B4-BE49-F238E27FC236}">
                <a16:creationId xmlns:a16="http://schemas.microsoft.com/office/drawing/2014/main" id="{55078578-A80F-4BAE-8502-87C4A74E26D4}"/>
              </a:ext>
            </a:extLst>
          </p:cNvPr>
          <p:cNvSpPr txBox="1"/>
          <p:nvPr/>
        </p:nvSpPr>
        <p:spPr>
          <a:xfrm rot="21428309">
            <a:off x="2498217" y="2850104"/>
            <a:ext cx="1414385" cy="584775"/>
          </a:xfrm>
          <a:prstGeom prst="rect">
            <a:avLst/>
          </a:prstGeom>
          <a:noFill/>
        </p:spPr>
        <p:txBody>
          <a:bodyPr wrap="square">
            <a:spAutoFit/>
          </a:bodyPr>
          <a:lstStyle/>
          <a:p>
            <a:pPr algn="ctr"/>
            <a:r>
              <a:rPr lang="en-US" sz="1600" dirty="0">
                <a:latin typeface="Avenir Next LT Pro" panose="020B0504020202020204" pitchFamily="34" charset="0"/>
              </a:rPr>
              <a:t>Modelling Error</a:t>
            </a:r>
            <a:endParaRPr lang="en-US" sz="1600" dirty="0"/>
          </a:p>
        </p:txBody>
      </p:sp>
      <p:sp>
        <p:nvSpPr>
          <p:cNvPr id="34" name="TextBox 33">
            <a:extLst>
              <a:ext uri="{FF2B5EF4-FFF2-40B4-BE49-F238E27FC236}">
                <a16:creationId xmlns:a16="http://schemas.microsoft.com/office/drawing/2014/main" id="{3D14900E-07C2-40FD-A43C-4BC04147CCEC}"/>
              </a:ext>
            </a:extLst>
          </p:cNvPr>
          <p:cNvSpPr txBox="1"/>
          <p:nvPr/>
        </p:nvSpPr>
        <p:spPr>
          <a:xfrm rot="1084434">
            <a:off x="4482591" y="3033736"/>
            <a:ext cx="1731294" cy="584775"/>
          </a:xfrm>
          <a:prstGeom prst="rect">
            <a:avLst/>
          </a:prstGeom>
          <a:noFill/>
        </p:spPr>
        <p:txBody>
          <a:bodyPr wrap="square">
            <a:spAutoFit/>
          </a:bodyPr>
          <a:lstStyle/>
          <a:p>
            <a:pPr algn="ctr"/>
            <a:r>
              <a:rPr lang="en-US" sz="1600" dirty="0">
                <a:latin typeface="Avenir Next LT Pro" panose="020B0504020202020204" pitchFamily="34" charset="0"/>
              </a:rPr>
              <a:t>Estimation </a:t>
            </a:r>
          </a:p>
          <a:p>
            <a:pPr algn="ctr"/>
            <a:r>
              <a:rPr lang="en-US" sz="1600" dirty="0">
                <a:latin typeface="Avenir Next LT Pro" panose="020B0504020202020204" pitchFamily="34" charset="0"/>
              </a:rPr>
              <a:t>Error</a:t>
            </a:r>
            <a:endParaRPr lang="en-US" sz="1600" dirty="0"/>
          </a:p>
        </p:txBody>
      </p:sp>
      <p:grpSp>
        <p:nvGrpSpPr>
          <p:cNvPr id="41" name="Group 40">
            <a:extLst>
              <a:ext uri="{FF2B5EF4-FFF2-40B4-BE49-F238E27FC236}">
                <a16:creationId xmlns:a16="http://schemas.microsoft.com/office/drawing/2014/main" id="{6270DCCC-04EC-44EA-8C5E-F4E6845F2D8F}"/>
              </a:ext>
            </a:extLst>
          </p:cNvPr>
          <p:cNvGrpSpPr/>
          <p:nvPr/>
        </p:nvGrpSpPr>
        <p:grpSpPr>
          <a:xfrm>
            <a:off x="145038" y="461682"/>
            <a:ext cx="992459" cy="992459"/>
            <a:chOff x="3925474" y="996862"/>
            <a:chExt cx="3426649" cy="3426649"/>
          </a:xfrm>
        </p:grpSpPr>
        <p:pic>
          <p:nvPicPr>
            <p:cNvPr id="43" name="Graphic 42" descr="Heart organ with solid fill">
              <a:extLst>
                <a:ext uri="{FF2B5EF4-FFF2-40B4-BE49-F238E27FC236}">
                  <a16:creationId xmlns:a16="http://schemas.microsoft.com/office/drawing/2014/main" id="{C9A0D09D-B89F-4D26-AE98-ACCBFDDA7A8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925474" y="996862"/>
              <a:ext cx="3426649" cy="3426649"/>
            </a:xfrm>
            <a:prstGeom prst="rect">
              <a:avLst/>
            </a:prstGeom>
          </p:spPr>
        </p:pic>
        <p:pic>
          <p:nvPicPr>
            <p:cNvPr id="48" name="Graphic 47" descr="Heart organ outline">
              <a:extLst>
                <a:ext uri="{FF2B5EF4-FFF2-40B4-BE49-F238E27FC236}">
                  <a16:creationId xmlns:a16="http://schemas.microsoft.com/office/drawing/2014/main" id="{7F63AEA7-8D26-423F-A994-AAC0435E746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981228" y="996862"/>
              <a:ext cx="3370895" cy="3393195"/>
            </a:xfrm>
            <a:prstGeom prst="rect">
              <a:avLst/>
            </a:prstGeom>
          </p:spPr>
        </p:pic>
      </p:grpSp>
      <p:sp>
        <p:nvSpPr>
          <p:cNvPr id="50" name="TextBox 49">
            <a:extLst>
              <a:ext uri="{FF2B5EF4-FFF2-40B4-BE49-F238E27FC236}">
                <a16:creationId xmlns:a16="http://schemas.microsoft.com/office/drawing/2014/main" id="{96774800-BCFE-4B5A-BA4B-DBD782BC2EC5}"/>
              </a:ext>
            </a:extLst>
          </p:cNvPr>
          <p:cNvSpPr txBox="1"/>
          <p:nvPr/>
        </p:nvSpPr>
        <p:spPr>
          <a:xfrm>
            <a:off x="516896" y="3767476"/>
            <a:ext cx="1904628" cy="341632"/>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Actual function</a:t>
            </a:r>
          </a:p>
        </p:txBody>
      </p:sp>
      <p:pic>
        <p:nvPicPr>
          <p:cNvPr id="51" name="Graphic 50" descr="Arrow: Counter-clockwise curve with solid fill">
            <a:extLst>
              <a:ext uri="{FF2B5EF4-FFF2-40B4-BE49-F238E27FC236}">
                <a16:creationId xmlns:a16="http://schemas.microsoft.com/office/drawing/2014/main" id="{B0DDECC4-16E7-466A-92BD-8DBADA41ADB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0800000" flipV="1">
            <a:off x="1103450" y="3014177"/>
            <a:ext cx="731520" cy="731520"/>
          </a:xfrm>
          <a:prstGeom prst="rect">
            <a:avLst/>
          </a:prstGeom>
        </p:spPr>
      </p:pic>
      <p:sp>
        <p:nvSpPr>
          <p:cNvPr id="52" name="TextBox 51">
            <a:extLst>
              <a:ext uri="{FF2B5EF4-FFF2-40B4-BE49-F238E27FC236}">
                <a16:creationId xmlns:a16="http://schemas.microsoft.com/office/drawing/2014/main" id="{BE46F3FC-F467-4AC4-9830-5D7299911333}"/>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0B1AB52-03B5-4104-A68A-3AB6ECCDD8E2}"/>
                  </a:ext>
                </a:extLst>
              </p:cNvPr>
              <p:cNvSpPr txBox="1"/>
              <p:nvPr/>
            </p:nvSpPr>
            <p:spPr>
              <a:xfrm>
                <a:off x="1295231" y="472833"/>
                <a:ext cx="10850064" cy="954107"/>
              </a:xfrm>
              <a:prstGeom prst="rect">
                <a:avLst/>
              </a:prstGeom>
              <a:noFill/>
            </p:spPr>
            <p:txBody>
              <a:bodyPr wrap="square">
                <a:spAutoFit/>
              </a:bodyPr>
              <a:lstStyle/>
              <a:p>
                <a:r>
                  <a:rPr lang="en-US" sz="2800" dirty="0">
                    <a:solidFill>
                      <a:srgbClr val="0070C0"/>
                    </a:solidFill>
                    <a:latin typeface="Avenir Next LT Pro" panose="020B0504020202020204" pitchFamily="34" charset="0"/>
                  </a:rPr>
                  <a:t>Find function </a:t>
                </a:r>
                <a14:m>
                  <m:oMath xmlns:m="http://schemas.openxmlformats.org/officeDocument/2006/math">
                    <m:r>
                      <a:rPr lang="en-US" sz="2800" b="1" i="1" smtClean="0">
                        <a:solidFill>
                          <a:srgbClr val="0070C0"/>
                        </a:solidFill>
                        <a:latin typeface="Cambria Math" panose="02040503050406030204" pitchFamily="18" charset="0"/>
                      </a:rPr>
                      <m:t>𝒈</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𝑿</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𝒀</m:t>
                    </m:r>
                  </m:oMath>
                </a14:m>
                <a:r>
                  <a:rPr lang="en-US" sz="2800" b="1" dirty="0">
                    <a:solidFill>
                      <a:srgbClr val="0070C0"/>
                    </a:solidFill>
                    <a:latin typeface="Avenir Next LT Pro" panose="020B0504020202020204" pitchFamily="34" charset="0"/>
                  </a:rPr>
                  <a:t> </a:t>
                </a:r>
                <a:r>
                  <a:rPr lang="en-US" sz="2800" dirty="0">
                    <a:latin typeface="Avenir Next LT Pro" panose="020B0504020202020204" pitchFamily="34" charset="0"/>
                  </a:rPr>
                  <a:t>from </a:t>
                </a:r>
                <a:r>
                  <a:rPr lang="en-US" sz="2800" dirty="0">
                    <a:solidFill>
                      <a:srgbClr val="C00000"/>
                    </a:solidFill>
                    <a:latin typeface="Avenir Next LT Pro" panose="020B0504020202020204" pitchFamily="34" charset="0"/>
                  </a:rPr>
                  <a:t>hypothesis space </a:t>
                </a:r>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ℋ</m:t>
                    </m:r>
                  </m:oMath>
                </a14:m>
                <a:r>
                  <a:rPr lang="en-US" sz="2800" dirty="0">
                    <a:solidFill>
                      <a:srgbClr val="C00000"/>
                    </a:solidFill>
                    <a:latin typeface="Avenir Next LT Pro" panose="020B0504020202020204" pitchFamily="34" charset="0"/>
                  </a:rPr>
                  <a:t> </a:t>
                </a:r>
                <a:r>
                  <a:rPr lang="en-US" sz="2800" dirty="0">
                    <a:latin typeface="Avenir Next LT Pro" panose="020B0504020202020204" pitchFamily="34" charset="0"/>
                  </a:rPr>
                  <a:t>that best approximates </a:t>
                </a:r>
                <a14:m>
                  <m:oMath xmlns:m="http://schemas.openxmlformats.org/officeDocument/2006/math">
                    <m:r>
                      <a:rPr lang="en-US" sz="2800" b="1" i="1" dirty="0" smtClean="0">
                        <a:solidFill>
                          <a:srgbClr val="00B050"/>
                        </a:solidFill>
                        <a:latin typeface="Cambria Math" panose="02040503050406030204" pitchFamily="18" charset="0"/>
                      </a:rPr>
                      <m:t>𝒇</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𝑿</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𝒀</m:t>
                    </m:r>
                  </m:oMath>
                </a14:m>
                <a:r>
                  <a:rPr lang="en-US" sz="2800" dirty="0">
                    <a:latin typeface="Avenir Next LT Pro" panose="020B0504020202020204" pitchFamily="34" charset="0"/>
                  </a:rPr>
                  <a:t> given a </a:t>
                </a:r>
                <a:r>
                  <a:rPr lang="en-US" sz="2800" b="1" dirty="0">
                    <a:solidFill>
                      <a:srgbClr val="7030A0"/>
                    </a:solidFill>
                    <a:latin typeface="Avenir Next LT Pro" panose="020B0504020202020204" pitchFamily="34" charset="0"/>
                  </a:rPr>
                  <a:t>dataset </a:t>
                </a:r>
                <a14:m>
                  <m:oMath xmlns:m="http://schemas.openxmlformats.org/officeDocument/2006/math">
                    <m:r>
                      <a:rPr lang="en-US" sz="2800" b="1" i="1" smtClean="0">
                        <a:solidFill>
                          <a:srgbClr val="7030A0"/>
                        </a:solidFill>
                        <a:latin typeface="Cambria Math" panose="02040503050406030204" pitchFamily="18" charset="0"/>
                        <a:ea typeface="Cambria Math" panose="02040503050406030204" pitchFamily="18" charset="0"/>
                      </a:rPr>
                      <m:t>𝓓</m:t>
                    </m:r>
                  </m:oMath>
                </a14:m>
                <a:r>
                  <a:rPr lang="en-US" sz="2800" dirty="0">
                    <a:latin typeface="Avenir Next LT Pro" panose="020B0504020202020204" pitchFamily="34" charset="0"/>
                  </a:rPr>
                  <a:t> of observations of </a:t>
                </a:r>
                <a14:m>
                  <m:oMath xmlns:m="http://schemas.openxmlformats.org/officeDocument/2006/math">
                    <m:r>
                      <a:rPr lang="en-US" sz="2800" b="1" i="1" dirty="0">
                        <a:solidFill>
                          <a:srgbClr val="00B050"/>
                        </a:solidFill>
                        <a:latin typeface="Cambria Math" panose="02040503050406030204" pitchFamily="18" charset="0"/>
                      </a:rPr>
                      <m:t>𝒇</m:t>
                    </m:r>
                  </m:oMath>
                </a14:m>
                <a:endParaRPr lang="en-US" sz="2800" dirty="0">
                  <a:latin typeface="Avenir Next LT Pro" panose="020B0504020202020204" pitchFamily="34" charset="0"/>
                </a:endParaRPr>
              </a:p>
            </p:txBody>
          </p:sp>
        </mc:Choice>
        <mc:Fallback xmlns="">
          <p:sp>
            <p:nvSpPr>
              <p:cNvPr id="28" name="TextBox 27">
                <a:extLst>
                  <a:ext uri="{FF2B5EF4-FFF2-40B4-BE49-F238E27FC236}">
                    <a16:creationId xmlns:a16="http://schemas.microsoft.com/office/drawing/2014/main" id="{80B1AB52-03B5-4104-A68A-3AB6ECCDD8E2}"/>
                  </a:ext>
                </a:extLst>
              </p:cNvPr>
              <p:cNvSpPr txBox="1">
                <a:spLocks noRot="1" noChangeAspect="1" noMove="1" noResize="1" noEditPoints="1" noAdjustHandles="1" noChangeArrowheads="1" noChangeShapeType="1" noTextEdit="1"/>
              </p:cNvSpPr>
              <p:nvPr/>
            </p:nvSpPr>
            <p:spPr>
              <a:xfrm>
                <a:off x="1295231" y="472833"/>
                <a:ext cx="10850064" cy="954107"/>
              </a:xfrm>
              <a:prstGeom prst="rect">
                <a:avLst/>
              </a:prstGeom>
              <a:blipFill>
                <a:blip r:embed="rId13"/>
                <a:stretch>
                  <a:fillRect l="-1124" t="-6410"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9FDAD3A-DEC5-40A5-ABDB-566F053CF4BB}"/>
                  </a:ext>
                </a:extLst>
              </p:cNvPr>
              <p:cNvSpPr txBox="1"/>
              <p:nvPr/>
            </p:nvSpPr>
            <p:spPr>
              <a:xfrm>
                <a:off x="3905754" y="6262071"/>
                <a:ext cx="47764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ea typeface="Cambria Math" panose="02040503050406030204" pitchFamily="18" charset="0"/>
                        </a:rPr>
                        <m:t>ℋ</m:t>
                      </m:r>
                    </m:oMath>
                  </m:oMathPara>
                </a14:m>
                <a:endParaRPr lang="en-US" sz="3600" dirty="0"/>
              </a:p>
            </p:txBody>
          </p:sp>
        </mc:Choice>
        <mc:Fallback xmlns="">
          <p:sp>
            <p:nvSpPr>
              <p:cNvPr id="29" name="TextBox 28">
                <a:extLst>
                  <a:ext uri="{FF2B5EF4-FFF2-40B4-BE49-F238E27FC236}">
                    <a16:creationId xmlns:a16="http://schemas.microsoft.com/office/drawing/2014/main" id="{79FDAD3A-DEC5-40A5-ABDB-566F053CF4BB}"/>
                  </a:ext>
                </a:extLst>
              </p:cNvPr>
              <p:cNvSpPr txBox="1">
                <a:spLocks noRot="1" noChangeAspect="1" noMove="1" noResize="1" noEditPoints="1" noAdjustHandles="1" noChangeArrowheads="1" noChangeShapeType="1" noTextEdit="1"/>
              </p:cNvSpPr>
              <p:nvPr/>
            </p:nvSpPr>
            <p:spPr>
              <a:xfrm>
                <a:off x="3905754" y="6262071"/>
                <a:ext cx="477644" cy="646331"/>
              </a:xfrm>
              <a:prstGeom prst="rect">
                <a:avLst/>
              </a:prstGeom>
              <a:blipFill>
                <a:blip r:embed="rId14"/>
                <a:stretch>
                  <a:fillRect r="-8974"/>
                </a:stretch>
              </a:blipFill>
            </p:spPr>
            <p:txBody>
              <a:bodyPr/>
              <a:lstStyle/>
              <a:p>
                <a:r>
                  <a:rPr lang="en-US">
                    <a:noFill/>
                  </a:rPr>
                  <a:t> </a:t>
                </a:r>
              </a:p>
            </p:txBody>
          </p:sp>
        </mc:Fallback>
      </mc:AlternateContent>
    </p:spTree>
    <p:extLst>
      <p:ext uri="{BB962C8B-B14F-4D97-AF65-F5344CB8AC3E}">
        <p14:creationId xmlns:p14="http://schemas.microsoft.com/office/powerpoint/2010/main" val="2351283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Error Decomposition for Function Approximation</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79</a:t>
            </a:fld>
            <a:endParaRPr lang="en-US"/>
          </a:p>
        </p:txBody>
      </p:sp>
      <p:sp>
        <p:nvSpPr>
          <p:cNvPr id="4" name="Oval 3">
            <a:extLst>
              <a:ext uri="{FF2B5EF4-FFF2-40B4-BE49-F238E27FC236}">
                <a16:creationId xmlns:a16="http://schemas.microsoft.com/office/drawing/2014/main" id="{D26A1075-4E42-49F9-9244-EE2213A7DB57}"/>
              </a:ext>
            </a:extLst>
          </p:cNvPr>
          <p:cNvSpPr/>
          <p:nvPr/>
        </p:nvSpPr>
        <p:spPr>
          <a:xfrm>
            <a:off x="3791922" y="1802257"/>
            <a:ext cx="7872762" cy="5906627"/>
          </a:xfrm>
          <a:prstGeom prst="ellipse">
            <a:avLst/>
          </a:prstGeom>
          <a:solidFill>
            <a:srgbClr val="FFDDDD"/>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0A4CD33-BAD8-436B-BB1F-2AA00F8F6F78}"/>
              </a:ext>
            </a:extLst>
          </p:cNvPr>
          <p:cNvSpPr/>
          <p:nvPr/>
        </p:nvSpPr>
        <p:spPr>
          <a:xfrm>
            <a:off x="7788732" y="4301987"/>
            <a:ext cx="131956" cy="131956"/>
          </a:xfrm>
          <a:prstGeom prst="ellipse">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EE63D0-BEB8-404F-8F97-9760EBAA284B}"/>
                  </a:ext>
                </a:extLst>
              </p:cNvPr>
              <p:cNvSpPr txBox="1"/>
              <p:nvPr/>
            </p:nvSpPr>
            <p:spPr>
              <a:xfrm>
                <a:off x="7783697" y="4126841"/>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𝒈</m:t>
                      </m:r>
                    </m:oMath>
                  </m:oMathPara>
                </a14:m>
                <a:endParaRPr lang="en-US" sz="2400" dirty="0"/>
              </a:p>
            </p:txBody>
          </p:sp>
        </mc:Choice>
        <mc:Fallback xmlns="">
          <p:sp>
            <p:nvSpPr>
              <p:cNvPr id="16" name="TextBox 15">
                <a:extLst>
                  <a:ext uri="{FF2B5EF4-FFF2-40B4-BE49-F238E27FC236}">
                    <a16:creationId xmlns:a16="http://schemas.microsoft.com/office/drawing/2014/main" id="{43EE63D0-BEB8-404F-8F97-9760EBAA284B}"/>
                  </a:ext>
                </a:extLst>
              </p:cNvPr>
              <p:cNvSpPr txBox="1">
                <a:spLocks noRot="1" noChangeAspect="1" noMove="1" noResize="1" noEditPoints="1" noAdjustHandles="1" noChangeArrowheads="1" noChangeShapeType="1" noTextEdit="1"/>
              </p:cNvSpPr>
              <p:nvPr/>
            </p:nvSpPr>
            <p:spPr>
              <a:xfrm>
                <a:off x="7783697" y="4126841"/>
                <a:ext cx="607742" cy="461665"/>
              </a:xfrm>
              <a:prstGeom prst="rect">
                <a:avLst/>
              </a:prstGeom>
              <a:blipFill>
                <a:blip r:embed="rId2"/>
                <a:stretch>
                  <a:fillRect b="-10526"/>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695E5EBD-33D5-4954-81B1-790C4FD79C07}"/>
              </a:ext>
            </a:extLst>
          </p:cNvPr>
          <p:cNvSpPr/>
          <p:nvPr/>
        </p:nvSpPr>
        <p:spPr>
          <a:xfrm>
            <a:off x="1834970" y="2817579"/>
            <a:ext cx="131956" cy="131956"/>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652051A-CD3B-49A2-8B7B-54D22910CC8A}"/>
                  </a:ext>
                </a:extLst>
              </p:cNvPr>
              <p:cNvSpPr txBox="1"/>
              <p:nvPr/>
            </p:nvSpPr>
            <p:spPr>
              <a:xfrm>
                <a:off x="1470695" y="2721193"/>
                <a:ext cx="5854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solidFill>
                            <a:srgbClr val="00B050"/>
                          </a:solidFill>
                          <a:latin typeface="Cambria Math" panose="02040503050406030204" pitchFamily="18" charset="0"/>
                        </a:rPr>
                        <m:t>𝒇</m:t>
                      </m:r>
                    </m:oMath>
                  </m:oMathPara>
                </a14:m>
                <a:endParaRPr lang="en-US" dirty="0"/>
              </a:p>
            </p:txBody>
          </p:sp>
        </mc:Choice>
        <mc:Fallback xmlns="">
          <p:sp>
            <p:nvSpPr>
              <p:cNvPr id="18" name="TextBox 17">
                <a:extLst>
                  <a:ext uri="{FF2B5EF4-FFF2-40B4-BE49-F238E27FC236}">
                    <a16:creationId xmlns:a16="http://schemas.microsoft.com/office/drawing/2014/main" id="{A652051A-CD3B-49A2-8B7B-54D22910CC8A}"/>
                  </a:ext>
                </a:extLst>
              </p:cNvPr>
              <p:cNvSpPr txBox="1">
                <a:spLocks noRot="1" noChangeAspect="1" noMove="1" noResize="1" noEditPoints="1" noAdjustHandles="1" noChangeArrowheads="1" noChangeShapeType="1" noTextEdit="1"/>
              </p:cNvSpPr>
              <p:nvPr/>
            </p:nvSpPr>
            <p:spPr>
              <a:xfrm>
                <a:off x="1470695" y="2721193"/>
                <a:ext cx="585439" cy="369332"/>
              </a:xfrm>
              <a:prstGeom prst="rect">
                <a:avLst/>
              </a:prstGeom>
              <a:blipFill>
                <a:blip r:embed="rId3"/>
                <a:stretch>
                  <a:fillRect b="-13115"/>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BAD8CEC-D164-4FA1-88A0-61234FCB0D70}"/>
              </a:ext>
            </a:extLst>
          </p:cNvPr>
          <p:cNvSpPr/>
          <p:nvPr/>
        </p:nvSpPr>
        <p:spPr>
          <a:xfrm>
            <a:off x="4713251" y="2751601"/>
            <a:ext cx="131956" cy="131956"/>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1D605-4019-49F8-ADEE-54086B3AD47D}"/>
                  </a:ext>
                </a:extLst>
              </p:cNvPr>
              <p:cNvSpPr txBox="1"/>
              <p:nvPr/>
            </p:nvSpPr>
            <p:spPr>
              <a:xfrm>
                <a:off x="4528157" y="2256947"/>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𝒈</m:t>
                          </m:r>
                        </m:e>
                        <m:sup>
                          <m:r>
                            <a:rPr lang="en-US" sz="2400" b="1" i="1" smtClean="0">
                              <a:solidFill>
                                <a:schemeClr val="tx1"/>
                              </a:solidFill>
                              <a:latin typeface="Cambria Math" panose="02040503050406030204" pitchFamily="18" charset="0"/>
                            </a:rPr>
                            <m:t>∗</m:t>
                          </m:r>
                        </m:sup>
                      </m:sSup>
                    </m:oMath>
                  </m:oMathPara>
                </a14:m>
                <a:endParaRPr lang="en-US" sz="2400" dirty="0"/>
              </a:p>
            </p:txBody>
          </p:sp>
        </mc:Choice>
        <mc:Fallback xmlns="">
          <p:sp>
            <p:nvSpPr>
              <p:cNvPr id="26" name="TextBox 25">
                <a:extLst>
                  <a:ext uri="{FF2B5EF4-FFF2-40B4-BE49-F238E27FC236}">
                    <a16:creationId xmlns:a16="http://schemas.microsoft.com/office/drawing/2014/main" id="{63F1D605-4019-49F8-ADEE-54086B3AD47D}"/>
                  </a:ext>
                </a:extLst>
              </p:cNvPr>
              <p:cNvSpPr txBox="1">
                <a:spLocks noRot="1" noChangeAspect="1" noMove="1" noResize="1" noEditPoints="1" noAdjustHandles="1" noChangeArrowheads="1" noChangeShapeType="1" noTextEdit="1"/>
              </p:cNvSpPr>
              <p:nvPr/>
            </p:nvSpPr>
            <p:spPr>
              <a:xfrm>
                <a:off x="4528157" y="2256947"/>
                <a:ext cx="607742" cy="461665"/>
              </a:xfrm>
              <a:prstGeom prst="rect">
                <a:avLst/>
              </a:prstGeom>
              <a:blipFill>
                <a:blip r:embed="rId4"/>
                <a:stretch>
                  <a:fillRect b="-10526"/>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00EAE184-08FE-4454-955D-74A49C146381}"/>
              </a:ext>
            </a:extLst>
          </p:cNvPr>
          <p:cNvSpPr txBox="1"/>
          <p:nvPr/>
        </p:nvSpPr>
        <p:spPr>
          <a:xfrm rot="21428309">
            <a:off x="2498217" y="2850104"/>
            <a:ext cx="1414385" cy="584775"/>
          </a:xfrm>
          <a:prstGeom prst="rect">
            <a:avLst/>
          </a:prstGeom>
          <a:noFill/>
        </p:spPr>
        <p:txBody>
          <a:bodyPr wrap="square">
            <a:spAutoFit/>
          </a:bodyPr>
          <a:lstStyle/>
          <a:p>
            <a:pPr algn="ctr"/>
            <a:r>
              <a:rPr lang="en-US" sz="1600" dirty="0">
                <a:latin typeface="Avenir Next LT Pro" panose="020B0504020202020204" pitchFamily="34" charset="0"/>
              </a:rPr>
              <a:t>Modelling Error</a:t>
            </a:r>
            <a:endParaRPr lang="en-US" sz="1600" dirty="0"/>
          </a:p>
        </p:txBody>
      </p:sp>
      <p:sp>
        <p:nvSpPr>
          <p:cNvPr id="29" name="TextBox 28">
            <a:extLst>
              <a:ext uri="{FF2B5EF4-FFF2-40B4-BE49-F238E27FC236}">
                <a16:creationId xmlns:a16="http://schemas.microsoft.com/office/drawing/2014/main" id="{F0B5FCE8-4812-4759-B5F9-A758F637E8C6}"/>
              </a:ext>
            </a:extLst>
          </p:cNvPr>
          <p:cNvSpPr txBox="1"/>
          <p:nvPr/>
        </p:nvSpPr>
        <p:spPr>
          <a:xfrm rot="1084434">
            <a:off x="4482591" y="3033736"/>
            <a:ext cx="1731294" cy="584775"/>
          </a:xfrm>
          <a:prstGeom prst="rect">
            <a:avLst/>
          </a:prstGeom>
          <a:noFill/>
        </p:spPr>
        <p:txBody>
          <a:bodyPr wrap="square">
            <a:spAutoFit/>
          </a:bodyPr>
          <a:lstStyle/>
          <a:p>
            <a:pPr algn="ctr"/>
            <a:r>
              <a:rPr lang="en-US" sz="1600" dirty="0">
                <a:latin typeface="Avenir Next LT Pro" panose="020B0504020202020204" pitchFamily="34" charset="0"/>
              </a:rPr>
              <a:t>Estimation </a:t>
            </a:r>
          </a:p>
          <a:p>
            <a:pPr algn="ctr"/>
            <a:r>
              <a:rPr lang="en-US" sz="1600" dirty="0">
                <a:latin typeface="Avenir Next LT Pro" panose="020B0504020202020204" pitchFamily="34" charset="0"/>
              </a:rPr>
              <a:t>Error</a:t>
            </a:r>
            <a:endParaRPr lang="en-US" sz="1600" dirty="0"/>
          </a:p>
        </p:txBody>
      </p:sp>
      <p:cxnSp>
        <p:nvCxnSpPr>
          <p:cNvPr id="31" name="Straight Arrow Connector 30">
            <a:extLst>
              <a:ext uri="{FF2B5EF4-FFF2-40B4-BE49-F238E27FC236}">
                <a16:creationId xmlns:a16="http://schemas.microsoft.com/office/drawing/2014/main" id="{56DCCC75-7DB6-42E6-BA91-2020BA643036}"/>
              </a:ext>
            </a:extLst>
          </p:cNvPr>
          <p:cNvCxnSpPr>
            <a:cxnSpLocks/>
          </p:cNvCxnSpPr>
          <p:nvPr/>
        </p:nvCxnSpPr>
        <p:spPr>
          <a:xfrm>
            <a:off x="4814761" y="2848396"/>
            <a:ext cx="1343278" cy="42078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65784F4-53F4-4AA4-99FD-23D498DBADFE}"/>
              </a:ext>
            </a:extLst>
          </p:cNvPr>
          <p:cNvCxnSpPr>
            <a:cxnSpLocks/>
          </p:cNvCxnSpPr>
          <p:nvPr/>
        </p:nvCxnSpPr>
        <p:spPr>
          <a:xfrm flipV="1">
            <a:off x="1929161" y="2791752"/>
            <a:ext cx="2812772" cy="10756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2357511-0195-48D4-9A3F-317D917415CE}"/>
                  </a:ext>
                </a:extLst>
              </p:cNvPr>
              <p:cNvSpPr txBox="1"/>
              <p:nvPr/>
            </p:nvSpPr>
            <p:spPr>
              <a:xfrm>
                <a:off x="1295231" y="1756536"/>
                <a:ext cx="3506945" cy="840230"/>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Best member of </a:t>
                </a:r>
                <a14:m>
                  <m:oMath xmlns:m="http://schemas.openxmlformats.org/officeDocument/2006/math">
                    <m:r>
                      <a:rPr lang="en-US" b="1" i="1" smtClean="0">
                        <a:latin typeface="Cambria Math" panose="02040503050406030204" pitchFamily="18" charset="0"/>
                      </a:rPr>
                      <m:t>ℋ</m:t>
                    </m:r>
                  </m:oMath>
                </a14:m>
                <a:br>
                  <a:rPr lang="en-US" dirty="0">
                    <a:latin typeface="Avenir Next LT Pro" panose="020B0504020202020204" pitchFamily="34" charset="0"/>
                  </a:rPr>
                </a:br>
                <a:r>
                  <a:rPr lang="en-US" dirty="0">
                    <a:latin typeface="Avenir Next LT Pro" panose="020B0504020202020204" pitchFamily="34" charset="0"/>
                  </a:rPr>
                  <a:t> given infinite data</a:t>
                </a:r>
                <a:br>
                  <a:rPr lang="en-US" dirty="0">
                    <a:latin typeface="Avenir Next LT Pro" panose="020B0504020202020204" pitchFamily="34" charset="0"/>
                  </a:rPr>
                </a:br>
                <a:r>
                  <a:rPr lang="en-US" dirty="0">
                    <a:latin typeface="Avenir Next LT Pro" panose="020B0504020202020204" pitchFamily="34" charset="0"/>
                  </a:rPr>
                  <a:t>and training time</a:t>
                </a:r>
              </a:p>
            </p:txBody>
          </p:sp>
        </mc:Choice>
        <mc:Fallback xmlns="">
          <p:sp>
            <p:nvSpPr>
              <p:cNvPr id="37" name="TextBox 36">
                <a:extLst>
                  <a:ext uri="{FF2B5EF4-FFF2-40B4-BE49-F238E27FC236}">
                    <a16:creationId xmlns:a16="http://schemas.microsoft.com/office/drawing/2014/main" id="{B2357511-0195-48D4-9A3F-317D917415CE}"/>
                  </a:ext>
                </a:extLst>
              </p:cNvPr>
              <p:cNvSpPr txBox="1">
                <a:spLocks noRot="1" noChangeAspect="1" noMove="1" noResize="1" noEditPoints="1" noAdjustHandles="1" noChangeArrowheads="1" noChangeShapeType="1" noTextEdit="1"/>
              </p:cNvSpPr>
              <p:nvPr/>
            </p:nvSpPr>
            <p:spPr>
              <a:xfrm>
                <a:off x="1295231" y="1756536"/>
                <a:ext cx="3506945" cy="840230"/>
              </a:xfrm>
              <a:prstGeom prst="rect">
                <a:avLst/>
              </a:prstGeom>
              <a:blipFill>
                <a:blip r:embed="rId5"/>
                <a:stretch>
                  <a:fillRect t="-6522" b="-10870"/>
                </a:stretch>
              </a:blipFill>
            </p:spPr>
            <p:txBody>
              <a:bodyPr/>
              <a:lstStyle/>
              <a:p>
                <a:r>
                  <a:rPr lang="en-US">
                    <a:noFill/>
                  </a:rPr>
                  <a:t> </a:t>
                </a:r>
              </a:p>
            </p:txBody>
          </p:sp>
        </mc:Fallback>
      </mc:AlternateContent>
      <p:pic>
        <p:nvPicPr>
          <p:cNvPr id="38" name="Graphic 37" descr="Arrow: Counter-clockwise curve with solid fill">
            <a:extLst>
              <a:ext uri="{FF2B5EF4-FFF2-40B4-BE49-F238E27FC236}">
                <a16:creationId xmlns:a16="http://schemas.microsoft.com/office/drawing/2014/main" id="{91702AE9-D30B-4A64-BC5F-CD0636E559E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5861805" flipH="1">
            <a:off x="3964722" y="1830410"/>
            <a:ext cx="731520" cy="731520"/>
          </a:xfrm>
          <a:prstGeom prst="rect">
            <a:avLst/>
          </a:prstGeom>
        </p:spPr>
      </p:pic>
      <p:sp>
        <p:nvSpPr>
          <p:cNvPr id="39" name="Oval 38">
            <a:extLst>
              <a:ext uri="{FF2B5EF4-FFF2-40B4-BE49-F238E27FC236}">
                <a16:creationId xmlns:a16="http://schemas.microsoft.com/office/drawing/2014/main" id="{6B8F2950-BDEC-4186-B10B-4270EFDBF962}"/>
              </a:ext>
            </a:extLst>
          </p:cNvPr>
          <p:cNvSpPr/>
          <p:nvPr/>
        </p:nvSpPr>
        <p:spPr>
          <a:xfrm>
            <a:off x="6174560" y="3243950"/>
            <a:ext cx="131956" cy="131956"/>
          </a:xfrm>
          <a:prstGeom prst="ellipse">
            <a:avLst/>
          </a:prstGeom>
          <a:solidFill>
            <a:srgbClr val="7030A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32809F-533A-4834-96C0-EBF02C33FA1A}"/>
                  </a:ext>
                </a:extLst>
              </p:cNvPr>
              <p:cNvSpPr txBox="1"/>
              <p:nvPr/>
            </p:nvSpPr>
            <p:spPr>
              <a:xfrm>
                <a:off x="6227759" y="2931222"/>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rgbClr val="7030A0"/>
                              </a:solidFill>
                              <a:latin typeface="Cambria Math" panose="02040503050406030204" pitchFamily="18" charset="0"/>
                            </a:rPr>
                          </m:ctrlPr>
                        </m:sSubSupPr>
                        <m:e>
                          <m:r>
                            <a:rPr lang="en-US" sz="2400" b="1" i="1" smtClean="0">
                              <a:solidFill>
                                <a:srgbClr val="7030A0"/>
                              </a:solidFill>
                              <a:latin typeface="Cambria Math" panose="02040503050406030204" pitchFamily="18" charset="0"/>
                            </a:rPr>
                            <m:t>𝒈</m:t>
                          </m:r>
                        </m:e>
                        <m:sub>
                          <m:r>
                            <a:rPr lang="en-US" sz="2400" b="1" i="1" smtClean="0">
                              <a:solidFill>
                                <a:srgbClr val="7030A0"/>
                              </a:solidFill>
                              <a:latin typeface="Cambria Math" panose="02040503050406030204" pitchFamily="18" charset="0"/>
                            </a:rPr>
                            <m:t>𝑫</m:t>
                          </m:r>
                        </m:sub>
                        <m:sup>
                          <m:r>
                            <a:rPr lang="en-US" sz="2400" b="1" i="1" smtClean="0">
                              <a:solidFill>
                                <a:srgbClr val="7030A0"/>
                              </a:solidFill>
                              <a:latin typeface="Cambria Math" panose="02040503050406030204" pitchFamily="18" charset="0"/>
                            </a:rPr>
                            <m:t>∗</m:t>
                          </m:r>
                        </m:sup>
                      </m:sSubSup>
                    </m:oMath>
                  </m:oMathPara>
                </a14:m>
                <a:endParaRPr lang="en-US" sz="2400" dirty="0">
                  <a:solidFill>
                    <a:srgbClr val="7030A0"/>
                  </a:solidFill>
                </a:endParaRPr>
              </a:p>
            </p:txBody>
          </p:sp>
        </mc:Choice>
        <mc:Fallback xmlns="">
          <p:sp>
            <p:nvSpPr>
              <p:cNvPr id="40" name="TextBox 39">
                <a:extLst>
                  <a:ext uri="{FF2B5EF4-FFF2-40B4-BE49-F238E27FC236}">
                    <a16:creationId xmlns:a16="http://schemas.microsoft.com/office/drawing/2014/main" id="{0332809F-533A-4834-96C0-EBF02C33FA1A}"/>
                  </a:ext>
                </a:extLst>
              </p:cNvPr>
              <p:cNvSpPr txBox="1">
                <a:spLocks noRot="1" noChangeAspect="1" noMove="1" noResize="1" noEditPoints="1" noAdjustHandles="1" noChangeArrowheads="1" noChangeShapeType="1" noTextEdit="1"/>
              </p:cNvSpPr>
              <p:nvPr/>
            </p:nvSpPr>
            <p:spPr>
              <a:xfrm>
                <a:off x="6227759" y="2931222"/>
                <a:ext cx="607742" cy="461665"/>
              </a:xfrm>
              <a:prstGeom prst="rect">
                <a:avLst/>
              </a:prstGeom>
              <a:blipFill>
                <a:blip r:embed="rId8"/>
                <a:stretch>
                  <a:fillRect l="-1010" b="-10526"/>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0F577347-C003-406E-BF82-FBCC4E556263}"/>
              </a:ext>
            </a:extLst>
          </p:cNvPr>
          <p:cNvCxnSpPr>
            <a:cxnSpLocks/>
          </p:cNvCxnSpPr>
          <p:nvPr/>
        </p:nvCxnSpPr>
        <p:spPr>
          <a:xfrm>
            <a:off x="6322741" y="3356517"/>
            <a:ext cx="1494264" cy="10036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180080D-175B-489E-BFFC-DA0A2FAFEEAC}"/>
                  </a:ext>
                </a:extLst>
              </p:cNvPr>
              <p:cNvSpPr txBox="1"/>
              <p:nvPr/>
            </p:nvSpPr>
            <p:spPr>
              <a:xfrm>
                <a:off x="6454215" y="2402110"/>
                <a:ext cx="3506945" cy="590931"/>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Best member of </a:t>
                </a:r>
                <a14:m>
                  <m:oMath xmlns:m="http://schemas.openxmlformats.org/officeDocument/2006/math">
                    <m:r>
                      <a:rPr lang="en-US" b="1" i="1" smtClean="0">
                        <a:latin typeface="Cambria Math" panose="02040503050406030204" pitchFamily="18" charset="0"/>
                      </a:rPr>
                      <m:t>ℋ</m:t>
                    </m:r>
                  </m:oMath>
                </a14:m>
                <a:endParaRPr lang="en-US" dirty="0"/>
              </a:p>
              <a:p>
                <a:pPr algn="ctr">
                  <a:lnSpc>
                    <a:spcPct val="90000"/>
                  </a:lnSpc>
                </a:pPr>
                <a:r>
                  <a:rPr lang="en-US" dirty="0">
                    <a:latin typeface="Avenir Next LT Pro" panose="020B0504020202020204" pitchFamily="34" charset="0"/>
                  </a:rPr>
                  <a:t> given </a:t>
                </a:r>
                <a:r>
                  <a:rPr lang="en-US" dirty="0">
                    <a:solidFill>
                      <a:srgbClr val="7030A0"/>
                    </a:solidFill>
                    <a:latin typeface="Avenir Next LT Pro" panose="020B0504020202020204" pitchFamily="34" charset="0"/>
                  </a:rPr>
                  <a:t>dataset D</a:t>
                </a:r>
              </a:p>
            </p:txBody>
          </p:sp>
        </mc:Choice>
        <mc:Fallback xmlns="">
          <p:sp>
            <p:nvSpPr>
              <p:cNvPr id="44" name="TextBox 43">
                <a:extLst>
                  <a:ext uri="{FF2B5EF4-FFF2-40B4-BE49-F238E27FC236}">
                    <a16:creationId xmlns:a16="http://schemas.microsoft.com/office/drawing/2014/main" id="{5180080D-175B-489E-BFFC-DA0A2FAFEEAC}"/>
                  </a:ext>
                </a:extLst>
              </p:cNvPr>
              <p:cNvSpPr txBox="1">
                <a:spLocks noRot="1" noChangeAspect="1" noMove="1" noResize="1" noEditPoints="1" noAdjustHandles="1" noChangeArrowheads="1" noChangeShapeType="1" noTextEdit="1"/>
              </p:cNvSpPr>
              <p:nvPr/>
            </p:nvSpPr>
            <p:spPr>
              <a:xfrm>
                <a:off x="6454215" y="2402110"/>
                <a:ext cx="3506945" cy="590931"/>
              </a:xfrm>
              <a:prstGeom prst="rect">
                <a:avLst/>
              </a:prstGeom>
              <a:blipFill>
                <a:blip r:embed="rId9"/>
                <a:stretch>
                  <a:fillRect t="-9278" b="-16495"/>
                </a:stretch>
              </a:blipFill>
            </p:spPr>
            <p:txBody>
              <a:bodyPr/>
              <a:lstStyle/>
              <a:p>
                <a:r>
                  <a:rPr lang="en-US">
                    <a:noFill/>
                  </a:rPr>
                  <a:t> </a:t>
                </a:r>
              </a:p>
            </p:txBody>
          </p:sp>
        </mc:Fallback>
      </mc:AlternateContent>
      <p:pic>
        <p:nvPicPr>
          <p:cNvPr id="45" name="Graphic 44" descr="Arrow: Counter-clockwise curve with solid fill">
            <a:extLst>
              <a:ext uri="{FF2B5EF4-FFF2-40B4-BE49-F238E27FC236}">
                <a16:creationId xmlns:a16="http://schemas.microsoft.com/office/drawing/2014/main" id="{CF6BB1D2-939B-4CB0-B336-97EBAC7A81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5738195">
            <a:off x="6620509" y="2483729"/>
            <a:ext cx="731520" cy="731520"/>
          </a:xfrm>
          <a:prstGeom prst="rect">
            <a:avLst/>
          </a:prstGeom>
        </p:spPr>
      </p:pic>
      <p:sp>
        <p:nvSpPr>
          <p:cNvPr id="46" name="TextBox 45">
            <a:extLst>
              <a:ext uri="{FF2B5EF4-FFF2-40B4-BE49-F238E27FC236}">
                <a16:creationId xmlns:a16="http://schemas.microsoft.com/office/drawing/2014/main" id="{33F33F35-B71E-4AAA-A243-CF2534028244}"/>
              </a:ext>
            </a:extLst>
          </p:cNvPr>
          <p:cNvSpPr txBox="1"/>
          <p:nvPr/>
        </p:nvSpPr>
        <p:spPr>
          <a:xfrm>
            <a:off x="8168382" y="4571903"/>
            <a:ext cx="3506945" cy="590931"/>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Actual model your </a:t>
            </a:r>
            <a:br>
              <a:rPr lang="en-US" dirty="0">
                <a:latin typeface="Avenir Next LT Pro" panose="020B0504020202020204" pitchFamily="34" charset="0"/>
              </a:rPr>
            </a:br>
            <a:r>
              <a:rPr lang="en-US" dirty="0">
                <a:latin typeface="Avenir Next LT Pro" panose="020B0504020202020204" pitchFamily="34" charset="0"/>
              </a:rPr>
              <a:t>learning algorithm found</a:t>
            </a:r>
            <a:endParaRPr lang="en-US" dirty="0">
              <a:solidFill>
                <a:srgbClr val="7030A0"/>
              </a:solidFill>
              <a:latin typeface="Avenir Next LT Pro" panose="020B0504020202020204" pitchFamily="34" charset="0"/>
            </a:endParaRPr>
          </a:p>
        </p:txBody>
      </p:sp>
      <p:pic>
        <p:nvPicPr>
          <p:cNvPr id="47" name="Graphic 46" descr="Arrow: Counter-clockwise curve with solid fill">
            <a:extLst>
              <a:ext uri="{FF2B5EF4-FFF2-40B4-BE49-F238E27FC236}">
                <a16:creationId xmlns:a16="http://schemas.microsoft.com/office/drawing/2014/main" id="{42D1A7FD-0C26-4EA5-9748-6EC43221450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5861805" flipV="1">
            <a:off x="8058809" y="4323287"/>
            <a:ext cx="731520" cy="731520"/>
          </a:xfrm>
          <a:prstGeom prst="rect">
            <a:avLst/>
          </a:prstGeom>
        </p:spPr>
      </p:pic>
      <p:sp>
        <p:nvSpPr>
          <p:cNvPr id="49" name="TextBox 48">
            <a:extLst>
              <a:ext uri="{FF2B5EF4-FFF2-40B4-BE49-F238E27FC236}">
                <a16:creationId xmlns:a16="http://schemas.microsoft.com/office/drawing/2014/main" id="{C237D73F-E0C3-43A9-8374-687CB572E041}"/>
              </a:ext>
            </a:extLst>
          </p:cNvPr>
          <p:cNvSpPr txBox="1"/>
          <p:nvPr/>
        </p:nvSpPr>
        <p:spPr>
          <a:xfrm rot="2056759">
            <a:off x="6038532" y="3847598"/>
            <a:ext cx="1731294" cy="584775"/>
          </a:xfrm>
          <a:prstGeom prst="rect">
            <a:avLst/>
          </a:prstGeom>
          <a:noFill/>
        </p:spPr>
        <p:txBody>
          <a:bodyPr wrap="square">
            <a:spAutoFit/>
          </a:bodyPr>
          <a:lstStyle/>
          <a:p>
            <a:pPr algn="ctr"/>
            <a:r>
              <a:rPr lang="en-US" sz="1600" dirty="0">
                <a:latin typeface="Avenir Next LT Pro" panose="020B0504020202020204" pitchFamily="34" charset="0"/>
              </a:rPr>
              <a:t>Optimization Error</a:t>
            </a:r>
            <a:endParaRPr lang="en-US" sz="1600" dirty="0"/>
          </a:p>
        </p:txBody>
      </p:sp>
      <p:grpSp>
        <p:nvGrpSpPr>
          <p:cNvPr id="27" name="Group 26">
            <a:extLst>
              <a:ext uri="{FF2B5EF4-FFF2-40B4-BE49-F238E27FC236}">
                <a16:creationId xmlns:a16="http://schemas.microsoft.com/office/drawing/2014/main" id="{4F24C032-6086-49A9-8E62-DD9F4600B6C3}"/>
              </a:ext>
            </a:extLst>
          </p:cNvPr>
          <p:cNvGrpSpPr/>
          <p:nvPr/>
        </p:nvGrpSpPr>
        <p:grpSpPr>
          <a:xfrm>
            <a:off x="145038" y="461682"/>
            <a:ext cx="992459" cy="992459"/>
            <a:chOff x="3925474" y="996862"/>
            <a:chExt cx="3426649" cy="3426649"/>
          </a:xfrm>
        </p:grpSpPr>
        <p:pic>
          <p:nvPicPr>
            <p:cNvPr id="30" name="Graphic 29" descr="Heart organ with solid fill">
              <a:extLst>
                <a:ext uri="{FF2B5EF4-FFF2-40B4-BE49-F238E27FC236}">
                  <a16:creationId xmlns:a16="http://schemas.microsoft.com/office/drawing/2014/main" id="{C99B0A2D-0146-4D94-9D7F-FA1CFAEE7484}"/>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925474" y="996862"/>
              <a:ext cx="3426649" cy="3426649"/>
            </a:xfrm>
            <a:prstGeom prst="rect">
              <a:avLst/>
            </a:prstGeom>
          </p:spPr>
        </p:pic>
        <p:pic>
          <p:nvPicPr>
            <p:cNvPr id="32" name="Graphic 31" descr="Heart organ outline">
              <a:extLst>
                <a:ext uri="{FF2B5EF4-FFF2-40B4-BE49-F238E27FC236}">
                  <a16:creationId xmlns:a16="http://schemas.microsoft.com/office/drawing/2014/main" id="{164DD77E-CB42-4969-8854-B53FE4F17B8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981228" y="996862"/>
              <a:ext cx="3370895" cy="3393195"/>
            </a:xfrm>
            <a:prstGeom prst="rect">
              <a:avLst/>
            </a:prstGeom>
          </p:spPr>
        </p:pic>
      </p:grpSp>
      <p:sp>
        <p:nvSpPr>
          <p:cNvPr id="33" name="TextBox 32">
            <a:extLst>
              <a:ext uri="{FF2B5EF4-FFF2-40B4-BE49-F238E27FC236}">
                <a16:creationId xmlns:a16="http://schemas.microsoft.com/office/drawing/2014/main" id="{97509306-4F6E-4538-AB7D-4C55318D0201}"/>
              </a:ext>
            </a:extLst>
          </p:cNvPr>
          <p:cNvSpPr txBox="1"/>
          <p:nvPr/>
        </p:nvSpPr>
        <p:spPr>
          <a:xfrm>
            <a:off x="516896" y="3767476"/>
            <a:ext cx="1904628" cy="341632"/>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Actual function</a:t>
            </a:r>
          </a:p>
        </p:txBody>
      </p:sp>
      <p:pic>
        <p:nvPicPr>
          <p:cNvPr id="34" name="Graphic 33" descr="Arrow: Counter-clockwise curve with solid fill">
            <a:extLst>
              <a:ext uri="{FF2B5EF4-FFF2-40B4-BE49-F238E27FC236}">
                <a16:creationId xmlns:a16="http://schemas.microsoft.com/office/drawing/2014/main" id="{67570D4E-CA73-4731-805C-0D996A23C08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0800000" flipV="1">
            <a:off x="1103450" y="3014177"/>
            <a:ext cx="731520" cy="731520"/>
          </a:xfrm>
          <a:prstGeom prst="rect">
            <a:avLst/>
          </a:prstGeom>
        </p:spPr>
      </p:pic>
      <p:sp>
        <p:nvSpPr>
          <p:cNvPr id="35" name="TextBox 34">
            <a:extLst>
              <a:ext uri="{FF2B5EF4-FFF2-40B4-BE49-F238E27FC236}">
                <a16:creationId xmlns:a16="http://schemas.microsoft.com/office/drawing/2014/main" id="{FA0DB8B0-20DA-420B-9D2E-FA11436DD96C}"/>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00D5546-7A08-4B4D-9F01-2F4C478F379B}"/>
                  </a:ext>
                </a:extLst>
              </p:cNvPr>
              <p:cNvSpPr txBox="1"/>
              <p:nvPr/>
            </p:nvSpPr>
            <p:spPr>
              <a:xfrm>
                <a:off x="1295231" y="472833"/>
                <a:ext cx="10850064" cy="954107"/>
              </a:xfrm>
              <a:prstGeom prst="rect">
                <a:avLst/>
              </a:prstGeom>
              <a:noFill/>
            </p:spPr>
            <p:txBody>
              <a:bodyPr wrap="square">
                <a:spAutoFit/>
              </a:bodyPr>
              <a:lstStyle/>
              <a:p>
                <a:r>
                  <a:rPr lang="en-US" sz="2800" dirty="0">
                    <a:solidFill>
                      <a:srgbClr val="0070C0"/>
                    </a:solidFill>
                    <a:latin typeface="Avenir Next LT Pro" panose="020B0504020202020204" pitchFamily="34" charset="0"/>
                  </a:rPr>
                  <a:t>Find function </a:t>
                </a:r>
                <a14:m>
                  <m:oMath xmlns:m="http://schemas.openxmlformats.org/officeDocument/2006/math">
                    <m:r>
                      <a:rPr lang="en-US" sz="2800" b="1" i="1" smtClean="0">
                        <a:solidFill>
                          <a:srgbClr val="0070C0"/>
                        </a:solidFill>
                        <a:latin typeface="Cambria Math" panose="02040503050406030204" pitchFamily="18" charset="0"/>
                      </a:rPr>
                      <m:t>𝒈</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𝑿</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𝒀</m:t>
                    </m:r>
                  </m:oMath>
                </a14:m>
                <a:r>
                  <a:rPr lang="en-US" sz="2800" b="1" dirty="0">
                    <a:solidFill>
                      <a:srgbClr val="0070C0"/>
                    </a:solidFill>
                    <a:latin typeface="Avenir Next LT Pro" panose="020B0504020202020204" pitchFamily="34" charset="0"/>
                  </a:rPr>
                  <a:t> </a:t>
                </a:r>
                <a:r>
                  <a:rPr lang="en-US" sz="2800" dirty="0">
                    <a:latin typeface="Avenir Next LT Pro" panose="020B0504020202020204" pitchFamily="34" charset="0"/>
                  </a:rPr>
                  <a:t>from </a:t>
                </a:r>
                <a:r>
                  <a:rPr lang="en-US" sz="2800" dirty="0">
                    <a:solidFill>
                      <a:srgbClr val="C00000"/>
                    </a:solidFill>
                    <a:latin typeface="Avenir Next LT Pro" panose="020B0504020202020204" pitchFamily="34" charset="0"/>
                  </a:rPr>
                  <a:t>hypothesis space </a:t>
                </a:r>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ℋ</m:t>
                    </m:r>
                  </m:oMath>
                </a14:m>
                <a:r>
                  <a:rPr lang="en-US" sz="2800" dirty="0">
                    <a:solidFill>
                      <a:srgbClr val="C00000"/>
                    </a:solidFill>
                    <a:latin typeface="Avenir Next LT Pro" panose="020B0504020202020204" pitchFamily="34" charset="0"/>
                  </a:rPr>
                  <a:t> </a:t>
                </a:r>
                <a:r>
                  <a:rPr lang="en-US" sz="2800" dirty="0">
                    <a:latin typeface="Avenir Next LT Pro" panose="020B0504020202020204" pitchFamily="34" charset="0"/>
                  </a:rPr>
                  <a:t>that best approximates </a:t>
                </a:r>
                <a14:m>
                  <m:oMath xmlns:m="http://schemas.openxmlformats.org/officeDocument/2006/math">
                    <m:r>
                      <a:rPr lang="en-US" sz="2800" b="1" i="1" dirty="0" smtClean="0">
                        <a:solidFill>
                          <a:srgbClr val="00B050"/>
                        </a:solidFill>
                        <a:latin typeface="Cambria Math" panose="02040503050406030204" pitchFamily="18" charset="0"/>
                      </a:rPr>
                      <m:t>𝒇</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𝑿</m:t>
                    </m:r>
                    <m:r>
                      <a:rPr lang="en-US" sz="2800" b="1" i="1">
                        <a:solidFill>
                          <a:srgbClr val="00B050"/>
                        </a:solidFill>
                        <a:latin typeface="Cambria Math" panose="02040503050406030204" pitchFamily="18" charset="0"/>
                      </a:rPr>
                      <m:t>→</m:t>
                    </m:r>
                    <m:r>
                      <a:rPr lang="en-US" sz="2800" b="1" i="1">
                        <a:solidFill>
                          <a:srgbClr val="00B050"/>
                        </a:solidFill>
                        <a:latin typeface="Cambria Math" panose="02040503050406030204" pitchFamily="18" charset="0"/>
                      </a:rPr>
                      <m:t>𝒀</m:t>
                    </m:r>
                  </m:oMath>
                </a14:m>
                <a:r>
                  <a:rPr lang="en-US" sz="2800" dirty="0">
                    <a:latin typeface="Avenir Next LT Pro" panose="020B0504020202020204" pitchFamily="34" charset="0"/>
                  </a:rPr>
                  <a:t> given a </a:t>
                </a:r>
                <a:r>
                  <a:rPr lang="en-US" sz="2800" b="1" dirty="0">
                    <a:solidFill>
                      <a:srgbClr val="7030A0"/>
                    </a:solidFill>
                    <a:latin typeface="Avenir Next LT Pro" panose="020B0504020202020204" pitchFamily="34" charset="0"/>
                  </a:rPr>
                  <a:t>dataset </a:t>
                </a:r>
                <a14:m>
                  <m:oMath xmlns:m="http://schemas.openxmlformats.org/officeDocument/2006/math">
                    <m:r>
                      <a:rPr lang="en-US" sz="2800" b="1" i="1" smtClean="0">
                        <a:solidFill>
                          <a:srgbClr val="7030A0"/>
                        </a:solidFill>
                        <a:latin typeface="Cambria Math" panose="02040503050406030204" pitchFamily="18" charset="0"/>
                        <a:ea typeface="Cambria Math" panose="02040503050406030204" pitchFamily="18" charset="0"/>
                      </a:rPr>
                      <m:t>𝓓</m:t>
                    </m:r>
                  </m:oMath>
                </a14:m>
                <a:r>
                  <a:rPr lang="en-US" sz="2800" dirty="0">
                    <a:latin typeface="Avenir Next LT Pro" panose="020B0504020202020204" pitchFamily="34" charset="0"/>
                  </a:rPr>
                  <a:t> of observations of </a:t>
                </a:r>
                <a14:m>
                  <m:oMath xmlns:m="http://schemas.openxmlformats.org/officeDocument/2006/math">
                    <m:r>
                      <a:rPr lang="en-US" sz="2800" b="1" i="1" dirty="0">
                        <a:solidFill>
                          <a:srgbClr val="00B050"/>
                        </a:solidFill>
                        <a:latin typeface="Cambria Math" panose="02040503050406030204" pitchFamily="18" charset="0"/>
                      </a:rPr>
                      <m:t>𝒇</m:t>
                    </m:r>
                  </m:oMath>
                </a14:m>
                <a:endParaRPr lang="en-US" sz="2800" dirty="0">
                  <a:latin typeface="Avenir Next LT Pro" panose="020B0504020202020204" pitchFamily="34" charset="0"/>
                </a:endParaRPr>
              </a:p>
            </p:txBody>
          </p:sp>
        </mc:Choice>
        <mc:Fallback xmlns="">
          <p:sp>
            <p:nvSpPr>
              <p:cNvPr id="36" name="TextBox 35">
                <a:extLst>
                  <a:ext uri="{FF2B5EF4-FFF2-40B4-BE49-F238E27FC236}">
                    <a16:creationId xmlns:a16="http://schemas.microsoft.com/office/drawing/2014/main" id="{000D5546-7A08-4B4D-9F01-2F4C478F379B}"/>
                  </a:ext>
                </a:extLst>
              </p:cNvPr>
              <p:cNvSpPr txBox="1">
                <a:spLocks noRot="1" noChangeAspect="1" noMove="1" noResize="1" noEditPoints="1" noAdjustHandles="1" noChangeArrowheads="1" noChangeShapeType="1" noTextEdit="1"/>
              </p:cNvSpPr>
              <p:nvPr/>
            </p:nvSpPr>
            <p:spPr>
              <a:xfrm>
                <a:off x="1295231" y="472833"/>
                <a:ext cx="10850064" cy="954107"/>
              </a:xfrm>
              <a:prstGeom prst="rect">
                <a:avLst/>
              </a:prstGeom>
              <a:blipFill>
                <a:blip r:embed="rId14"/>
                <a:stretch>
                  <a:fillRect l="-1124" t="-6410"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0003CD7-73B2-4D56-82D1-F9633C127E23}"/>
                  </a:ext>
                </a:extLst>
              </p:cNvPr>
              <p:cNvSpPr txBox="1"/>
              <p:nvPr/>
            </p:nvSpPr>
            <p:spPr>
              <a:xfrm>
                <a:off x="3905754" y="6262071"/>
                <a:ext cx="47764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ea typeface="Cambria Math" panose="02040503050406030204" pitchFamily="18" charset="0"/>
                        </a:rPr>
                        <m:t>ℋ</m:t>
                      </m:r>
                    </m:oMath>
                  </m:oMathPara>
                </a14:m>
                <a:endParaRPr lang="en-US" sz="3600" dirty="0"/>
              </a:p>
            </p:txBody>
          </p:sp>
        </mc:Choice>
        <mc:Fallback xmlns="">
          <p:sp>
            <p:nvSpPr>
              <p:cNvPr id="41" name="TextBox 40">
                <a:extLst>
                  <a:ext uri="{FF2B5EF4-FFF2-40B4-BE49-F238E27FC236}">
                    <a16:creationId xmlns:a16="http://schemas.microsoft.com/office/drawing/2014/main" id="{20003CD7-73B2-4D56-82D1-F9633C127E23}"/>
                  </a:ext>
                </a:extLst>
              </p:cNvPr>
              <p:cNvSpPr txBox="1">
                <a:spLocks noRot="1" noChangeAspect="1" noMove="1" noResize="1" noEditPoints="1" noAdjustHandles="1" noChangeArrowheads="1" noChangeShapeType="1" noTextEdit="1"/>
              </p:cNvSpPr>
              <p:nvPr/>
            </p:nvSpPr>
            <p:spPr>
              <a:xfrm>
                <a:off x="3905754" y="6262071"/>
                <a:ext cx="477644" cy="646331"/>
              </a:xfrm>
              <a:prstGeom prst="rect">
                <a:avLst/>
              </a:prstGeom>
              <a:blipFill>
                <a:blip r:embed="rId15"/>
                <a:stretch>
                  <a:fillRect r="-8974"/>
                </a:stretch>
              </a:blipFill>
            </p:spPr>
            <p:txBody>
              <a:bodyPr/>
              <a:lstStyle/>
              <a:p>
                <a:r>
                  <a:rPr lang="en-US">
                    <a:noFill/>
                  </a:rPr>
                  <a:t> </a:t>
                </a:r>
              </a:p>
            </p:txBody>
          </p:sp>
        </mc:Fallback>
      </mc:AlternateContent>
    </p:spTree>
    <p:extLst>
      <p:ext uri="{BB962C8B-B14F-4D97-AF65-F5344CB8AC3E}">
        <p14:creationId xmlns:p14="http://schemas.microsoft.com/office/powerpoint/2010/main" val="2424483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4597-FA18-47BA-B51D-D8DB36E88E0E}"/>
              </a:ext>
            </a:extLst>
          </p:cNvPr>
          <p:cNvSpPr>
            <a:spLocks noGrp="1"/>
          </p:cNvSpPr>
          <p:nvPr>
            <p:ph type="title"/>
          </p:nvPr>
        </p:nvSpPr>
        <p:spPr/>
        <p:txBody>
          <a:bodyPr/>
          <a:lstStyle/>
          <a:p>
            <a:r>
              <a:rPr lang="en-US" dirty="0"/>
              <a:t>What is Machine Learning? (Relative to AI)</a:t>
            </a:r>
          </a:p>
        </p:txBody>
      </p:sp>
      <p:sp>
        <p:nvSpPr>
          <p:cNvPr id="3" name="Slide Number Placeholder 2">
            <a:extLst>
              <a:ext uri="{FF2B5EF4-FFF2-40B4-BE49-F238E27FC236}">
                <a16:creationId xmlns:a16="http://schemas.microsoft.com/office/drawing/2014/main" id="{E19088BE-F202-438E-A84B-4553E4B1FC1A}"/>
              </a:ext>
            </a:extLst>
          </p:cNvPr>
          <p:cNvSpPr>
            <a:spLocks noGrp="1"/>
          </p:cNvSpPr>
          <p:nvPr>
            <p:ph type="sldNum" sz="quarter" idx="4"/>
          </p:nvPr>
        </p:nvSpPr>
        <p:spPr/>
        <p:txBody>
          <a:bodyPr/>
          <a:lstStyle/>
          <a:p>
            <a:fld id="{02C8B7B2-9496-47E5-990F-169BD0B1DE6A}" type="slidenum">
              <a:rPr lang="en-US" smtClean="0"/>
              <a:t>8</a:t>
            </a:fld>
            <a:endParaRPr lang="en-US"/>
          </a:p>
        </p:txBody>
      </p:sp>
      <p:sp>
        <p:nvSpPr>
          <p:cNvPr id="4" name="Oval 3">
            <a:extLst>
              <a:ext uri="{FF2B5EF4-FFF2-40B4-BE49-F238E27FC236}">
                <a16:creationId xmlns:a16="http://schemas.microsoft.com/office/drawing/2014/main" id="{C8B74218-2E5D-4AB3-856D-CF354C68261A}"/>
              </a:ext>
            </a:extLst>
          </p:cNvPr>
          <p:cNvSpPr/>
          <p:nvPr/>
        </p:nvSpPr>
        <p:spPr>
          <a:xfrm>
            <a:off x="2290118" y="1056502"/>
            <a:ext cx="7162801" cy="4744995"/>
          </a:xfrm>
          <a:prstGeom prst="ellipse">
            <a:avLst/>
          </a:prstGeom>
          <a:solidFill>
            <a:srgbClr val="9BE5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C21BE38C-8FCF-4B2C-9D38-8217DEF8E21B}"/>
              </a:ext>
            </a:extLst>
          </p:cNvPr>
          <p:cNvSpPr/>
          <p:nvPr/>
        </p:nvSpPr>
        <p:spPr>
          <a:xfrm>
            <a:off x="5372863" y="3011777"/>
            <a:ext cx="3438003" cy="227750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2FB29FA-B0D2-41BB-B677-97F92B8B619A}"/>
              </a:ext>
            </a:extLst>
          </p:cNvPr>
          <p:cNvSpPr txBox="1"/>
          <p:nvPr/>
        </p:nvSpPr>
        <p:spPr>
          <a:xfrm>
            <a:off x="3919150" y="1433698"/>
            <a:ext cx="3904736" cy="830997"/>
          </a:xfrm>
          <a:prstGeom prst="rect">
            <a:avLst/>
          </a:prstGeom>
          <a:noFill/>
        </p:spPr>
        <p:txBody>
          <a:bodyPr wrap="square" rtlCol="0">
            <a:spAutoFit/>
          </a:bodyPr>
          <a:lstStyle/>
          <a:p>
            <a:pPr algn="ctr"/>
            <a:r>
              <a:rPr lang="en-US" sz="2400" b="1" dirty="0">
                <a:latin typeface="Avenir Next LT Pro" panose="020B0504020202020204" pitchFamily="34" charset="0"/>
              </a:rPr>
              <a:t>Artificial </a:t>
            </a:r>
          </a:p>
          <a:p>
            <a:pPr algn="ctr"/>
            <a:r>
              <a:rPr lang="en-US" sz="2400" b="1" dirty="0">
                <a:latin typeface="Avenir Next LT Pro" panose="020B0504020202020204" pitchFamily="34" charset="0"/>
              </a:rPr>
              <a:t>Intelligence</a:t>
            </a:r>
          </a:p>
        </p:txBody>
      </p:sp>
      <p:sp>
        <p:nvSpPr>
          <p:cNvPr id="28" name="TextBox 27">
            <a:extLst>
              <a:ext uri="{FF2B5EF4-FFF2-40B4-BE49-F238E27FC236}">
                <a16:creationId xmlns:a16="http://schemas.microsoft.com/office/drawing/2014/main" id="{6680AA93-78D3-4E39-922C-8F18160A2FF1}"/>
              </a:ext>
            </a:extLst>
          </p:cNvPr>
          <p:cNvSpPr txBox="1"/>
          <p:nvPr/>
        </p:nvSpPr>
        <p:spPr>
          <a:xfrm>
            <a:off x="5139496" y="3735030"/>
            <a:ext cx="3904736" cy="830997"/>
          </a:xfrm>
          <a:prstGeom prst="rect">
            <a:avLst/>
          </a:prstGeom>
          <a:noFill/>
        </p:spPr>
        <p:txBody>
          <a:bodyPr wrap="square" rtlCol="0">
            <a:spAutoFit/>
          </a:bodyPr>
          <a:lstStyle/>
          <a:p>
            <a:pPr algn="ctr"/>
            <a:r>
              <a:rPr lang="en-US" sz="2400" b="1" dirty="0">
                <a:latin typeface="Avenir Next LT Pro" panose="020B0504020202020204" pitchFamily="34" charset="0"/>
              </a:rPr>
              <a:t>Machine</a:t>
            </a:r>
          </a:p>
          <a:p>
            <a:pPr algn="ctr"/>
            <a:r>
              <a:rPr lang="en-US" sz="2400" b="1" dirty="0">
                <a:latin typeface="Avenir Next LT Pro" panose="020B0504020202020204" pitchFamily="34" charset="0"/>
              </a:rPr>
              <a:t>Learning</a:t>
            </a:r>
          </a:p>
        </p:txBody>
      </p:sp>
    </p:spTree>
    <p:extLst>
      <p:ext uri="{BB962C8B-B14F-4D97-AF65-F5344CB8AC3E}">
        <p14:creationId xmlns:p14="http://schemas.microsoft.com/office/powerpoint/2010/main" val="1086084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Polynomial Regression Example</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80</a:t>
            </a:fld>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F2BBA60-6245-48FF-852E-F87606AECAFF}"/>
                  </a:ext>
                </a:extLst>
              </p:cNvPr>
              <p:cNvSpPr txBox="1"/>
              <p:nvPr/>
            </p:nvSpPr>
            <p:spPr>
              <a:xfrm>
                <a:off x="347535" y="795865"/>
                <a:ext cx="4108689"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nary>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𝑖</m:t>
                              </m:r>
                            </m:sup>
                          </m:sSup>
                        </m:e>
                      </m:d>
                    </m:oMath>
                  </m:oMathPara>
                </a14:m>
                <a:endParaRPr lang="en-US" sz="2400" dirty="0"/>
              </a:p>
            </p:txBody>
          </p:sp>
        </mc:Choice>
        <mc:Fallback xmlns="">
          <p:sp>
            <p:nvSpPr>
              <p:cNvPr id="59" name="TextBox 58">
                <a:extLst>
                  <a:ext uri="{FF2B5EF4-FFF2-40B4-BE49-F238E27FC236}">
                    <a16:creationId xmlns:a16="http://schemas.microsoft.com/office/drawing/2014/main" id="{6F2BBA60-6245-48FF-852E-F87606AECAFF}"/>
                  </a:ext>
                </a:extLst>
              </p:cNvPr>
              <p:cNvSpPr txBox="1">
                <a:spLocks noRot="1" noChangeAspect="1" noMove="1" noResize="1" noEditPoints="1" noAdjustHandles="1" noChangeArrowheads="1" noChangeShapeType="1" noTextEdit="1"/>
              </p:cNvSpPr>
              <p:nvPr/>
            </p:nvSpPr>
            <p:spPr>
              <a:xfrm>
                <a:off x="347535" y="795865"/>
                <a:ext cx="4108689" cy="1179105"/>
              </a:xfrm>
              <a:prstGeom prst="rect">
                <a:avLst/>
              </a:prstGeom>
              <a:blipFill>
                <a:blip r:embed="rId2"/>
                <a:stretch>
                  <a:fillRect/>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98A53BB0-F69E-46DE-99BA-45435F5100EF}"/>
              </a:ext>
            </a:extLst>
          </p:cNvPr>
          <p:cNvGrpSpPr/>
          <p:nvPr/>
        </p:nvGrpSpPr>
        <p:grpSpPr>
          <a:xfrm>
            <a:off x="516087" y="2409299"/>
            <a:ext cx="3771586" cy="3771586"/>
            <a:chOff x="265155" y="2409299"/>
            <a:chExt cx="3771586" cy="3771586"/>
          </a:xfrm>
        </p:grpSpPr>
        <p:sp>
          <p:nvSpPr>
            <p:cNvPr id="24" name="Oval 23">
              <a:extLst>
                <a:ext uri="{FF2B5EF4-FFF2-40B4-BE49-F238E27FC236}">
                  <a16:creationId xmlns:a16="http://schemas.microsoft.com/office/drawing/2014/main" id="{61BBA3A6-7E55-4AD4-A3AD-ABCC462E4D07}"/>
                </a:ext>
              </a:extLst>
            </p:cNvPr>
            <p:cNvSpPr/>
            <p:nvPr/>
          </p:nvSpPr>
          <p:spPr>
            <a:xfrm>
              <a:off x="1961852" y="4283445"/>
              <a:ext cx="1656491" cy="109774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a:extLst>
                <a:ext uri="{FF2B5EF4-FFF2-40B4-BE49-F238E27FC236}">
                  <a16:creationId xmlns:a16="http://schemas.microsoft.com/office/drawing/2014/main" id="{2F199992-CC7C-4C1D-A12A-D379F0BBDF85}"/>
                </a:ext>
              </a:extLst>
            </p:cNvPr>
            <p:cNvSpPr/>
            <p:nvPr/>
          </p:nvSpPr>
          <p:spPr>
            <a:xfrm>
              <a:off x="2777015" y="4452171"/>
              <a:ext cx="688738" cy="75431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43955DB-99BF-4DF8-A747-8C291E7E5EBC}"/>
                    </a:ext>
                  </a:extLst>
                </p:cNvPr>
                <p:cNvSpPr txBox="1"/>
                <p:nvPr/>
              </p:nvSpPr>
              <p:spPr>
                <a:xfrm>
                  <a:off x="2760270" y="4505823"/>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𝟎</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6" name="TextBox 25">
                  <a:extLst>
                    <a:ext uri="{FF2B5EF4-FFF2-40B4-BE49-F238E27FC236}">
                      <a16:creationId xmlns:a16="http://schemas.microsoft.com/office/drawing/2014/main" id="{E43955DB-99BF-4DF8-A747-8C291E7E5EBC}"/>
                    </a:ext>
                  </a:extLst>
                </p:cNvPr>
                <p:cNvSpPr txBox="1">
                  <a:spLocks noRot="1" noChangeAspect="1" noMove="1" noResize="1" noEditPoints="1" noAdjustHandles="1" noChangeArrowheads="1" noChangeShapeType="1" noTextEdit="1"/>
                </p:cNvSpPr>
                <p:nvPr/>
              </p:nvSpPr>
              <p:spPr>
                <a:xfrm>
                  <a:off x="2760270" y="4505823"/>
                  <a:ext cx="394023" cy="584775"/>
                </a:xfrm>
                <a:prstGeom prst="rect">
                  <a:avLst/>
                </a:prstGeom>
                <a:blipFill>
                  <a:blip r:embed="rId3"/>
                  <a:stretch>
                    <a:fillRect r="-6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D36EE9-EF6B-4A56-9C17-AC353D86BFB1}"/>
                    </a:ext>
                  </a:extLst>
                </p:cNvPr>
                <p:cNvSpPr txBox="1"/>
                <p:nvPr/>
              </p:nvSpPr>
              <p:spPr>
                <a:xfrm>
                  <a:off x="1961853" y="4505822"/>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7" name="TextBox 26">
                  <a:extLst>
                    <a:ext uri="{FF2B5EF4-FFF2-40B4-BE49-F238E27FC236}">
                      <a16:creationId xmlns:a16="http://schemas.microsoft.com/office/drawing/2014/main" id="{F4D36EE9-EF6B-4A56-9C17-AC353D86BFB1}"/>
                    </a:ext>
                  </a:extLst>
                </p:cNvPr>
                <p:cNvSpPr txBox="1">
                  <a:spLocks noRot="1" noChangeAspect="1" noMove="1" noResize="1" noEditPoints="1" noAdjustHandles="1" noChangeArrowheads="1" noChangeShapeType="1" noTextEdit="1"/>
                </p:cNvSpPr>
                <p:nvPr/>
              </p:nvSpPr>
              <p:spPr>
                <a:xfrm>
                  <a:off x="1961853" y="4505822"/>
                  <a:ext cx="394023" cy="584775"/>
                </a:xfrm>
                <a:prstGeom prst="rect">
                  <a:avLst/>
                </a:prstGeom>
                <a:blipFill>
                  <a:blip r:embed="rId4"/>
                  <a:stretch>
                    <a:fillRect r="-66154"/>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ACC36590-2E99-4652-BAF2-0EB44FE14371}"/>
                </a:ext>
              </a:extLst>
            </p:cNvPr>
            <p:cNvSpPr/>
            <p:nvPr/>
          </p:nvSpPr>
          <p:spPr>
            <a:xfrm>
              <a:off x="753334" y="4025483"/>
              <a:ext cx="2966158" cy="177497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DCFBE99-C242-4206-904D-755CF52A568B}"/>
                    </a:ext>
                  </a:extLst>
                </p:cNvPr>
                <p:cNvSpPr txBox="1"/>
                <p:nvPr/>
              </p:nvSpPr>
              <p:spPr>
                <a:xfrm>
                  <a:off x="924198" y="4488068"/>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𝟐</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9" name="TextBox 28">
                  <a:extLst>
                    <a:ext uri="{FF2B5EF4-FFF2-40B4-BE49-F238E27FC236}">
                      <a16:creationId xmlns:a16="http://schemas.microsoft.com/office/drawing/2014/main" id="{FDCFBE99-C242-4206-904D-755CF52A568B}"/>
                    </a:ext>
                  </a:extLst>
                </p:cNvPr>
                <p:cNvSpPr txBox="1">
                  <a:spLocks noRot="1" noChangeAspect="1" noMove="1" noResize="1" noEditPoints="1" noAdjustHandles="1" noChangeArrowheads="1" noChangeShapeType="1" noTextEdit="1"/>
                </p:cNvSpPr>
                <p:nvPr/>
              </p:nvSpPr>
              <p:spPr>
                <a:xfrm>
                  <a:off x="924198" y="4488068"/>
                  <a:ext cx="394023" cy="584775"/>
                </a:xfrm>
                <a:prstGeom prst="rect">
                  <a:avLst/>
                </a:prstGeom>
                <a:blipFill>
                  <a:blip r:embed="rId5"/>
                  <a:stretch>
                    <a:fillRect r="-67188"/>
                  </a:stretch>
                </a:blipFill>
              </p:spPr>
              <p:txBody>
                <a:bodyPr/>
                <a:lstStyle/>
                <a:p>
                  <a:r>
                    <a:rPr lang="en-US">
                      <a:noFill/>
                    </a:rPr>
                    <a:t> </a:t>
                  </a:r>
                </a:p>
              </p:txBody>
            </p:sp>
          </mc:Fallback>
        </mc:AlternateContent>
        <p:sp>
          <p:nvSpPr>
            <p:cNvPr id="30" name="Oval 29">
              <a:extLst>
                <a:ext uri="{FF2B5EF4-FFF2-40B4-BE49-F238E27FC236}">
                  <a16:creationId xmlns:a16="http://schemas.microsoft.com/office/drawing/2014/main" id="{8FAC8409-A3ED-48FC-B71D-D7F471DE463E}"/>
                </a:ext>
              </a:extLst>
            </p:cNvPr>
            <p:cNvSpPr/>
            <p:nvPr/>
          </p:nvSpPr>
          <p:spPr>
            <a:xfrm>
              <a:off x="265155" y="2409299"/>
              <a:ext cx="3771586" cy="37715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678F6F-EA06-4F52-9728-19D5C74E3AE0}"/>
                    </a:ext>
                  </a:extLst>
                </p:cNvPr>
                <p:cNvSpPr txBox="1"/>
                <p:nvPr/>
              </p:nvSpPr>
              <p:spPr>
                <a:xfrm>
                  <a:off x="703780" y="3120114"/>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𝟏𝟒</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31" name="TextBox 30">
                  <a:extLst>
                    <a:ext uri="{FF2B5EF4-FFF2-40B4-BE49-F238E27FC236}">
                      <a16:creationId xmlns:a16="http://schemas.microsoft.com/office/drawing/2014/main" id="{D4678F6F-EA06-4F52-9728-19D5C74E3AE0}"/>
                    </a:ext>
                  </a:extLst>
                </p:cNvPr>
                <p:cNvSpPr txBox="1">
                  <a:spLocks noRot="1" noChangeAspect="1" noMove="1" noResize="1" noEditPoints="1" noAdjustHandles="1" noChangeArrowheads="1" noChangeShapeType="1" noTextEdit="1"/>
                </p:cNvSpPr>
                <p:nvPr/>
              </p:nvSpPr>
              <p:spPr>
                <a:xfrm>
                  <a:off x="703780" y="3120114"/>
                  <a:ext cx="394023" cy="584775"/>
                </a:xfrm>
                <a:prstGeom prst="rect">
                  <a:avLst/>
                </a:prstGeom>
                <a:blipFill>
                  <a:blip r:embed="rId6"/>
                  <a:stretch>
                    <a:fillRect r="-117188"/>
                  </a:stretch>
                </a:blipFill>
              </p:spPr>
              <p:txBody>
                <a:bodyPr/>
                <a:lstStyle/>
                <a:p>
                  <a:r>
                    <a:rPr lang="en-US">
                      <a:noFill/>
                    </a:rPr>
                    <a:t> </a:t>
                  </a:r>
                </a:p>
              </p:txBody>
            </p:sp>
          </mc:Fallback>
        </mc:AlternateContent>
      </p:grpSp>
    </p:spTree>
    <p:extLst>
      <p:ext uri="{BB962C8B-B14F-4D97-AF65-F5344CB8AC3E}">
        <p14:creationId xmlns:p14="http://schemas.microsoft.com/office/powerpoint/2010/main" val="2133245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6BE97FA4-4A22-4207-AE2C-1FD68C47C3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73196" y="1415454"/>
            <a:ext cx="6810085" cy="39593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Polynomial Regression Example</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81</a:t>
            </a:fld>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919229C-1552-489B-A482-0FEEC18CAB81}"/>
                  </a:ext>
                </a:extLst>
              </p:cNvPr>
              <p:cNvSpPr txBox="1"/>
              <p:nvPr/>
            </p:nvSpPr>
            <p:spPr>
              <a:xfrm>
                <a:off x="5517744" y="5856747"/>
                <a:ext cx="6014082" cy="369332"/>
              </a:xfrm>
              <a:prstGeom prst="rect">
                <a:avLst/>
              </a:prstGeom>
              <a:noFill/>
            </p:spPr>
            <p:txBody>
              <a:bodyPr wrap="none" lIns="0" tIns="0" rIns="0" bIns="0" rtlCol="0">
                <a:spAutoFit/>
              </a:bodyPr>
              <a:lstStyle/>
              <a:p>
                <a:r>
                  <a:rPr lang="en-US" sz="2400" b="1" dirty="0">
                    <a:solidFill>
                      <a:srgbClr val="002060"/>
                    </a:solidFill>
                    <a:latin typeface="Avenir Next LT Pro Light" panose="020B0304020202020204" pitchFamily="34" charset="0"/>
                  </a:rPr>
                  <a:t>Least Squares Fit: </a:t>
                </a:r>
                <a14:m>
                  <m:oMath xmlns:m="http://schemas.openxmlformats.org/officeDocument/2006/math">
                    <m:sSub>
                      <m:sSubPr>
                        <m:ctrlPr>
                          <a:rPr lang="en-US" sz="2400" b="1" i="1" smtClean="0">
                            <a:solidFill>
                              <a:srgbClr val="002060"/>
                            </a:solidFill>
                            <a:latin typeface="Cambria Math" panose="02040503050406030204" pitchFamily="18" charset="0"/>
                          </a:rPr>
                        </m:ctrlPr>
                      </m:sSubPr>
                      <m:e>
                        <m:r>
                          <a:rPr lang="en-US" sz="2400" b="1" i="1" smtClean="0">
                            <a:solidFill>
                              <a:srgbClr val="002060"/>
                            </a:solidFill>
                            <a:latin typeface="Cambria Math" panose="02040503050406030204" pitchFamily="18" charset="0"/>
                          </a:rPr>
                          <m:t>𝒈</m:t>
                        </m:r>
                      </m:e>
                      <m:sub>
                        <m:r>
                          <a:rPr lang="en-US" sz="2400" b="1" i="1" smtClean="0">
                            <a:solidFill>
                              <a:srgbClr val="002060"/>
                            </a:solidFill>
                            <a:latin typeface="Cambria Math" panose="02040503050406030204" pitchFamily="18" charset="0"/>
                          </a:rPr>
                          <m:t>𝟏</m:t>
                        </m:r>
                      </m:sub>
                    </m:sSub>
                    <m:d>
                      <m:dPr>
                        <m:ctrlPr>
                          <a:rPr lang="en-US" sz="2400" b="1" i="1" smtClean="0">
                            <a:solidFill>
                              <a:srgbClr val="002060"/>
                            </a:solidFill>
                            <a:latin typeface="Cambria Math" panose="02040503050406030204" pitchFamily="18" charset="0"/>
                          </a:rPr>
                        </m:ctrlPr>
                      </m:dPr>
                      <m:e>
                        <m:r>
                          <a:rPr lang="en-US" sz="2400" b="1" i="1" smtClean="0">
                            <a:solidFill>
                              <a:srgbClr val="002060"/>
                            </a:solidFill>
                            <a:latin typeface="Cambria Math" panose="02040503050406030204" pitchFamily="18" charset="0"/>
                          </a:rPr>
                          <m:t>𝒙</m:t>
                        </m:r>
                      </m:e>
                    </m:d>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𝟔</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𝟑𝟏𝟕</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𝟏𝟗</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𝟖</m:t>
                    </m:r>
                    <m:r>
                      <a:rPr lang="en-US" sz="2400" b="1" i="1" smtClean="0">
                        <a:solidFill>
                          <a:srgbClr val="002060"/>
                        </a:solidFill>
                        <a:latin typeface="Cambria Math" panose="02040503050406030204" pitchFamily="18" charset="0"/>
                      </a:rPr>
                      <m:t>𝒙</m:t>
                    </m:r>
                  </m:oMath>
                </a14:m>
                <a:endParaRPr lang="en-US" sz="2400" b="1" dirty="0">
                  <a:solidFill>
                    <a:srgbClr val="002060"/>
                  </a:solidFill>
                </a:endParaRPr>
              </a:p>
            </p:txBody>
          </p:sp>
        </mc:Choice>
        <mc:Fallback xmlns="">
          <p:sp>
            <p:nvSpPr>
              <p:cNvPr id="67" name="TextBox 66">
                <a:extLst>
                  <a:ext uri="{FF2B5EF4-FFF2-40B4-BE49-F238E27FC236}">
                    <a16:creationId xmlns:a16="http://schemas.microsoft.com/office/drawing/2014/main" id="{B919229C-1552-489B-A482-0FEEC18CAB81}"/>
                  </a:ext>
                </a:extLst>
              </p:cNvPr>
              <p:cNvSpPr txBox="1">
                <a:spLocks noRot="1" noChangeAspect="1" noMove="1" noResize="1" noEditPoints="1" noAdjustHandles="1" noChangeArrowheads="1" noChangeShapeType="1" noTextEdit="1"/>
              </p:cNvSpPr>
              <p:nvPr/>
            </p:nvSpPr>
            <p:spPr>
              <a:xfrm>
                <a:off x="5517744" y="5856747"/>
                <a:ext cx="6014082" cy="369332"/>
              </a:xfrm>
              <a:prstGeom prst="rect">
                <a:avLst/>
              </a:prstGeom>
              <a:blipFill>
                <a:blip r:embed="rId3"/>
                <a:stretch>
                  <a:fillRect l="-3040" t="-26667" r="-203"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AC5BD61-7E02-4F8C-B39E-CEE256BCCA23}"/>
                  </a:ext>
                </a:extLst>
              </p:cNvPr>
              <p:cNvSpPr txBox="1"/>
              <p:nvPr/>
            </p:nvSpPr>
            <p:spPr>
              <a:xfrm>
                <a:off x="7062590" y="843352"/>
                <a:ext cx="281699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𝒇</m:t>
                      </m:r>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𝒙</m:t>
                          </m:r>
                        </m:e>
                      </m:d>
                      <m:r>
                        <a:rPr lang="en-US" sz="2400" b="1" i="1" smtClean="0">
                          <a:solidFill>
                            <a:srgbClr val="00B050"/>
                          </a:solidFill>
                          <a:latin typeface="Cambria Math" panose="02040503050406030204" pitchFamily="18" charset="0"/>
                        </a:rPr>
                        <m:t>=</m:t>
                      </m:r>
                      <m:sSup>
                        <m:sSupPr>
                          <m:ctrlPr>
                            <a:rPr lang="en-US" sz="2400" b="1" i="1" smtClean="0">
                              <a:solidFill>
                                <a:srgbClr val="00B050"/>
                              </a:solidFill>
                              <a:latin typeface="Cambria Math" panose="02040503050406030204" pitchFamily="18" charset="0"/>
                            </a:rPr>
                          </m:ctrlPr>
                        </m:sSupPr>
                        <m:e>
                          <m:r>
                            <a:rPr lang="en-US" sz="2400" b="1" i="1" smtClean="0">
                              <a:solidFill>
                                <a:srgbClr val="00B050"/>
                              </a:solidFill>
                              <a:latin typeface="Cambria Math" panose="02040503050406030204" pitchFamily="18" charset="0"/>
                            </a:rPr>
                            <m:t>𝒙</m:t>
                          </m:r>
                        </m:e>
                        <m:sup>
                          <m:r>
                            <a:rPr lang="en-US" sz="2400" b="1" i="1" smtClean="0">
                              <a:solidFill>
                                <a:srgbClr val="00B050"/>
                              </a:solidFill>
                              <a:latin typeface="Cambria Math" panose="02040503050406030204" pitchFamily="18" charset="0"/>
                            </a:rPr>
                            <m:t>𝟐</m:t>
                          </m:r>
                        </m:sup>
                      </m:sSup>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𝓝</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𝟎</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𝟓</m:t>
                      </m:r>
                      <m:r>
                        <a:rPr lang="en-US" sz="2400" b="1" i="1" smtClean="0">
                          <a:solidFill>
                            <a:srgbClr val="00B050"/>
                          </a:solidFill>
                          <a:latin typeface="Cambria Math" panose="02040503050406030204" pitchFamily="18" charset="0"/>
                          <a:ea typeface="Cambria Math" panose="02040503050406030204" pitchFamily="18" charset="0"/>
                        </a:rPr>
                        <m:t>)</m:t>
                      </m:r>
                    </m:oMath>
                  </m:oMathPara>
                </a14:m>
                <a:endParaRPr lang="en-US" sz="2400" b="1" dirty="0">
                  <a:solidFill>
                    <a:srgbClr val="00B050"/>
                  </a:solidFill>
                </a:endParaRPr>
              </a:p>
            </p:txBody>
          </p:sp>
        </mc:Choice>
        <mc:Fallback xmlns="">
          <p:sp>
            <p:nvSpPr>
              <p:cNvPr id="68" name="TextBox 67">
                <a:extLst>
                  <a:ext uri="{FF2B5EF4-FFF2-40B4-BE49-F238E27FC236}">
                    <a16:creationId xmlns:a16="http://schemas.microsoft.com/office/drawing/2014/main" id="{FAC5BD61-7E02-4F8C-B39E-CEE256BCCA23}"/>
                  </a:ext>
                </a:extLst>
              </p:cNvPr>
              <p:cNvSpPr txBox="1">
                <a:spLocks noRot="1" noChangeAspect="1" noMove="1" noResize="1" noEditPoints="1" noAdjustHandles="1" noChangeArrowheads="1" noChangeShapeType="1" noTextEdit="1"/>
              </p:cNvSpPr>
              <p:nvPr/>
            </p:nvSpPr>
            <p:spPr>
              <a:xfrm>
                <a:off x="7062590" y="843352"/>
                <a:ext cx="2816990" cy="377667"/>
              </a:xfrm>
              <a:prstGeom prst="rect">
                <a:avLst/>
              </a:prstGeom>
              <a:blipFill>
                <a:blip r:embed="rId4"/>
                <a:stretch>
                  <a:fillRect l="-3463" r="-3247" b="-35484"/>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98A53BB0-F69E-46DE-99BA-45435F5100EF}"/>
              </a:ext>
            </a:extLst>
          </p:cNvPr>
          <p:cNvGrpSpPr/>
          <p:nvPr/>
        </p:nvGrpSpPr>
        <p:grpSpPr>
          <a:xfrm>
            <a:off x="516087" y="2409299"/>
            <a:ext cx="3771586" cy="3771586"/>
            <a:chOff x="265155" y="2409299"/>
            <a:chExt cx="3771586" cy="3771586"/>
          </a:xfrm>
        </p:grpSpPr>
        <p:sp>
          <p:nvSpPr>
            <p:cNvPr id="24" name="Oval 23">
              <a:extLst>
                <a:ext uri="{FF2B5EF4-FFF2-40B4-BE49-F238E27FC236}">
                  <a16:creationId xmlns:a16="http://schemas.microsoft.com/office/drawing/2014/main" id="{61BBA3A6-7E55-4AD4-A3AD-ABCC462E4D07}"/>
                </a:ext>
              </a:extLst>
            </p:cNvPr>
            <p:cNvSpPr/>
            <p:nvPr/>
          </p:nvSpPr>
          <p:spPr>
            <a:xfrm>
              <a:off x="1961852" y="4283445"/>
              <a:ext cx="1656491" cy="109774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a:extLst>
                <a:ext uri="{FF2B5EF4-FFF2-40B4-BE49-F238E27FC236}">
                  <a16:creationId xmlns:a16="http://schemas.microsoft.com/office/drawing/2014/main" id="{2F199992-CC7C-4C1D-A12A-D379F0BBDF85}"/>
                </a:ext>
              </a:extLst>
            </p:cNvPr>
            <p:cNvSpPr/>
            <p:nvPr/>
          </p:nvSpPr>
          <p:spPr>
            <a:xfrm>
              <a:off x="2777015" y="4452171"/>
              <a:ext cx="688738" cy="75431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43955DB-99BF-4DF8-A747-8C291E7E5EBC}"/>
                    </a:ext>
                  </a:extLst>
                </p:cNvPr>
                <p:cNvSpPr txBox="1"/>
                <p:nvPr/>
              </p:nvSpPr>
              <p:spPr>
                <a:xfrm>
                  <a:off x="2760270" y="4505823"/>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𝟎</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6" name="TextBox 25">
                  <a:extLst>
                    <a:ext uri="{FF2B5EF4-FFF2-40B4-BE49-F238E27FC236}">
                      <a16:creationId xmlns:a16="http://schemas.microsoft.com/office/drawing/2014/main" id="{E43955DB-99BF-4DF8-A747-8C291E7E5EBC}"/>
                    </a:ext>
                  </a:extLst>
                </p:cNvPr>
                <p:cNvSpPr txBox="1">
                  <a:spLocks noRot="1" noChangeAspect="1" noMove="1" noResize="1" noEditPoints="1" noAdjustHandles="1" noChangeArrowheads="1" noChangeShapeType="1" noTextEdit="1"/>
                </p:cNvSpPr>
                <p:nvPr/>
              </p:nvSpPr>
              <p:spPr>
                <a:xfrm>
                  <a:off x="2760270" y="4505823"/>
                  <a:ext cx="394023" cy="584775"/>
                </a:xfrm>
                <a:prstGeom prst="rect">
                  <a:avLst/>
                </a:prstGeom>
                <a:blipFill>
                  <a:blip r:embed="rId5"/>
                  <a:stretch>
                    <a:fillRect r="-6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D36EE9-EF6B-4A56-9C17-AC353D86BFB1}"/>
                    </a:ext>
                  </a:extLst>
                </p:cNvPr>
                <p:cNvSpPr txBox="1"/>
                <p:nvPr/>
              </p:nvSpPr>
              <p:spPr>
                <a:xfrm>
                  <a:off x="1961853" y="4505822"/>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7" name="TextBox 26">
                  <a:extLst>
                    <a:ext uri="{FF2B5EF4-FFF2-40B4-BE49-F238E27FC236}">
                      <a16:creationId xmlns:a16="http://schemas.microsoft.com/office/drawing/2014/main" id="{F4D36EE9-EF6B-4A56-9C17-AC353D86BFB1}"/>
                    </a:ext>
                  </a:extLst>
                </p:cNvPr>
                <p:cNvSpPr txBox="1">
                  <a:spLocks noRot="1" noChangeAspect="1" noMove="1" noResize="1" noEditPoints="1" noAdjustHandles="1" noChangeArrowheads="1" noChangeShapeType="1" noTextEdit="1"/>
                </p:cNvSpPr>
                <p:nvPr/>
              </p:nvSpPr>
              <p:spPr>
                <a:xfrm>
                  <a:off x="1961853" y="4505822"/>
                  <a:ext cx="394023" cy="584775"/>
                </a:xfrm>
                <a:prstGeom prst="rect">
                  <a:avLst/>
                </a:prstGeom>
                <a:blipFill>
                  <a:blip r:embed="rId6"/>
                  <a:stretch>
                    <a:fillRect r="-66154"/>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ACC36590-2E99-4652-BAF2-0EB44FE14371}"/>
                </a:ext>
              </a:extLst>
            </p:cNvPr>
            <p:cNvSpPr/>
            <p:nvPr/>
          </p:nvSpPr>
          <p:spPr>
            <a:xfrm>
              <a:off x="753334" y="4025483"/>
              <a:ext cx="2966158" cy="177497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DCFBE99-C242-4206-904D-755CF52A568B}"/>
                    </a:ext>
                  </a:extLst>
                </p:cNvPr>
                <p:cNvSpPr txBox="1"/>
                <p:nvPr/>
              </p:nvSpPr>
              <p:spPr>
                <a:xfrm>
                  <a:off x="924198" y="4488068"/>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𝟐</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9" name="TextBox 28">
                  <a:extLst>
                    <a:ext uri="{FF2B5EF4-FFF2-40B4-BE49-F238E27FC236}">
                      <a16:creationId xmlns:a16="http://schemas.microsoft.com/office/drawing/2014/main" id="{FDCFBE99-C242-4206-904D-755CF52A568B}"/>
                    </a:ext>
                  </a:extLst>
                </p:cNvPr>
                <p:cNvSpPr txBox="1">
                  <a:spLocks noRot="1" noChangeAspect="1" noMove="1" noResize="1" noEditPoints="1" noAdjustHandles="1" noChangeArrowheads="1" noChangeShapeType="1" noTextEdit="1"/>
                </p:cNvSpPr>
                <p:nvPr/>
              </p:nvSpPr>
              <p:spPr>
                <a:xfrm>
                  <a:off x="924198" y="4488068"/>
                  <a:ext cx="394023" cy="584775"/>
                </a:xfrm>
                <a:prstGeom prst="rect">
                  <a:avLst/>
                </a:prstGeom>
                <a:blipFill>
                  <a:blip r:embed="rId7"/>
                  <a:stretch>
                    <a:fillRect r="-67188"/>
                  </a:stretch>
                </a:blipFill>
              </p:spPr>
              <p:txBody>
                <a:bodyPr/>
                <a:lstStyle/>
                <a:p>
                  <a:r>
                    <a:rPr lang="en-US">
                      <a:noFill/>
                    </a:rPr>
                    <a:t> </a:t>
                  </a:r>
                </a:p>
              </p:txBody>
            </p:sp>
          </mc:Fallback>
        </mc:AlternateContent>
        <p:sp>
          <p:nvSpPr>
            <p:cNvPr id="30" name="Oval 29">
              <a:extLst>
                <a:ext uri="{FF2B5EF4-FFF2-40B4-BE49-F238E27FC236}">
                  <a16:creationId xmlns:a16="http://schemas.microsoft.com/office/drawing/2014/main" id="{8FAC8409-A3ED-48FC-B71D-D7F471DE463E}"/>
                </a:ext>
              </a:extLst>
            </p:cNvPr>
            <p:cNvSpPr/>
            <p:nvPr/>
          </p:nvSpPr>
          <p:spPr>
            <a:xfrm>
              <a:off x="265155" y="2409299"/>
              <a:ext cx="3771586" cy="37715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678F6F-EA06-4F52-9728-19D5C74E3AE0}"/>
                    </a:ext>
                  </a:extLst>
                </p:cNvPr>
                <p:cNvSpPr txBox="1"/>
                <p:nvPr/>
              </p:nvSpPr>
              <p:spPr>
                <a:xfrm>
                  <a:off x="703780" y="3120114"/>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𝟏𝟒</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31" name="TextBox 30">
                  <a:extLst>
                    <a:ext uri="{FF2B5EF4-FFF2-40B4-BE49-F238E27FC236}">
                      <a16:creationId xmlns:a16="http://schemas.microsoft.com/office/drawing/2014/main" id="{D4678F6F-EA06-4F52-9728-19D5C74E3AE0}"/>
                    </a:ext>
                  </a:extLst>
                </p:cNvPr>
                <p:cNvSpPr txBox="1">
                  <a:spLocks noRot="1" noChangeAspect="1" noMove="1" noResize="1" noEditPoints="1" noAdjustHandles="1" noChangeArrowheads="1" noChangeShapeType="1" noTextEdit="1"/>
                </p:cNvSpPr>
                <p:nvPr/>
              </p:nvSpPr>
              <p:spPr>
                <a:xfrm>
                  <a:off x="703780" y="3120114"/>
                  <a:ext cx="394023" cy="584775"/>
                </a:xfrm>
                <a:prstGeom prst="rect">
                  <a:avLst/>
                </a:prstGeom>
                <a:blipFill>
                  <a:blip r:embed="rId8"/>
                  <a:stretch>
                    <a:fillRect r="-117188"/>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4BC2AF1C-BFAD-4F8A-8B36-B45A3C1E1470}"/>
                </a:ext>
              </a:extLst>
            </p:cNvPr>
            <p:cNvSpPr/>
            <p:nvPr/>
          </p:nvSpPr>
          <p:spPr>
            <a:xfrm>
              <a:off x="1598230" y="5152940"/>
              <a:ext cx="155576" cy="155576"/>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0428DBC-BDB4-48B6-A1B5-CCF567ED92E1}"/>
                    </a:ext>
                  </a:extLst>
                </p:cNvPr>
                <p:cNvSpPr txBox="1"/>
                <p:nvPr/>
              </p:nvSpPr>
              <p:spPr>
                <a:xfrm>
                  <a:off x="1204165" y="5079317"/>
                  <a:ext cx="48294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00B050"/>
                            </a:solidFill>
                            <a:latin typeface="Cambria Math" panose="02040503050406030204" pitchFamily="18" charset="0"/>
                          </a:rPr>
                          <m:t>𝒇</m:t>
                        </m:r>
                      </m:oMath>
                    </m:oMathPara>
                  </a14:m>
                  <a:endParaRPr lang="en-US" sz="2000" dirty="0"/>
                </a:p>
              </p:txBody>
            </p:sp>
          </mc:Choice>
          <mc:Fallback xmlns="">
            <p:sp>
              <p:nvSpPr>
                <p:cNvPr id="33" name="TextBox 32">
                  <a:extLst>
                    <a:ext uri="{FF2B5EF4-FFF2-40B4-BE49-F238E27FC236}">
                      <a16:creationId xmlns:a16="http://schemas.microsoft.com/office/drawing/2014/main" id="{E0428DBC-BDB4-48B6-A1B5-CCF567ED92E1}"/>
                    </a:ext>
                  </a:extLst>
                </p:cNvPr>
                <p:cNvSpPr txBox="1">
                  <a:spLocks noRot="1" noChangeAspect="1" noMove="1" noResize="1" noEditPoints="1" noAdjustHandles="1" noChangeArrowheads="1" noChangeShapeType="1" noTextEdit="1"/>
                </p:cNvSpPr>
                <p:nvPr/>
              </p:nvSpPr>
              <p:spPr>
                <a:xfrm>
                  <a:off x="1204165" y="5079317"/>
                  <a:ext cx="482947" cy="400110"/>
                </a:xfrm>
                <a:prstGeom prst="rect">
                  <a:avLst/>
                </a:prstGeom>
                <a:blipFill>
                  <a:blip r:embed="rId9"/>
                  <a:stretch>
                    <a:fillRect b="-13636"/>
                  </a:stretch>
                </a:blipFill>
              </p:spPr>
              <p:txBody>
                <a:bodyPr/>
                <a:lstStyle/>
                <a:p>
                  <a:r>
                    <a:rPr lang="en-US">
                      <a:noFill/>
                    </a:rPr>
                    <a:t> </a:t>
                  </a:r>
                </a:p>
              </p:txBody>
            </p:sp>
          </mc:Fallback>
        </mc:AlternateContent>
      </p:grpSp>
      <p:sp>
        <p:nvSpPr>
          <p:cNvPr id="69" name="Oval 68">
            <a:extLst>
              <a:ext uri="{FF2B5EF4-FFF2-40B4-BE49-F238E27FC236}">
                <a16:creationId xmlns:a16="http://schemas.microsoft.com/office/drawing/2014/main" id="{6429BE82-B8DC-4618-885A-27EE138D9994}"/>
              </a:ext>
            </a:extLst>
          </p:cNvPr>
          <p:cNvSpPr/>
          <p:nvPr/>
        </p:nvSpPr>
        <p:spPr>
          <a:xfrm>
            <a:off x="2480982" y="5075811"/>
            <a:ext cx="131956" cy="131956"/>
          </a:xfrm>
          <a:prstGeom prst="ellipse">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ECB88B-3164-465B-A6E3-662D52BDB1A8}"/>
                  </a:ext>
                </a:extLst>
              </p:cNvPr>
              <p:cNvSpPr txBox="1"/>
              <p:nvPr/>
            </p:nvSpPr>
            <p:spPr>
              <a:xfrm>
                <a:off x="2491995" y="4860495"/>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𝒈</m:t>
                          </m:r>
                        </m:e>
                        <m:sub>
                          <m:r>
                            <a:rPr lang="en-US" sz="2400" b="1" i="1" smtClean="0">
                              <a:solidFill>
                                <a:srgbClr val="0070C0"/>
                              </a:solidFill>
                              <a:latin typeface="Cambria Math" panose="02040503050406030204" pitchFamily="18" charset="0"/>
                            </a:rPr>
                            <m:t>𝟏</m:t>
                          </m:r>
                        </m:sub>
                      </m:sSub>
                    </m:oMath>
                  </m:oMathPara>
                </a14:m>
                <a:endParaRPr lang="en-US" sz="2400" dirty="0"/>
              </a:p>
            </p:txBody>
          </p:sp>
        </mc:Choice>
        <mc:Fallback xmlns="">
          <p:sp>
            <p:nvSpPr>
              <p:cNvPr id="70" name="TextBox 69">
                <a:extLst>
                  <a:ext uri="{FF2B5EF4-FFF2-40B4-BE49-F238E27FC236}">
                    <a16:creationId xmlns:a16="http://schemas.microsoft.com/office/drawing/2014/main" id="{9CECB88B-3164-465B-A6E3-662D52BDB1A8}"/>
                  </a:ext>
                </a:extLst>
              </p:cNvPr>
              <p:cNvSpPr txBox="1">
                <a:spLocks noRot="1" noChangeAspect="1" noMove="1" noResize="1" noEditPoints="1" noAdjustHandles="1" noChangeArrowheads="1" noChangeShapeType="1" noTextEdit="1"/>
              </p:cNvSpPr>
              <p:nvPr/>
            </p:nvSpPr>
            <p:spPr>
              <a:xfrm>
                <a:off x="2491995" y="4860495"/>
                <a:ext cx="607742" cy="461665"/>
              </a:xfrm>
              <a:prstGeom prst="rect">
                <a:avLst/>
              </a:prstGeom>
              <a:blipFill>
                <a:blip r:embed="rId10"/>
                <a:stretch>
                  <a:fillRect b="-10526"/>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D58FC8FB-F869-4073-B09D-D5C04FCE9643}"/>
              </a:ext>
            </a:extLst>
          </p:cNvPr>
          <p:cNvCxnSpPr>
            <a:cxnSpLocks/>
            <a:endCxn id="32" idx="6"/>
          </p:cNvCxnSpPr>
          <p:nvPr/>
        </p:nvCxnSpPr>
        <p:spPr>
          <a:xfrm flipH="1">
            <a:off x="2004738" y="5151863"/>
            <a:ext cx="470833" cy="7886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F6FDFB8E-53B9-48CC-B9DB-8F87311C68FD}"/>
              </a:ext>
            </a:extLst>
          </p:cNvPr>
          <p:cNvSpPr txBox="1"/>
          <p:nvPr/>
        </p:nvSpPr>
        <p:spPr>
          <a:xfrm>
            <a:off x="1418240" y="5255442"/>
            <a:ext cx="1731294" cy="584775"/>
          </a:xfrm>
          <a:prstGeom prst="rect">
            <a:avLst/>
          </a:prstGeom>
          <a:noFill/>
        </p:spPr>
        <p:txBody>
          <a:bodyPr wrap="square">
            <a:spAutoFit/>
          </a:bodyPr>
          <a:lstStyle/>
          <a:p>
            <a:pPr algn="ctr"/>
            <a:r>
              <a:rPr lang="en-US" sz="1600" dirty="0">
                <a:latin typeface="Avenir Next LT Pro" panose="020B0504020202020204" pitchFamily="34" charset="0"/>
              </a:rPr>
              <a:t>Modelling </a:t>
            </a:r>
          </a:p>
          <a:p>
            <a:pPr algn="ctr"/>
            <a:r>
              <a:rPr lang="en-US" sz="1600" dirty="0">
                <a:latin typeface="Avenir Next LT Pro" panose="020B0504020202020204" pitchFamily="34" charset="0"/>
              </a:rPr>
              <a:t>Error</a:t>
            </a:r>
            <a:endParaRPr lang="en-US" sz="1600"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DAC2316-EE5E-4682-B8D1-7FBA5C7263CC}"/>
                  </a:ext>
                </a:extLst>
              </p:cNvPr>
              <p:cNvSpPr txBox="1"/>
              <p:nvPr/>
            </p:nvSpPr>
            <p:spPr>
              <a:xfrm>
                <a:off x="347535" y="795865"/>
                <a:ext cx="4108689"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nary>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𝑖</m:t>
                              </m:r>
                            </m:sup>
                          </m:sSup>
                        </m:e>
                      </m:d>
                    </m:oMath>
                  </m:oMathPara>
                </a14:m>
                <a:endParaRPr lang="en-US" sz="2400" dirty="0"/>
              </a:p>
            </p:txBody>
          </p:sp>
        </mc:Choice>
        <mc:Fallback xmlns="">
          <p:sp>
            <p:nvSpPr>
              <p:cNvPr id="35" name="TextBox 34">
                <a:extLst>
                  <a:ext uri="{FF2B5EF4-FFF2-40B4-BE49-F238E27FC236}">
                    <a16:creationId xmlns:a16="http://schemas.microsoft.com/office/drawing/2014/main" id="{CDAC2316-EE5E-4682-B8D1-7FBA5C7263CC}"/>
                  </a:ext>
                </a:extLst>
              </p:cNvPr>
              <p:cNvSpPr txBox="1">
                <a:spLocks noRot="1" noChangeAspect="1" noMove="1" noResize="1" noEditPoints="1" noAdjustHandles="1" noChangeArrowheads="1" noChangeShapeType="1" noTextEdit="1"/>
              </p:cNvSpPr>
              <p:nvPr/>
            </p:nvSpPr>
            <p:spPr>
              <a:xfrm>
                <a:off x="347535" y="795865"/>
                <a:ext cx="4108689" cy="117910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672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9" grpId="0" animBg="1"/>
      <p:bldP spid="70" grpId="0"/>
      <p:bldP spid="3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Polynomial Regression Example</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82</a:t>
            </a:fld>
            <a:endParaRPr lang="en-US"/>
          </a:p>
        </p:txBody>
      </p:sp>
      <p:pic>
        <p:nvPicPr>
          <p:cNvPr id="61" name="Picture 2">
            <a:extLst>
              <a:ext uri="{FF2B5EF4-FFF2-40B4-BE49-F238E27FC236}">
                <a16:creationId xmlns:a16="http://schemas.microsoft.com/office/drawing/2014/main" id="{559EDDAC-E07C-4033-81C2-4861FD4AE29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82253" y="1420185"/>
            <a:ext cx="6812930" cy="39610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919229C-1552-489B-A482-0FEEC18CAB81}"/>
                  </a:ext>
                </a:extLst>
              </p:cNvPr>
              <p:cNvSpPr txBox="1"/>
              <p:nvPr/>
            </p:nvSpPr>
            <p:spPr>
              <a:xfrm>
                <a:off x="4075659" y="5856747"/>
                <a:ext cx="7962244" cy="377667"/>
              </a:xfrm>
              <a:prstGeom prst="rect">
                <a:avLst/>
              </a:prstGeom>
              <a:noFill/>
            </p:spPr>
            <p:txBody>
              <a:bodyPr wrap="none" lIns="0" tIns="0" rIns="0" bIns="0" rtlCol="0">
                <a:spAutoFit/>
              </a:bodyPr>
              <a:lstStyle/>
              <a:p>
                <a:r>
                  <a:rPr lang="en-US" sz="2400" b="1" dirty="0">
                    <a:solidFill>
                      <a:srgbClr val="002060"/>
                    </a:solidFill>
                    <a:latin typeface="Avenir Next LT Pro Light" panose="020B0304020202020204" pitchFamily="34" charset="0"/>
                  </a:rPr>
                  <a:t>Least Squares Fit: </a:t>
                </a:r>
                <a14:m>
                  <m:oMath xmlns:m="http://schemas.openxmlformats.org/officeDocument/2006/math">
                    <m:sSub>
                      <m:sSubPr>
                        <m:ctrlPr>
                          <a:rPr lang="en-US" sz="2400" b="1" i="1" smtClean="0">
                            <a:solidFill>
                              <a:srgbClr val="002060"/>
                            </a:solidFill>
                            <a:latin typeface="Cambria Math" panose="02040503050406030204" pitchFamily="18" charset="0"/>
                          </a:rPr>
                        </m:ctrlPr>
                      </m:sSubPr>
                      <m:e>
                        <m:r>
                          <a:rPr lang="en-US" sz="2400" b="1" i="1" smtClean="0">
                            <a:solidFill>
                              <a:srgbClr val="002060"/>
                            </a:solidFill>
                            <a:latin typeface="Cambria Math" panose="02040503050406030204" pitchFamily="18" charset="0"/>
                          </a:rPr>
                          <m:t>𝒈</m:t>
                        </m:r>
                      </m:e>
                      <m:sub>
                        <m:r>
                          <a:rPr lang="en-US" sz="2400" b="1" i="1" smtClean="0">
                            <a:solidFill>
                              <a:srgbClr val="002060"/>
                            </a:solidFill>
                            <a:latin typeface="Cambria Math" panose="02040503050406030204" pitchFamily="18" charset="0"/>
                          </a:rPr>
                          <m:t>𝟐</m:t>
                        </m:r>
                      </m:sub>
                    </m:sSub>
                    <m:d>
                      <m:dPr>
                        <m:ctrlPr>
                          <a:rPr lang="en-US" sz="2400" b="1" i="1" smtClean="0">
                            <a:solidFill>
                              <a:srgbClr val="002060"/>
                            </a:solidFill>
                            <a:latin typeface="Cambria Math" panose="02040503050406030204" pitchFamily="18" charset="0"/>
                          </a:rPr>
                        </m:ctrlPr>
                      </m:dPr>
                      <m:e>
                        <m:r>
                          <a:rPr lang="en-US" sz="2400" b="1" i="1" smtClean="0">
                            <a:solidFill>
                              <a:srgbClr val="002060"/>
                            </a:solidFill>
                            <a:latin typeface="Cambria Math" panose="02040503050406030204" pitchFamily="18" charset="0"/>
                          </a:rPr>
                          <m:t>𝒙</m:t>
                        </m:r>
                      </m:e>
                    </m:d>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𝟏</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𝟔𝟔𝟗</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𝟎</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𝟐𝟑𝟗</m:t>
                    </m:r>
                    <m:r>
                      <a:rPr lang="en-US" sz="2400" b="1" i="1" smtClean="0">
                        <a:solidFill>
                          <a:srgbClr val="002060"/>
                        </a:solidFill>
                        <a:latin typeface="Cambria Math" panose="02040503050406030204" pitchFamily="18" charset="0"/>
                      </a:rPr>
                      <m:t>𝒙</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𝟎</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𝟗𝟗𝟏𝟕</m:t>
                    </m:r>
                    <m:sSup>
                      <m:sSupPr>
                        <m:ctrlPr>
                          <a:rPr lang="en-US" sz="2400" b="1" i="1" smtClean="0">
                            <a:solidFill>
                              <a:srgbClr val="002060"/>
                            </a:solidFill>
                            <a:latin typeface="Cambria Math" panose="02040503050406030204" pitchFamily="18" charset="0"/>
                          </a:rPr>
                        </m:ctrlPr>
                      </m:sSupPr>
                      <m:e>
                        <m:r>
                          <a:rPr lang="en-US" sz="2400" b="1" i="1" smtClean="0">
                            <a:solidFill>
                              <a:srgbClr val="002060"/>
                            </a:solidFill>
                            <a:latin typeface="Cambria Math" panose="02040503050406030204" pitchFamily="18" charset="0"/>
                          </a:rPr>
                          <m:t>𝒙</m:t>
                        </m:r>
                      </m:e>
                      <m:sup>
                        <m:r>
                          <a:rPr lang="en-US" sz="2400" b="1" i="1" smtClean="0">
                            <a:solidFill>
                              <a:srgbClr val="002060"/>
                            </a:solidFill>
                            <a:latin typeface="Cambria Math" panose="02040503050406030204" pitchFamily="18" charset="0"/>
                          </a:rPr>
                          <m:t>𝟐</m:t>
                        </m:r>
                      </m:sup>
                    </m:sSup>
                  </m:oMath>
                </a14:m>
                <a:endParaRPr lang="en-US" sz="2400" b="1" dirty="0">
                  <a:solidFill>
                    <a:srgbClr val="002060"/>
                  </a:solidFill>
                </a:endParaRPr>
              </a:p>
            </p:txBody>
          </p:sp>
        </mc:Choice>
        <mc:Fallback xmlns="">
          <p:sp>
            <p:nvSpPr>
              <p:cNvPr id="67" name="TextBox 66">
                <a:extLst>
                  <a:ext uri="{FF2B5EF4-FFF2-40B4-BE49-F238E27FC236}">
                    <a16:creationId xmlns:a16="http://schemas.microsoft.com/office/drawing/2014/main" id="{B919229C-1552-489B-A482-0FEEC18CAB81}"/>
                  </a:ext>
                </a:extLst>
              </p:cNvPr>
              <p:cNvSpPr txBox="1">
                <a:spLocks noRot="1" noChangeAspect="1" noMove="1" noResize="1" noEditPoints="1" noAdjustHandles="1" noChangeArrowheads="1" noChangeShapeType="1" noTextEdit="1"/>
              </p:cNvSpPr>
              <p:nvPr/>
            </p:nvSpPr>
            <p:spPr>
              <a:xfrm>
                <a:off x="4075659" y="5856747"/>
                <a:ext cx="7962244" cy="377667"/>
              </a:xfrm>
              <a:prstGeom prst="rect">
                <a:avLst/>
              </a:prstGeom>
              <a:blipFill>
                <a:blip r:embed="rId3"/>
                <a:stretch>
                  <a:fillRect l="-2374" t="-22581"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AC5BD61-7E02-4F8C-B39E-CEE256BCCA23}"/>
                  </a:ext>
                </a:extLst>
              </p:cNvPr>
              <p:cNvSpPr txBox="1"/>
              <p:nvPr/>
            </p:nvSpPr>
            <p:spPr>
              <a:xfrm>
                <a:off x="7062590" y="843352"/>
                <a:ext cx="281698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𝒇</m:t>
                      </m:r>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𝒙</m:t>
                          </m:r>
                        </m:e>
                      </m:d>
                      <m:r>
                        <a:rPr lang="en-US" sz="2400" b="1" i="1" smtClean="0">
                          <a:solidFill>
                            <a:srgbClr val="00B050"/>
                          </a:solidFill>
                          <a:latin typeface="Cambria Math" panose="02040503050406030204" pitchFamily="18" charset="0"/>
                        </a:rPr>
                        <m:t>=</m:t>
                      </m:r>
                      <m:sSup>
                        <m:sSupPr>
                          <m:ctrlPr>
                            <a:rPr lang="en-US" sz="2400" b="1" i="1" smtClean="0">
                              <a:solidFill>
                                <a:srgbClr val="00B050"/>
                              </a:solidFill>
                              <a:latin typeface="Cambria Math" panose="02040503050406030204" pitchFamily="18" charset="0"/>
                            </a:rPr>
                          </m:ctrlPr>
                        </m:sSupPr>
                        <m:e>
                          <m:r>
                            <a:rPr lang="en-US" sz="2400" b="1" i="1" smtClean="0">
                              <a:solidFill>
                                <a:srgbClr val="00B050"/>
                              </a:solidFill>
                              <a:latin typeface="Cambria Math" panose="02040503050406030204" pitchFamily="18" charset="0"/>
                            </a:rPr>
                            <m:t>𝒙</m:t>
                          </m:r>
                        </m:e>
                        <m:sup>
                          <m:r>
                            <a:rPr lang="en-US" sz="2400" b="1" i="1" smtClean="0">
                              <a:solidFill>
                                <a:srgbClr val="00B050"/>
                              </a:solidFill>
                              <a:latin typeface="Cambria Math" panose="02040503050406030204" pitchFamily="18" charset="0"/>
                            </a:rPr>
                            <m:t>𝟐</m:t>
                          </m:r>
                        </m:sup>
                      </m:sSup>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𝓝</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𝟎</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𝟓</m:t>
                      </m:r>
                      <m:r>
                        <a:rPr lang="en-US" sz="2400" b="1" i="1" smtClean="0">
                          <a:solidFill>
                            <a:srgbClr val="00B050"/>
                          </a:solidFill>
                          <a:latin typeface="Cambria Math" panose="02040503050406030204" pitchFamily="18" charset="0"/>
                          <a:ea typeface="Cambria Math" panose="02040503050406030204" pitchFamily="18" charset="0"/>
                        </a:rPr>
                        <m:t>)</m:t>
                      </m:r>
                    </m:oMath>
                  </m:oMathPara>
                </a14:m>
                <a:endParaRPr lang="en-US" sz="2400" b="1" dirty="0">
                  <a:solidFill>
                    <a:srgbClr val="00B050"/>
                  </a:solidFill>
                </a:endParaRPr>
              </a:p>
            </p:txBody>
          </p:sp>
        </mc:Choice>
        <mc:Fallback xmlns="">
          <p:sp>
            <p:nvSpPr>
              <p:cNvPr id="68" name="TextBox 67">
                <a:extLst>
                  <a:ext uri="{FF2B5EF4-FFF2-40B4-BE49-F238E27FC236}">
                    <a16:creationId xmlns:a16="http://schemas.microsoft.com/office/drawing/2014/main" id="{FAC5BD61-7E02-4F8C-B39E-CEE256BCCA23}"/>
                  </a:ext>
                </a:extLst>
              </p:cNvPr>
              <p:cNvSpPr txBox="1">
                <a:spLocks noRot="1" noChangeAspect="1" noMove="1" noResize="1" noEditPoints="1" noAdjustHandles="1" noChangeArrowheads="1" noChangeShapeType="1" noTextEdit="1"/>
              </p:cNvSpPr>
              <p:nvPr/>
            </p:nvSpPr>
            <p:spPr>
              <a:xfrm>
                <a:off x="7062590" y="843352"/>
                <a:ext cx="2816989" cy="377667"/>
              </a:xfrm>
              <a:prstGeom prst="rect">
                <a:avLst/>
              </a:prstGeom>
              <a:blipFill>
                <a:blip r:embed="rId4"/>
                <a:stretch>
                  <a:fillRect l="-3463" r="-3247" b="-35484"/>
                </a:stretch>
              </a:blipFill>
            </p:spPr>
            <p:txBody>
              <a:bodyPr/>
              <a:lstStyle/>
              <a:p>
                <a:r>
                  <a:rPr lang="en-US">
                    <a:noFill/>
                  </a:rPr>
                  <a:t> </a:t>
                </a:r>
              </a:p>
            </p:txBody>
          </p:sp>
        </mc:Fallback>
      </mc:AlternateContent>
      <p:sp>
        <p:nvSpPr>
          <p:cNvPr id="69" name="Oval 68">
            <a:extLst>
              <a:ext uri="{FF2B5EF4-FFF2-40B4-BE49-F238E27FC236}">
                <a16:creationId xmlns:a16="http://schemas.microsoft.com/office/drawing/2014/main" id="{6429BE82-B8DC-4618-885A-27EE138D9994}"/>
              </a:ext>
            </a:extLst>
          </p:cNvPr>
          <p:cNvSpPr/>
          <p:nvPr/>
        </p:nvSpPr>
        <p:spPr>
          <a:xfrm>
            <a:off x="2133465" y="5337098"/>
            <a:ext cx="131956" cy="131956"/>
          </a:xfrm>
          <a:prstGeom prst="ellipse">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CECB88B-3164-465B-A6E3-662D52BDB1A8}"/>
                  </a:ext>
                </a:extLst>
              </p:cNvPr>
              <p:cNvSpPr txBox="1"/>
              <p:nvPr/>
            </p:nvSpPr>
            <p:spPr>
              <a:xfrm>
                <a:off x="2146090" y="5238222"/>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𝒈</m:t>
                          </m:r>
                        </m:e>
                        <m:sub>
                          <m:r>
                            <a:rPr lang="en-US" sz="2400" b="1" i="1" smtClean="0">
                              <a:solidFill>
                                <a:srgbClr val="0070C0"/>
                              </a:solidFill>
                              <a:latin typeface="Cambria Math" panose="02040503050406030204" pitchFamily="18" charset="0"/>
                            </a:rPr>
                            <m:t>𝟐</m:t>
                          </m:r>
                        </m:sub>
                      </m:sSub>
                    </m:oMath>
                  </m:oMathPara>
                </a14:m>
                <a:endParaRPr lang="en-US" sz="2400" dirty="0"/>
              </a:p>
            </p:txBody>
          </p:sp>
        </mc:Choice>
        <mc:Fallback xmlns="">
          <p:sp>
            <p:nvSpPr>
              <p:cNvPr id="70" name="TextBox 69">
                <a:extLst>
                  <a:ext uri="{FF2B5EF4-FFF2-40B4-BE49-F238E27FC236}">
                    <a16:creationId xmlns:a16="http://schemas.microsoft.com/office/drawing/2014/main" id="{9CECB88B-3164-465B-A6E3-662D52BDB1A8}"/>
                  </a:ext>
                </a:extLst>
              </p:cNvPr>
              <p:cNvSpPr txBox="1">
                <a:spLocks noRot="1" noChangeAspect="1" noMove="1" noResize="1" noEditPoints="1" noAdjustHandles="1" noChangeArrowheads="1" noChangeShapeType="1" noTextEdit="1"/>
              </p:cNvSpPr>
              <p:nvPr/>
            </p:nvSpPr>
            <p:spPr>
              <a:xfrm>
                <a:off x="2146090" y="5238222"/>
                <a:ext cx="607742" cy="461665"/>
              </a:xfrm>
              <a:prstGeom prst="rect">
                <a:avLst/>
              </a:prstGeom>
              <a:blipFill>
                <a:blip r:embed="rId5"/>
                <a:stretch>
                  <a:fillRect b="-10526"/>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C4714611-C145-478A-8892-AAEAABD692F4}"/>
              </a:ext>
            </a:extLst>
          </p:cNvPr>
          <p:cNvGrpSpPr/>
          <p:nvPr/>
        </p:nvGrpSpPr>
        <p:grpSpPr>
          <a:xfrm>
            <a:off x="516087" y="2409299"/>
            <a:ext cx="3771586" cy="3771586"/>
            <a:chOff x="265155" y="2409299"/>
            <a:chExt cx="3771586" cy="3771586"/>
          </a:xfrm>
        </p:grpSpPr>
        <p:sp>
          <p:nvSpPr>
            <p:cNvPr id="22" name="Oval 21">
              <a:extLst>
                <a:ext uri="{FF2B5EF4-FFF2-40B4-BE49-F238E27FC236}">
                  <a16:creationId xmlns:a16="http://schemas.microsoft.com/office/drawing/2014/main" id="{E0849B1D-834E-47D3-994C-8CD0B96F1948}"/>
                </a:ext>
              </a:extLst>
            </p:cNvPr>
            <p:cNvSpPr/>
            <p:nvPr/>
          </p:nvSpPr>
          <p:spPr>
            <a:xfrm>
              <a:off x="1961852" y="4283445"/>
              <a:ext cx="1656491" cy="109774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a:extLst>
                <a:ext uri="{FF2B5EF4-FFF2-40B4-BE49-F238E27FC236}">
                  <a16:creationId xmlns:a16="http://schemas.microsoft.com/office/drawing/2014/main" id="{3B3EF406-ACB1-48DA-88C6-74740AAC389D}"/>
                </a:ext>
              </a:extLst>
            </p:cNvPr>
            <p:cNvSpPr/>
            <p:nvPr/>
          </p:nvSpPr>
          <p:spPr>
            <a:xfrm>
              <a:off x="2777015" y="4452171"/>
              <a:ext cx="688738" cy="75431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4D77AE-AA7C-4360-9DDD-F7529E72D3B6}"/>
                    </a:ext>
                  </a:extLst>
                </p:cNvPr>
                <p:cNvSpPr txBox="1"/>
                <p:nvPr/>
              </p:nvSpPr>
              <p:spPr>
                <a:xfrm>
                  <a:off x="2760270" y="4505823"/>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𝟎</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4" name="TextBox 23">
                  <a:extLst>
                    <a:ext uri="{FF2B5EF4-FFF2-40B4-BE49-F238E27FC236}">
                      <a16:creationId xmlns:a16="http://schemas.microsoft.com/office/drawing/2014/main" id="{534D77AE-AA7C-4360-9DDD-F7529E72D3B6}"/>
                    </a:ext>
                  </a:extLst>
                </p:cNvPr>
                <p:cNvSpPr txBox="1">
                  <a:spLocks noRot="1" noChangeAspect="1" noMove="1" noResize="1" noEditPoints="1" noAdjustHandles="1" noChangeArrowheads="1" noChangeShapeType="1" noTextEdit="1"/>
                </p:cNvSpPr>
                <p:nvPr/>
              </p:nvSpPr>
              <p:spPr>
                <a:xfrm>
                  <a:off x="2760270" y="4505823"/>
                  <a:ext cx="394023" cy="584775"/>
                </a:xfrm>
                <a:prstGeom prst="rect">
                  <a:avLst/>
                </a:prstGeom>
                <a:blipFill>
                  <a:blip r:embed="rId6"/>
                  <a:stretch>
                    <a:fillRect r="-6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D4E2680-E5B6-4A14-843B-27F7321233C7}"/>
                    </a:ext>
                  </a:extLst>
                </p:cNvPr>
                <p:cNvSpPr txBox="1"/>
                <p:nvPr/>
              </p:nvSpPr>
              <p:spPr>
                <a:xfrm>
                  <a:off x="1961853" y="4505822"/>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5" name="TextBox 24">
                  <a:extLst>
                    <a:ext uri="{FF2B5EF4-FFF2-40B4-BE49-F238E27FC236}">
                      <a16:creationId xmlns:a16="http://schemas.microsoft.com/office/drawing/2014/main" id="{CD4E2680-E5B6-4A14-843B-27F7321233C7}"/>
                    </a:ext>
                  </a:extLst>
                </p:cNvPr>
                <p:cNvSpPr txBox="1">
                  <a:spLocks noRot="1" noChangeAspect="1" noMove="1" noResize="1" noEditPoints="1" noAdjustHandles="1" noChangeArrowheads="1" noChangeShapeType="1" noTextEdit="1"/>
                </p:cNvSpPr>
                <p:nvPr/>
              </p:nvSpPr>
              <p:spPr>
                <a:xfrm>
                  <a:off x="1961853" y="4505822"/>
                  <a:ext cx="394023" cy="584775"/>
                </a:xfrm>
                <a:prstGeom prst="rect">
                  <a:avLst/>
                </a:prstGeom>
                <a:blipFill>
                  <a:blip r:embed="rId7"/>
                  <a:stretch>
                    <a:fillRect r="-66154"/>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16189C53-9967-42F8-8003-967EDEDCB112}"/>
                </a:ext>
              </a:extLst>
            </p:cNvPr>
            <p:cNvSpPr/>
            <p:nvPr/>
          </p:nvSpPr>
          <p:spPr>
            <a:xfrm>
              <a:off x="753334" y="4025483"/>
              <a:ext cx="2966158" cy="177497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D4C6716-C193-4C49-9D58-163ECEECCA38}"/>
                    </a:ext>
                  </a:extLst>
                </p:cNvPr>
                <p:cNvSpPr txBox="1"/>
                <p:nvPr/>
              </p:nvSpPr>
              <p:spPr>
                <a:xfrm>
                  <a:off x="924198" y="4488068"/>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𝟐</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7" name="TextBox 26">
                  <a:extLst>
                    <a:ext uri="{FF2B5EF4-FFF2-40B4-BE49-F238E27FC236}">
                      <a16:creationId xmlns:a16="http://schemas.microsoft.com/office/drawing/2014/main" id="{5D4C6716-C193-4C49-9D58-163ECEECCA38}"/>
                    </a:ext>
                  </a:extLst>
                </p:cNvPr>
                <p:cNvSpPr txBox="1">
                  <a:spLocks noRot="1" noChangeAspect="1" noMove="1" noResize="1" noEditPoints="1" noAdjustHandles="1" noChangeArrowheads="1" noChangeShapeType="1" noTextEdit="1"/>
                </p:cNvSpPr>
                <p:nvPr/>
              </p:nvSpPr>
              <p:spPr>
                <a:xfrm>
                  <a:off x="924198" y="4488068"/>
                  <a:ext cx="394023" cy="584775"/>
                </a:xfrm>
                <a:prstGeom prst="rect">
                  <a:avLst/>
                </a:prstGeom>
                <a:blipFill>
                  <a:blip r:embed="rId8"/>
                  <a:stretch>
                    <a:fillRect r="-67188"/>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797CB330-C8E9-4AB3-97A4-FB54C634B0DE}"/>
                </a:ext>
              </a:extLst>
            </p:cNvPr>
            <p:cNvSpPr/>
            <p:nvPr/>
          </p:nvSpPr>
          <p:spPr>
            <a:xfrm>
              <a:off x="265155" y="2409299"/>
              <a:ext cx="3771586" cy="37715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C8879C0-90A0-4745-9E8C-8C0DC2FACE6A}"/>
                    </a:ext>
                  </a:extLst>
                </p:cNvPr>
                <p:cNvSpPr txBox="1"/>
                <p:nvPr/>
              </p:nvSpPr>
              <p:spPr>
                <a:xfrm>
                  <a:off x="703780" y="3120114"/>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𝟏𝟒</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9" name="TextBox 28">
                  <a:extLst>
                    <a:ext uri="{FF2B5EF4-FFF2-40B4-BE49-F238E27FC236}">
                      <a16:creationId xmlns:a16="http://schemas.microsoft.com/office/drawing/2014/main" id="{6C8879C0-90A0-4745-9E8C-8C0DC2FACE6A}"/>
                    </a:ext>
                  </a:extLst>
                </p:cNvPr>
                <p:cNvSpPr txBox="1">
                  <a:spLocks noRot="1" noChangeAspect="1" noMove="1" noResize="1" noEditPoints="1" noAdjustHandles="1" noChangeArrowheads="1" noChangeShapeType="1" noTextEdit="1"/>
                </p:cNvSpPr>
                <p:nvPr/>
              </p:nvSpPr>
              <p:spPr>
                <a:xfrm>
                  <a:off x="703780" y="3120114"/>
                  <a:ext cx="394023" cy="584775"/>
                </a:xfrm>
                <a:prstGeom prst="rect">
                  <a:avLst/>
                </a:prstGeom>
                <a:blipFill>
                  <a:blip r:embed="rId9"/>
                  <a:stretch>
                    <a:fillRect r="-117188"/>
                  </a:stretch>
                </a:blipFill>
              </p:spPr>
              <p:txBody>
                <a:bodyPr/>
                <a:lstStyle/>
                <a:p>
                  <a:r>
                    <a:rPr lang="en-US">
                      <a:noFill/>
                    </a:rPr>
                    <a:t> </a:t>
                  </a:r>
                </a:p>
              </p:txBody>
            </p:sp>
          </mc:Fallback>
        </mc:AlternateContent>
        <p:sp>
          <p:nvSpPr>
            <p:cNvPr id="30" name="Oval 29">
              <a:extLst>
                <a:ext uri="{FF2B5EF4-FFF2-40B4-BE49-F238E27FC236}">
                  <a16:creationId xmlns:a16="http://schemas.microsoft.com/office/drawing/2014/main" id="{11FB54DB-8521-4007-B697-B73E24D732F0}"/>
                </a:ext>
              </a:extLst>
            </p:cNvPr>
            <p:cNvSpPr/>
            <p:nvPr/>
          </p:nvSpPr>
          <p:spPr>
            <a:xfrm>
              <a:off x="1598230" y="5152940"/>
              <a:ext cx="155576" cy="155576"/>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07EB04-D088-4949-BEA8-23E2699DB1B7}"/>
                    </a:ext>
                  </a:extLst>
                </p:cNvPr>
                <p:cNvSpPr txBox="1"/>
                <p:nvPr/>
              </p:nvSpPr>
              <p:spPr>
                <a:xfrm>
                  <a:off x="1204165" y="5079317"/>
                  <a:ext cx="48294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00B050"/>
                            </a:solidFill>
                            <a:latin typeface="Cambria Math" panose="02040503050406030204" pitchFamily="18" charset="0"/>
                          </a:rPr>
                          <m:t>𝒇</m:t>
                        </m:r>
                      </m:oMath>
                    </m:oMathPara>
                  </a14:m>
                  <a:endParaRPr lang="en-US" sz="2000" dirty="0"/>
                </a:p>
              </p:txBody>
            </p:sp>
          </mc:Choice>
          <mc:Fallback xmlns="">
            <p:sp>
              <p:nvSpPr>
                <p:cNvPr id="31" name="TextBox 30">
                  <a:extLst>
                    <a:ext uri="{FF2B5EF4-FFF2-40B4-BE49-F238E27FC236}">
                      <a16:creationId xmlns:a16="http://schemas.microsoft.com/office/drawing/2014/main" id="{F307EB04-D088-4949-BEA8-23E2699DB1B7}"/>
                    </a:ext>
                  </a:extLst>
                </p:cNvPr>
                <p:cNvSpPr txBox="1">
                  <a:spLocks noRot="1" noChangeAspect="1" noMove="1" noResize="1" noEditPoints="1" noAdjustHandles="1" noChangeArrowheads="1" noChangeShapeType="1" noTextEdit="1"/>
                </p:cNvSpPr>
                <p:nvPr/>
              </p:nvSpPr>
              <p:spPr>
                <a:xfrm>
                  <a:off x="1204165" y="5079317"/>
                  <a:ext cx="482947" cy="400110"/>
                </a:xfrm>
                <a:prstGeom prst="rect">
                  <a:avLst/>
                </a:prstGeom>
                <a:blipFill>
                  <a:blip r:embed="rId10"/>
                  <a:stretch>
                    <a:fillRect b="-13636"/>
                  </a:stretch>
                </a:blipFill>
              </p:spPr>
              <p:txBody>
                <a:bodyPr/>
                <a:lstStyle/>
                <a:p>
                  <a:r>
                    <a:rPr lang="en-US">
                      <a:noFill/>
                    </a:rPr>
                    <a:t> </a:t>
                  </a:r>
                </a:p>
              </p:txBody>
            </p:sp>
          </mc:Fallback>
        </mc:AlternateContent>
      </p:grpSp>
      <p:cxnSp>
        <p:nvCxnSpPr>
          <p:cNvPr id="33" name="Straight Arrow Connector 32">
            <a:extLst>
              <a:ext uri="{FF2B5EF4-FFF2-40B4-BE49-F238E27FC236}">
                <a16:creationId xmlns:a16="http://schemas.microsoft.com/office/drawing/2014/main" id="{493E35B2-0CAF-4B8F-8985-FE75382898E6}"/>
              </a:ext>
            </a:extLst>
          </p:cNvPr>
          <p:cNvCxnSpPr>
            <a:cxnSpLocks/>
          </p:cNvCxnSpPr>
          <p:nvPr/>
        </p:nvCxnSpPr>
        <p:spPr>
          <a:xfrm>
            <a:off x="1954795" y="5258573"/>
            <a:ext cx="199931" cy="1191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4FC1839-47A2-469B-8298-BEE45431864B}"/>
                  </a:ext>
                </a:extLst>
              </p:cNvPr>
              <p:cNvSpPr txBox="1"/>
              <p:nvPr/>
            </p:nvSpPr>
            <p:spPr>
              <a:xfrm>
                <a:off x="347535" y="795865"/>
                <a:ext cx="4108689"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nary>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𝑖</m:t>
                              </m:r>
                            </m:sup>
                          </m:sSup>
                        </m:e>
                      </m:d>
                    </m:oMath>
                  </m:oMathPara>
                </a14:m>
                <a:endParaRPr lang="en-US" sz="2400" dirty="0"/>
              </a:p>
            </p:txBody>
          </p:sp>
        </mc:Choice>
        <mc:Fallback xmlns="">
          <p:sp>
            <p:nvSpPr>
              <p:cNvPr id="39" name="TextBox 38">
                <a:extLst>
                  <a:ext uri="{FF2B5EF4-FFF2-40B4-BE49-F238E27FC236}">
                    <a16:creationId xmlns:a16="http://schemas.microsoft.com/office/drawing/2014/main" id="{64FC1839-47A2-469B-8298-BEE45431864B}"/>
                  </a:ext>
                </a:extLst>
              </p:cNvPr>
              <p:cNvSpPr txBox="1">
                <a:spLocks noRot="1" noChangeAspect="1" noMove="1" noResize="1" noEditPoints="1" noAdjustHandles="1" noChangeArrowheads="1" noChangeShapeType="1" noTextEdit="1"/>
              </p:cNvSpPr>
              <p:nvPr/>
            </p:nvSpPr>
            <p:spPr>
              <a:xfrm>
                <a:off x="347535" y="795865"/>
                <a:ext cx="4108689" cy="117910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87352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7F452DE5-3EC9-4CDD-8C19-4664ACF948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85098" y="1421839"/>
            <a:ext cx="6810085" cy="39593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Polynomial Regression Example</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83</a:t>
            </a:fld>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8C388D7-6654-4E46-9967-E01BCB9492EE}"/>
                  </a:ext>
                </a:extLst>
              </p:cNvPr>
              <p:cNvSpPr txBox="1"/>
              <p:nvPr/>
            </p:nvSpPr>
            <p:spPr>
              <a:xfrm>
                <a:off x="7062590" y="843352"/>
                <a:ext cx="281698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𝒇</m:t>
                      </m:r>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𝒙</m:t>
                          </m:r>
                        </m:e>
                      </m:d>
                      <m:r>
                        <a:rPr lang="en-US" sz="2400" b="1" i="1" smtClean="0">
                          <a:solidFill>
                            <a:srgbClr val="00B050"/>
                          </a:solidFill>
                          <a:latin typeface="Cambria Math" panose="02040503050406030204" pitchFamily="18" charset="0"/>
                        </a:rPr>
                        <m:t>=</m:t>
                      </m:r>
                      <m:sSup>
                        <m:sSupPr>
                          <m:ctrlPr>
                            <a:rPr lang="en-US" sz="2400" b="1" i="1" smtClean="0">
                              <a:solidFill>
                                <a:srgbClr val="00B050"/>
                              </a:solidFill>
                              <a:latin typeface="Cambria Math" panose="02040503050406030204" pitchFamily="18" charset="0"/>
                            </a:rPr>
                          </m:ctrlPr>
                        </m:sSupPr>
                        <m:e>
                          <m:r>
                            <a:rPr lang="en-US" sz="2400" b="1" i="1" smtClean="0">
                              <a:solidFill>
                                <a:srgbClr val="00B050"/>
                              </a:solidFill>
                              <a:latin typeface="Cambria Math" panose="02040503050406030204" pitchFamily="18" charset="0"/>
                            </a:rPr>
                            <m:t>𝒙</m:t>
                          </m:r>
                        </m:e>
                        <m:sup>
                          <m:r>
                            <a:rPr lang="en-US" sz="2400" b="1" i="1" smtClean="0">
                              <a:solidFill>
                                <a:srgbClr val="00B050"/>
                              </a:solidFill>
                              <a:latin typeface="Cambria Math" panose="02040503050406030204" pitchFamily="18" charset="0"/>
                            </a:rPr>
                            <m:t>𝟐</m:t>
                          </m:r>
                        </m:sup>
                      </m:sSup>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𝓝</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𝟎</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𝟓</m:t>
                      </m:r>
                      <m:r>
                        <a:rPr lang="en-US" sz="2400" b="1" i="1" smtClean="0">
                          <a:solidFill>
                            <a:srgbClr val="00B050"/>
                          </a:solidFill>
                          <a:latin typeface="Cambria Math" panose="02040503050406030204" pitchFamily="18" charset="0"/>
                          <a:ea typeface="Cambria Math" panose="02040503050406030204" pitchFamily="18" charset="0"/>
                        </a:rPr>
                        <m:t>)</m:t>
                      </m:r>
                    </m:oMath>
                  </m:oMathPara>
                </a14:m>
                <a:endParaRPr lang="en-US" sz="2400" b="1" dirty="0">
                  <a:solidFill>
                    <a:srgbClr val="00B050"/>
                  </a:solidFill>
                </a:endParaRPr>
              </a:p>
            </p:txBody>
          </p:sp>
        </mc:Choice>
        <mc:Fallback xmlns="">
          <p:sp>
            <p:nvSpPr>
              <p:cNvPr id="62" name="TextBox 61">
                <a:extLst>
                  <a:ext uri="{FF2B5EF4-FFF2-40B4-BE49-F238E27FC236}">
                    <a16:creationId xmlns:a16="http://schemas.microsoft.com/office/drawing/2014/main" id="{C8C388D7-6654-4E46-9967-E01BCB9492EE}"/>
                  </a:ext>
                </a:extLst>
              </p:cNvPr>
              <p:cNvSpPr txBox="1">
                <a:spLocks noRot="1" noChangeAspect="1" noMove="1" noResize="1" noEditPoints="1" noAdjustHandles="1" noChangeArrowheads="1" noChangeShapeType="1" noTextEdit="1"/>
              </p:cNvSpPr>
              <p:nvPr/>
            </p:nvSpPr>
            <p:spPr>
              <a:xfrm>
                <a:off x="7062590" y="843352"/>
                <a:ext cx="2816989" cy="377667"/>
              </a:xfrm>
              <a:prstGeom prst="rect">
                <a:avLst/>
              </a:prstGeom>
              <a:blipFill>
                <a:blip r:embed="rId3"/>
                <a:stretch>
                  <a:fillRect l="-3463" r="-324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919229C-1552-489B-A482-0FEEC18CAB81}"/>
                  </a:ext>
                </a:extLst>
              </p:cNvPr>
              <p:cNvSpPr txBox="1"/>
              <p:nvPr/>
            </p:nvSpPr>
            <p:spPr>
              <a:xfrm>
                <a:off x="5886723" y="5856747"/>
                <a:ext cx="5412379" cy="369332"/>
              </a:xfrm>
              <a:prstGeom prst="rect">
                <a:avLst/>
              </a:prstGeom>
              <a:noFill/>
            </p:spPr>
            <p:txBody>
              <a:bodyPr wrap="none" lIns="0" tIns="0" rIns="0" bIns="0" rtlCol="0">
                <a:spAutoFit/>
              </a:bodyPr>
              <a:lstStyle/>
              <a:p>
                <a:r>
                  <a:rPr lang="en-US" sz="2400" b="1" dirty="0">
                    <a:solidFill>
                      <a:srgbClr val="002060"/>
                    </a:solidFill>
                    <a:latin typeface="Avenir Next LT Pro Light" panose="020B0304020202020204" pitchFamily="34" charset="0"/>
                  </a:rPr>
                  <a:t>Least Squares Fit: </a:t>
                </a:r>
                <a14:m>
                  <m:oMath xmlns:m="http://schemas.openxmlformats.org/officeDocument/2006/math">
                    <m:sSub>
                      <m:sSubPr>
                        <m:ctrlPr>
                          <a:rPr lang="en-US" sz="2400" b="1" i="1" smtClean="0">
                            <a:solidFill>
                              <a:srgbClr val="002060"/>
                            </a:solidFill>
                            <a:latin typeface="Cambria Math" panose="02040503050406030204" pitchFamily="18" charset="0"/>
                          </a:rPr>
                        </m:ctrlPr>
                      </m:sSubPr>
                      <m:e>
                        <m:r>
                          <a:rPr lang="en-US" sz="2400" b="1" i="1" smtClean="0">
                            <a:solidFill>
                              <a:srgbClr val="002060"/>
                            </a:solidFill>
                            <a:latin typeface="Cambria Math" panose="02040503050406030204" pitchFamily="18" charset="0"/>
                          </a:rPr>
                          <m:t>𝒈</m:t>
                        </m:r>
                      </m:e>
                      <m:sub>
                        <m:r>
                          <a:rPr lang="en-US" sz="2400" b="1" i="1" smtClean="0">
                            <a:solidFill>
                              <a:srgbClr val="002060"/>
                            </a:solidFill>
                            <a:latin typeface="Cambria Math" panose="02040503050406030204" pitchFamily="18" charset="0"/>
                          </a:rPr>
                          <m:t>𝟏𝟒</m:t>
                        </m:r>
                      </m:sub>
                    </m:sSub>
                    <m:d>
                      <m:dPr>
                        <m:ctrlPr>
                          <a:rPr lang="en-US" sz="2400" b="1" i="1" smtClean="0">
                            <a:solidFill>
                              <a:srgbClr val="002060"/>
                            </a:solidFill>
                            <a:latin typeface="Cambria Math" panose="02040503050406030204" pitchFamily="18" charset="0"/>
                          </a:rPr>
                        </m:ctrlPr>
                      </m:dPr>
                      <m:e>
                        <m:r>
                          <a:rPr lang="en-US" sz="2400" b="1" i="1" smtClean="0">
                            <a:solidFill>
                              <a:srgbClr val="002060"/>
                            </a:solidFill>
                            <a:latin typeface="Cambria Math" panose="02040503050406030204" pitchFamily="18" charset="0"/>
                          </a:rPr>
                          <m:t>𝒙</m:t>
                        </m:r>
                      </m:e>
                    </m:d>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𝒏𝒐𝒏𝒔𝒆𝒏𝒔𝒆</m:t>
                    </m:r>
                  </m:oMath>
                </a14:m>
                <a:endParaRPr lang="en-US" sz="2400" b="1" dirty="0">
                  <a:solidFill>
                    <a:srgbClr val="002060"/>
                  </a:solidFill>
                </a:endParaRPr>
              </a:p>
            </p:txBody>
          </p:sp>
        </mc:Choice>
        <mc:Fallback xmlns="">
          <p:sp>
            <p:nvSpPr>
              <p:cNvPr id="67" name="TextBox 66">
                <a:extLst>
                  <a:ext uri="{FF2B5EF4-FFF2-40B4-BE49-F238E27FC236}">
                    <a16:creationId xmlns:a16="http://schemas.microsoft.com/office/drawing/2014/main" id="{B919229C-1552-489B-A482-0FEEC18CAB81}"/>
                  </a:ext>
                </a:extLst>
              </p:cNvPr>
              <p:cNvSpPr txBox="1">
                <a:spLocks noRot="1" noChangeAspect="1" noMove="1" noResize="1" noEditPoints="1" noAdjustHandles="1" noChangeArrowheads="1" noChangeShapeType="1" noTextEdit="1"/>
              </p:cNvSpPr>
              <p:nvPr/>
            </p:nvSpPr>
            <p:spPr>
              <a:xfrm>
                <a:off x="5886723" y="5856747"/>
                <a:ext cx="5412379" cy="369332"/>
              </a:xfrm>
              <a:prstGeom prst="rect">
                <a:avLst/>
              </a:prstGeom>
              <a:blipFill>
                <a:blip r:embed="rId4"/>
                <a:stretch>
                  <a:fillRect l="-3491" t="-26667" b="-50000"/>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DD08CB48-41A2-4F87-91B1-3D6826797613}"/>
              </a:ext>
            </a:extLst>
          </p:cNvPr>
          <p:cNvSpPr/>
          <p:nvPr/>
        </p:nvSpPr>
        <p:spPr>
          <a:xfrm>
            <a:off x="2606808" y="2700561"/>
            <a:ext cx="131956" cy="131956"/>
          </a:xfrm>
          <a:prstGeom prst="ellipse">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5A21A1-4FE6-4345-BB75-BBEC180EDBBD}"/>
                  </a:ext>
                </a:extLst>
              </p:cNvPr>
              <p:cNvSpPr txBox="1"/>
              <p:nvPr/>
            </p:nvSpPr>
            <p:spPr>
              <a:xfrm>
                <a:off x="2601772" y="2605127"/>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𝒈</m:t>
                          </m:r>
                        </m:e>
                        <m:sub>
                          <m:r>
                            <a:rPr lang="en-US" sz="2400" b="1" i="1" smtClean="0">
                              <a:solidFill>
                                <a:srgbClr val="0070C0"/>
                              </a:solidFill>
                              <a:latin typeface="Cambria Math" panose="02040503050406030204" pitchFamily="18" charset="0"/>
                            </a:rPr>
                            <m:t>𝟏𝟒</m:t>
                          </m:r>
                        </m:sub>
                      </m:sSub>
                    </m:oMath>
                  </m:oMathPara>
                </a14:m>
                <a:endParaRPr lang="en-US" sz="2400" dirty="0"/>
              </a:p>
            </p:txBody>
          </p:sp>
        </mc:Choice>
        <mc:Fallback xmlns="">
          <p:sp>
            <p:nvSpPr>
              <p:cNvPr id="34" name="TextBox 33">
                <a:extLst>
                  <a:ext uri="{FF2B5EF4-FFF2-40B4-BE49-F238E27FC236}">
                    <a16:creationId xmlns:a16="http://schemas.microsoft.com/office/drawing/2014/main" id="{A85A21A1-4FE6-4345-BB75-BBEC180EDBBD}"/>
                  </a:ext>
                </a:extLst>
              </p:cNvPr>
              <p:cNvSpPr txBox="1">
                <a:spLocks noRot="1" noChangeAspect="1" noMove="1" noResize="1" noEditPoints="1" noAdjustHandles="1" noChangeArrowheads="1" noChangeShapeType="1" noTextEdit="1"/>
              </p:cNvSpPr>
              <p:nvPr/>
            </p:nvSpPr>
            <p:spPr>
              <a:xfrm>
                <a:off x="2601772" y="2605127"/>
                <a:ext cx="607742" cy="461665"/>
              </a:xfrm>
              <a:prstGeom prst="rect">
                <a:avLst/>
              </a:prstGeom>
              <a:blipFill>
                <a:blip r:embed="rId5"/>
                <a:stretch>
                  <a:fillRect l="-4040" r="-7071" b="-10526"/>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1AB5BBF3-1AC0-4245-B18B-F7FED0652DD2}"/>
              </a:ext>
            </a:extLst>
          </p:cNvPr>
          <p:cNvCxnSpPr>
            <a:cxnSpLocks/>
            <a:stCxn id="34" idx="1"/>
          </p:cNvCxnSpPr>
          <p:nvPr/>
        </p:nvCxnSpPr>
        <p:spPr>
          <a:xfrm flipH="1">
            <a:off x="1926950" y="2835960"/>
            <a:ext cx="674822" cy="231698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0440AD21-D7CE-4311-97E1-F0AE8A460732}"/>
              </a:ext>
            </a:extLst>
          </p:cNvPr>
          <p:cNvSpPr txBox="1"/>
          <p:nvPr/>
        </p:nvSpPr>
        <p:spPr>
          <a:xfrm>
            <a:off x="2162300" y="3315555"/>
            <a:ext cx="1731294" cy="584775"/>
          </a:xfrm>
          <a:prstGeom prst="rect">
            <a:avLst/>
          </a:prstGeom>
          <a:noFill/>
        </p:spPr>
        <p:txBody>
          <a:bodyPr wrap="square">
            <a:spAutoFit/>
          </a:bodyPr>
          <a:lstStyle/>
          <a:p>
            <a:pPr algn="ctr"/>
            <a:r>
              <a:rPr lang="en-US" sz="1600" dirty="0">
                <a:latin typeface="Avenir Next LT Pro" panose="020B0504020202020204" pitchFamily="34" charset="0"/>
              </a:rPr>
              <a:t>Estimation </a:t>
            </a:r>
          </a:p>
          <a:p>
            <a:pPr algn="ctr"/>
            <a:r>
              <a:rPr lang="en-US" sz="1600" dirty="0">
                <a:latin typeface="Avenir Next LT Pro" panose="020B0504020202020204" pitchFamily="34" charset="0"/>
              </a:rPr>
              <a:t>Error</a:t>
            </a:r>
            <a:endParaRPr lang="en-US" sz="1600" dirty="0"/>
          </a:p>
        </p:txBody>
      </p:sp>
      <p:grpSp>
        <p:nvGrpSpPr>
          <p:cNvPr id="23" name="Group 22">
            <a:extLst>
              <a:ext uri="{FF2B5EF4-FFF2-40B4-BE49-F238E27FC236}">
                <a16:creationId xmlns:a16="http://schemas.microsoft.com/office/drawing/2014/main" id="{2F4602DA-0A63-4462-B772-6D3A59645A78}"/>
              </a:ext>
            </a:extLst>
          </p:cNvPr>
          <p:cNvGrpSpPr/>
          <p:nvPr/>
        </p:nvGrpSpPr>
        <p:grpSpPr>
          <a:xfrm>
            <a:off x="516087" y="2409299"/>
            <a:ext cx="3771586" cy="3771586"/>
            <a:chOff x="265155" y="2409299"/>
            <a:chExt cx="3771586" cy="3771586"/>
          </a:xfrm>
        </p:grpSpPr>
        <p:sp>
          <p:nvSpPr>
            <p:cNvPr id="24" name="Oval 23">
              <a:extLst>
                <a:ext uri="{FF2B5EF4-FFF2-40B4-BE49-F238E27FC236}">
                  <a16:creationId xmlns:a16="http://schemas.microsoft.com/office/drawing/2014/main" id="{97703556-C090-45F8-A70A-1FCF6C285AF8}"/>
                </a:ext>
              </a:extLst>
            </p:cNvPr>
            <p:cNvSpPr/>
            <p:nvPr/>
          </p:nvSpPr>
          <p:spPr>
            <a:xfrm>
              <a:off x="1961852" y="4283445"/>
              <a:ext cx="1656491" cy="109774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a:extLst>
                <a:ext uri="{FF2B5EF4-FFF2-40B4-BE49-F238E27FC236}">
                  <a16:creationId xmlns:a16="http://schemas.microsoft.com/office/drawing/2014/main" id="{D4616E0F-333E-4922-AF33-C7CBF362F48D}"/>
                </a:ext>
              </a:extLst>
            </p:cNvPr>
            <p:cNvSpPr/>
            <p:nvPr/>
          </p:nvSpPr>
          <p:spPr>
            <a:xfrm>
              <a:off x="2777015" y="4452171"/>
              <a:ext cx="688738" cy="75431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E2B6265-64C1-4B6D-A7CB-B489983DD9A4}"/>
                    </a:ext>
                  </a:extLst>
                </p:cNvPr>
                <p:cNvSpPr txBox="1"/>
                <p:nvPr/>
              </p:nvSpPr>
              <p:spPr>
                <a:xfrm>
                  <a:off x="2760270" y="4505823"/>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𝟎</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6" name="TextBox 25">
                  <a:extLst>
                    <a:ext uri="{FF2B5EF4-FFF2-40B4-BE49-F238E27FC236}">
                      <a16:creationId xmlns:a16="http://schemas.microsoft.com/office/drawing/2014/main" id="{6E2B6265-64C1-4B6D-A7CB-B489983DD9A4}"/>
                    </a:ext>
                  </a:extLst>
                </p:cNvPr>
                <p:cNvSpPr txBox="1">
                  <a:spLocks noRot="1" noChangeAspect="1" noMove="1" noResize="1" noEditPoints="1" noAdjustHandles="1" noChangeArrowheads="1" noChangeShapeType="1" noTextEdit="1"/>
                </p:cNvSpPr>
                <p:nvPr/>
              </p:nvSpPr>
              <p:spPr>
                <a:xfrm>
                  <a:off x="2760270" y="4505823"/>
                  <a:ext cx="394023" cy="584775"/>
                </a:xfrm>
                <a:prstGeom prst="rect">
                  <a:avLst/>
                </a:prstGeom>
                <a:blipFill>
                  <a:blip r:embed="rId6"/>
                  <a:stretch>
                    <a:fillRect r="-6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2858A-897C-49FF-9CA1-748FEC7329CC}"/>
                    </a:ext>
                  </a:extLst>
                </p:cNvPr>
                <p:cNvSpPr txBox="1"/>
                <p:nvPr/>
              </p:nvSpPr>
              <p:spPr>
                <a:xfrm>
                  <a:off x="1961853" y="4505822"/>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7" name="TextBox 26">
                  <a:extLst>
                    <a:ext uri="{FF2B5EF4-FFF2-40B4-BE49-F238E27FC236}">
                      <a16:creationId xmlns:a16="http://schemas.microsoft.com/office/drawing/2014/main" id="{2872858A-897C-49FF-9CA1-748FEC7329CC}"/>
                    </a:ext>
                  </a:extLst>
                </p:cNvPr>
                <p:cNvSpPr txBox="1">
                  <a:spLocks noRot="1" noChangeAspect="1" noMove="1" noResize="1" noEditPoints="1" noAdjustHandles="1" noChangeArrowheads="1" noChangeShapeType="1" noTextEdit="1"/>
                </p:cNvSpPr>
                <p:nvPr/>
              </p:nvSpPr>
              <p:spPr>
                <a:xfrm>
                  <a:off x="1961853" y="4505822"/>
                  <a:ext cx="394023" cy="584775"/>
                </a:xfrm>
                <a:prstGeom prst="rect">
                  <a:avLst/>
                </a:prstGeom>
                <a:blipFill>
                  <a:blip r:embed="rId7"/>
                  <a:stretch>
                    <a:fillRect r="-66154"/>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B92E4308-10D1-457A-BD3C-23F1EF4B17E3}"/>
                </a:ext>
              </a:extLst>
            </p:cNvPr>
            <p:cNvSpPr/>
            <p:nvPr/>
          </p:nvSpPr>
          <p:spPr>
            <a:xfrm>
              <a:off x="753334" y="4025483"/>
              <a:ext cx="2966158" cy="177497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70C1B95-F779-4756-A480-3A3004667B8D}"/>
                    </a:ext>
                  </a:extLst>
                </p:cNvPr>
                <p:cNvSpPr txBox="1"/>
                <p:nvPr/>
              </p:nvSpPr>
              <p:spPr>
                <a:xfrm>
                  <a:off x="924198" y="4488068"/>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𝟐</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9" name="TextBox 28">
                  <a:extLst>
                    <a:ext uri="{FF2B5EF4-FFF2-40B4-BE49-F238E27FC236}">
                      <a16:creationId xmlns:a16="http://schemas.microsoft.com/office/drawing/2014/main" id="{370C1B95-F779-4756-A480-3A3004667B8D}"/>
                    </a:ext>
                  </a:extLst>
                </p:cNvPr>
                <p:cNvSpPr txBox="1">
                  <a:spLocks noRot="1" noChangeAspect="1" noMove="1" noResize="1" noEditPoints="1" noAdjustHandles="1" noChangeArrowheads="1" noChangeShapeType="1" noTextEdit="1"/>
                </p:cNvSpPr>
                <p:nvPr/>
              </p:nvSpPr>
              <p:spPr>
                <a:xfrm>
                  <a:off x="924198" y="4488068"/>
                  <a:ext cx="394023" cy="584775"/>
                </a:xfrm>
                <a:prstGeom prst="rect">
                  <a:avLst/>
                </a:prstGeom>
                <a:blipFill>
                  <a:blip r:embed="rId8"/>
                  <a:stretch>
                    <a:fillRect r="-67188"/>
                  </a:stretch>
                </a:blipFill>
              </p:spPr>
              <p:txBody>
                <a:bodyPr/>
                <a:lstStyle/>
                <a:p>
                  <a:r>
                    <a:rPr lang="en-US">
                      <a:noFill/>
                    </a:rPr>
                    <a:t> </a:t>
                  </a:r>
                </a:p>
              </p:txBody>
            </p:sp>
          </mc:Fallback>
        </mc:AlternateContent>
        <p:sp>
          <p:nvSpPr>
            <p:cNvPr id="30" name="Oval 29">
              <a:extLst>
                <a:ext uri="{FF2B5EF4-FFF2-40B4-BE49-F238E27FC236}">
                  <a16:creationId xmlns:a16="http://schemas.microsoft.com/office/drawing/2014/main" id="{120BC351-16F1-4B08-AB1E-90335D234170}"/>
                </a:ext>
              </a:extLst>
            </p:cNvPr>
            <p:cNvSpPr/>
            <p:nvPr/>
          </p:nvSpPr>
          <p:spPr>
            <a:xfrm>
              <a:off x="265155" y="2409299"/>
              <a:ext cx="3771586" cy="37715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8CF1EF-F9AB-420C-8062-50CF16902587}"/>
                    </a:ext>
                  </a:extLst>
                </p:cNvPr>
                <p:cNvSpPr txBox="1"/>
                <p:nvPr/>
              </p:nvSpPr>
              <p:spPr>
                <a:xfrm>
                  <a:off x="703780" y="3120114"/>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𝟏𝟒</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31" name="TextBox 30">
                  <a:extLst>
                    <a:ext uri="{FF2B5EF4-FFF2-40B4-BE49-F238E27FC236}">
                      <a16:creationId xmlns:a16="http://schemas.microsoft.com/office/drawing/2014/main" id="{048CF1EF-F9AB-420C-8062-50CF16902587}"/>
                    </a:ext>
                  </a:extLst>
                </p:cNvPr>
                <p:cNvSpPr txBox="1">
                  <a:spLocks noRot="1" noChangeAspect="1" noMove="1" noResize="1" noEditPoints="1" noAdjustHandles="1" noChangeArrowheads="1" noChangeShapeType="1" noTextEdit="1"/>
                </p:cNvSpPr>
                <p:nvPr/>
              </p:nvSpPr>
              <p:spPr>
                <a:xfrm>
                  <a:off x="703780" y="3120114"/>
                  <a:ext cx="394023" cy="584775"/>
                </a:xfrm>
                <a:prstGeom prst="rect">
                  <a:avLst/>
                </a:prstGeom>
                <a:blipFill>
                  <a:blip r:embed="rId9"/>
                  <a:stretch>
                    <a:fillRect r="-117188"/>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E41CC0B5-5EE0-4EC1-B02E-195DCB4BD225}"/>
                </a:ext>
              </a:extLst>
            </p:cNvPr>
            <p:cNvSpPr/>
            <p:nvPr/>
          </p:nvSpPr>
          <p:spPr>
            <a:xfrm>
              <a:off x="1598230" y="5152940"/>
              <a:ext cx="155576" cy="155576"/>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E16DB62-FE7E-4F4A-9F5D-4205D2745737}"/>
                    </a:ext>
                  </a:extLst>
                </p:cNvPr>
                <p:cNvSpPr txBox="1"/>
                <p:nvPr/>
              </p:nvSpPr>
              <p:spPr>
                <a:xfrm>
                  <a:off x="1204165" y="5079317"/>
                  <a:ext cx="48294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00B050"/>
                            </a:solidFill>
                            <a:latin typeface="Cambria Math" panose="02040503050406030204" pitchFamily="18" charset="0"/>
                          </a:rPr>
                          <m:t>𝒇</m:t>
                        </m:r>
                      </m:oMath>
                    </m:oMathPara>
                  </a14:m>
                  <a:endParaRPr lang="en-US" sz="2000" dirty="0"/>
                </a:p>
              </p:txBody>
            </p:sp>
          </mc:Choice>
          <mc:Fallback xmlns="">
            <p:sp>
              <p:nvSpPr>
                <p:cNvPr id="37" name="TextBox 36">
                  <a:extLst>
                    <a:ext uri="{FF2B5EF4-FFF2-40B4-BE49-F238E27FC236}">
                      <a16:creationId xmlns:a16="http://schemas.microsoft.com/office/drawing/2014/main" id="{BE16DB62-FE7E-4F4A-9F5D-4205D2745737}"/>
                    </a:ext>
                  </a:extLst>
                </p:cNvPr>
                <p:cNvSpPr txBox="1">
                  <a:spLocks noRot="1" noChangeAspect="1" noMove="1" noResize="1" noEditPoints="1" noAdjustHandles="1" noChangeArrowheads="1" noChangeShapeType="1" noTextEdit="1"/>
                </p:cNvSpPr>
                <p:nvPr/>
              </p:nvSpPr>
              <p:spPr>
                <a:xfrm>
                  <a:off x="1204165" y="5079317"/>
                  <a:ext cx="482947" cy="400110"/>
                </a:xfrm>
                <a:prstGeom prst="rect">
                  <a:avLst/>
                </a:prstGeom>
                <a:blipFill>
                  <a:blip r:embed="rId10"/>
                  <a:stretch>
                    <a:fillRect b="-136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295A82E-643B-4F44-8CC7-7420AFD38252}"/>
                  </a:ext>
                </a:extLst>
              </p:cNvPr>
              <p:cNvSpPr txBox="1"/>
              <p:nvPr/>
            </p:nvSpPr>
            <p:spPr>
              <a:xfrm>
                <a:off x="347535" y="795865"/>
                <a:ext cx="4108689"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nary>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𝑖</m:t>
                              </m:r>
                            </m:sup>
                          </m:sSup>
                        </m:e>
                      </m:d>
                    </m:oMath>
                  </m:oMathPara>
                </a14:m>
                <a:endParaRPr lang="en-US" sz="2400" dirty="0"/>
              </a:p>
            </p:txBody>
          </p:sp>
        </mc:Choice>
        <mc:Fallback xmlns="">
          <p:sp>
            <p:nvSpPr>
              <p:cNvPr id="52" name="TextBox 51">
                <a:extLst>
                  <a:ext uri="{FF2B5EF4-FFF2-40B4-BE49-F238E27FC236}">
                    <a16:creationId xmlns:a16="http://schemas.microsoft.com/office/drawing/2014/main" id="{A295A82E-643B-4F44-8CC7-7420AFD38252}"/>
                  </a:ext>
                </a:extLst>
              </p:cNvPr>
              <p:cNvSpPr txBox="1">
                <a:spLocks noRot="1" noChangeAspect="1" noMove="1" noResize="1" noEditPoints="1" noAdjustHandles="1" noChangeArrowheads="1" noChangeShapeType="1" noTextEdit="1"/>
              </p:cNvSpPr>
              <p:nvPr/>
            </p:nvSpPr>
            <p:spPr>
              <a:xfrm>
                <a:off x="347535" y="795865"/>
                <a:ext cx="4108689" cy="117910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96127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2AC50EDA-3756-487E-A4CE-F056A965CD3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85098" y="1421839"/>
            <a:ext cx="6810085" cy="39593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Polynomial Regression Example</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84</a:t>
            </a:fld>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8C388D7-6654-4E46-9967-E01BCB9492EE}"/>
                  </a:ext>
                </a:extLst>
              </p:cNvPr>
              <p:cNvSpPr txBox="1"/>
              <p:nvPr/>
            </p:nvSpPr>
            <p:spPr>
              <a:xfrm>
                <a:off x="7062590" y="843352"/>
                <a:ext cx="281698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𝒇</m:t>
                      </m:r>
                      <m:d>
                        <m:dPr>
                          <m:ctrlPr>
                            <a:rPr lang="en-US" sz="2400" b="1" i="1" smtClean="0">
                              <a:solidFill>
                                <a:srgbClr val="00B050"/>
                              </a:solidFill>
                              <a:latin typeface="Cambria Math" panose="02040503050406030204" pitchFamily="18" charset="0"/>
                            </a:rPr>
                          </m:ctrlPr>
                        </m:dPr>
                        <m:e>
                          <m:r>
                            <a:rPr lang="en-US" sz="2400" b="1" i="1" smtClean="0">
                              <a:solidFill>
                                <a:srgbClr val="00B050"/>
                              </a:solidFill>
                              <a:latin typeface="Cambria Math" panose="02040503050406030204" pitchFamily="18" charset="0"/>
                            </a:rPr>
                            <m:t>𝒙</m:t>
                          </m:r>
                        </m:e>
                      </m:d>
                      <m:r>
                        <a:rPr lang="en-US" sz="2400" b="1" i="1" smtClean="0">
                          <a:solidFill>
                            <a:srgbClr val="00B050"/>
                          </a:solidFill>
                          <a:latin typeface="Cambria Math" panose="02040503050406030204" pitchFamily="18" charset="0"/>
                        </a:rPr>
                        <m:t>=</m:t>
                      </m:r>
                      <m:sSup>
                        <m:sSupPr>
                          <m:ctrlPr>
                            <a:rPr lang="en-US" sz="2400" b="1" i="1" smtClean="0">
                              <a:solidFill>
                                <a:srgbClr val="00B050"/>
                              </a:solidFill>
                              <a:latin typeface="Cambria Math" panose="02040503050406030204" pitchFamily="18" charset="0"/>
                            </a:rPr>
                          </m:ctrlPr>
                        </m:sSupPr>
                        <m:e>
                          <m:r>
                            <a:rPr lang="en-US" sz="2400" b="1" i="1" smtClean="0">
                              <a:solidFill>
                                <a:srgbClr val="00B050"/>
                              </a:solidFill>
                              <a:latin typeface="Cambria Math" panose="02040503050406030204" pitchFamily="18" charset="0"/>
                            </a:rPr>
                            <m:t>𝒙</m:t>
                          </m:r>
                        </m:e>
                        <m:sup>
                          <m:r>
                            <a:rPr lang="en-US" sz="2400" b="1" i="1" smtClean="0">
                              <a:solidFill>
                                <a:srgbClr val="00B050"/>
                              </a:solidFill>
                              <a:latin typeface="Cambria Math" panose="02040503050406030204" pitchFamily="18" charset="0"/>
                            </a:rPr>
                            <m:t>𝟐</m:t>
                          </m:r>
                        </m:sup>
                      </m:sSup>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𝓝</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𝟎</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𝟓</m:t>
                      </m:r>
                      <m:r>
                        <a:rPr lang="en-US" sz="2400" b="1" i="1" smtClean="0">
                          <a:solidFill>
                            <a:srgbClr val="00B050"/>
                          </a:solidFill>
                          <a:latin typeface="Cambria Math" panose="02040503050406030204" pitchFamily="18" charset="0"/>
                          <a:ea typeface="Cambria Math" panose="02040503050406030204" pitchFamily="18" charset="0"/>
                        </a:rPr>
                        <m:t>)</m:t>
                      </m:r>
                    </m:oMath>
                  </m:oMathPara>
                </a14:m>
                <a:endParaRPr lang="en-US" sz="2400" b="1" dirty="0">
                  <a:solidFill>
                    <a:srgbClr val="00B050"/>
                  </a:solidFill>
                </a:endParaRPr>
              </a:p>
            </p:txBody>
          </p:sp>
        </mc:Choice>
        <mc:Fallback xmlns="">
          <p:sp>
            <p:nvSpPr>
              <p:cNvPr id="62" name="TextBox 61">
                <a:extLst>
                  <a:ext uri="{FF2B5EF4-FFF2-40B4-BE49-F238E27FC236}">
                    <a16:creationId xmlns:a16="http://schemas.microsoft.com/office/drawing/2014/main" id="{C8C388D7-6654-4E46-9967-E01BCB9492EE}"/>
                  </a:ext>
                </a:extLst>
              </p:cNvPr>
              <p:cNvSpPr txBox="1">
                <a:spLocks noRot="1" noChangeAspect="1" noMove="1" noResize="1" noEditPoints="1" noAdjustHandles="1" noChangeArrowheads="1" noChangeShapeType="1" noTextEdit="1"/>
              </p:cNvSpPr>
              <p:nvPr/>
            </p:nvSpPr>
            <p:spPr>
              <a:xfrm>
                <a:off x="7062590" y="843352"/>
                <a:ext cx="2816989" cy="377667"/>
              </a:xfrm>
              <a:prstGeom prst="rect">
                <a:avLst/>
              </a:prstGeom>
              <a:blipFill>
                <a:blip r:embed="rId3"/>
                <a:stretch>
                  <a:fillRect l="-3463" r="-324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919229C-1552-489B-A482-0FEEC18CAB81}"/>
                  </a:ext>
                </a:extLst>
              </p:cNvPr>
              <p:cNvSpPr txBox="1"/>
              <p:nvPr/>
            </p:nvSpPr>
            <p:spPr>
              <a:xfrm>
                <a:off x="5886723" y="5856747"/>
                <a:ext cx="5708935" cy="369332"/>
              </a:xfrm>
              <a:prstGeom prst="rect">
                <a:avLst/>
              </a:prstGeom>
              <a:noFill/>
            </p:spPr>
            <p:txBody>
              <a:bodyPr wrap="none" lIns="0" tIns="0" rIns="0" bIns="0" rtlCol="0">
                <a:spAutoFit/>
              </a:bodyPr>
              <a:lstStyle/>
              <a:p>
                <a:r>
                  <a:rPr lang="en-US" sz="2400" b="1" dirty="0">
                    <a:solidFill>
                      <a:srgbClr val="002060"/>
                    </a:solidFill>
                    <a:latin typeface="Avenir Next LT Pro Light" panose="020B0304020202020204" pitchFamily="34" charset="0"/>
                  </a:rPr>
                  <a:t>Least Squares Fit: </a:t>
                </a:r>
                <a14:m>
                  <m:oMath xmlns:m="http://schemas.openxmlformats.org/officeDocument/2006/math">
                    <m:sSub>
                      <m:sSubPr>
                        <m:ctrlPr>
                          <a:rPr lang="en-US" sz="2400" b="1" i="1" smtClean="0">
                            <a:solidFill>
                              <a:srgbClr val="002060"/>
                            </a:solidFill>
                            <a:latin typeface="Cambria Math" panose="02040503050406030204" pitchFamily="18" charset="0"/>
                          </a:rPr>
                        </m:ctrlPr>
                      </m:sSubPr>
                      <m:e>
                        <m:r>
                          <a:rPr lang="en-US" sz="2400" b="1" i="1" smtClean="0">
                            <a:solidFill>
                              <a:srgbClr val="002060"/>
                            </a:solidFill>
                            <a:latin typeface="Cambria Math" panose="02040503050406030204" pitchFamily="18" charset="0"/>
                          </a:rPr>
                          <m:t>𝒈</m:t>
                        </m:r>
                      </m:e>
                      <m:sub>
                        <m:r>
                          <a:rPr lang="en-US" sz="2400" b="1" i="1" smtClean="0">
                            <a:solidFill>
                              <a:srgbClr val="002060"/>
                            </a:solidFill>
                            <a:latin typeface="Cambria Math" panose="02040503050406030204" pitchFamily="18" charset="0"/>
                          </a:rPr>
                          <m:t>𝟏𝟒</m:t>
                        </m:r>
                      </m:sub>
                    </m:sSub>
                    <m:d>
                      <m:dPr>
                        <m:ctrlPr>
                          <a:rPr lang="en-US" sz="2400" b="1" i="1" smtClean="0">
                            <a:solidFill>
                              <a:srgbClr val="002060"/>
                            </a:solidFill>
                            <a:latin typeface="Cambria Math" panose="02040503050406030204" pitchFamily="18" charset="0"/>
                          </a:rPr>
                        </m:ctrlPr>
                      </m:dPr>
                      <m:e>
                        <m:r>
                          <a:rPr lang="en-US" sz="2400" b="1" i="1" smtClean="0">
                            <a:solidFill>
                              <a:srgbClr val="002060"/>
                            </a:solidFill>
                            <a:latin typeface="Cambria Math" panose="02040503050406030204" pitchFamily="18" charset="0"/>
                          </a:rPr>
                          <m:t>𝒙</m:t>
                        </m:r>
                      </m:e>
                    </m:d>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𝒓𝒆𝒂𝒔𝒐𝒏𝒂𝒃𝒍𝒆</m:t>
                    </m:r>
                  </m:oMath>
                </a14:m>
                <a:endParaRPr lang="en-US" sz="2400" b="1" dirty="0">
                  <a:solidFill>
                    <a:srgbClr val="002060"/>
                  </a:solidFill>
                </a:endParaRPr>
              </a:p>
            </p:txBody>
          </p:sp>
        </mc:Choice>
        <mc:Fallback xmlns="">
          <p:sp>
            <p:nvSpPr>
              <p:cNvPr id="67" name="TextBox 66">
                <a:extLst>
                  <a:ext uri="{FF2B5EF4-FFF2-40B4-BE49-F238E27FC236}">
                    <a16:creationId xmlns:a16="http://schemas.microsoft.com/office/drawing/2014/main" id="{B919229C-1552-489B-A482-0FEEC18CAB81}"/>
                  </a:ext>
                </a:extLst>
              </p:cNvPr>
              <p:cNvSpPr txBox="1">
                <a:spLocks noRot="1" noChangeAspect="1" noMove="1" noResize="1" noEditPoints="1" noAdjustHandles="1" noChangeArrowheads="1" noChangeShapeType="1" noTextEdit="1"/>
              </p:cNvSpPr>
              <p:nvPr/>
            </p:nvSpPr>
            <p:spPr>
              <a:xfrm>
                <a:off x="5886723" y="5856747"/>
                <a:ext cx="5708935" cy="369332"/>
              </a:xfrm>
              <a:prstGeom prst="rect">
                <a:avLst/>
              </a:prstGeom>
              <a:blipFill>
                <a:blip r:embed="rId4"/>
                <a:stretch>
                  <a:fillRect l="-3312" t="-26667" b="-50000"/>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DD08CB48-41A2-4F87-91B1-3D6826797613}"/>
              </a:ext>
            </a:extLst>
          </p:cNvPr>
          <p:cNvSpPr/>
          <p:nvPr/>
        </p:nvSpPr>
        <p:spPr>
          <a:xfrm>
            <a:off x="1823209" y="4842601"/>
            <a:ext cx="131956" cy="131956"/>
          </a:xfrm>
          <a:prstGeom prst="ellipse">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5A21A1-4FE6-4345-BB75-BBEC180EDBBD}"/>
                  </a:ext>
                </a:extLst>
              </p:cNvPr>
              <p:cNvSpPr txBox="1"/>
              <p:nvPr/>
            </p:nvSpPr>
            <p:spPr>
              <a:xfrm>
                <a:off x="1585316" y="4366902"/>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𝒈</m:t>
                          </m:r>
                        </m:e>
                        <m:sub>
                          <m:r>
                            <a:rPr lang="en-US" sz="2400" b="1" i="1" smtClean="0">
                              <a:solidFill>
                                <a:srgbClr val="0070C0"/>
                              </a:solidFill>
                              <a:latin typeface="Cambria Math" panose="02040503050406030204" pitchFamily="18" charset="0"/>
                            </a:rPr>
                            <m:t>𝟏𝟒</m:t>
                          </m:r>
                        </m:sub>
                      </m:sSub>
                    </m:oMath>
                  </m:oMathPara>
                </a14:m>
                <a:endParaRPr lang="en-US" sz="2400" dirty="0"/>
              </a:p>
            </p:txBody>
          </p:sp>
        </mc:Choice>
        <mc:Fallback xmlns="">
          <p:sp>
            <p:nvSpPr>
              <p:cNvPr id="34" name="TextBox 33">
                <a:extLst>
                  <a:ext uri="{FF2B5EF4-FFF2-40B4-BE49-F238E27FC236}">
                    <a16:creationId xmlns:a16="http://schemas.microsoft.com/office/drawing/2014/main" id="{A85A21A1-4FE6-4345-BB75-BBEC180EDBBD}"/>
                  </a:ext>
                </a:extLst>
              </p:cNvPr>
              <p:cNvSpPr txBox="1">
                <a:spLocks noRot="1" noChangeAspect="1" noMove="1" noResize="1" noEditPoints="1" noAdjustHandles="1" noChangeArrowheads="1" noChangeShapeType="1" noTextEdit="1"/>
              </p:cNvSpPr>
              <p:nvPr/>
            </p:nvSpPr>
            <p:spPr>
              <a:xfrm>
                <a:off x="1585316" y="4366902"/>
                <a:ext cx="607742" cy="461665"/>
              </a:xfrm>
              <a:prstGeom prst="rect">
                <a:avLst/>
              </a:prstGeom>
              <a:blipFill>
                <a:blip r:embed="rId5"/>
                <a:stretch>
                  <a:fillRect l="-3000" r="-6000" b="-10526"/>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C740F0E-CFB2-4412-8207-DA487AB0209F}"/>
              </a:ext>
            </a:extLst>
          </p:cNvPr>
          <p:cNvGrpSpPr/>
          <p:nvPr/>
        </p:nvGrpSpPr>
        <p:grpSpPr>
          <a:xfrm>
            <a:off x="516087" y="2409299"/>
            <a:ext cx="3771586" cy="3771586"/>
            <a:chOff x="265155" y="2409299"/>
            <a:chExt cx="3771586" cy="3771586"/>
          </a:xfrm>
        </p:grpSpPr>
        <p:sp>
          <p:nvSpPr>
            <p:cNvPr id="22" name="Oval 21">
              <a:extLst>
                <a:ext uri="{FF2B5EF4-FFF2-40B4-BE49-F238E27FC236}">
                  <a16:creationId xmlns:a16="http://schemas.microsoft.com/office/drawing/2014/main" id="{C3456FB9-3EFC-4EEC-B4FE-1EDDF5D7B473}"/>
                </a:ext>
              </a:extLst>
            </p:cNvPr>
            <p:cNvSpPr/>
            <p:nvPr/>
          </p:nvSpPr>
          <p:spPr>
            <a:xfrm>
              <a:off x="1961852" y="4283445"/>
              <a:ext cx="1656491" cy="109774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a:extLst>
                <a:ext uri="{FF2B5EF4-FFF2-40B4-BE49-F238E27FC236}">
                  <a16:creationId xmlns:a16="http://schemas.microsoft.com/office/drawing/2014/main" id="{EC6A0912-68B7-42DB-A391-8CB24B55638F}"/>
                </a:ext>
              </a:extLst>
            </p:cNvPr>
            <p:cNvSpPr/>
            <p:nvPr/>
          </p:nvSpPr>
          <p:spPr>
            <a:xfrm>
              <a:off x="2777015" y="4452171"/>
              <a:ext cx="688738" cy="75431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581B14-F3FD-4F47-8B83-6DA3C50A2252}"/>
                    </a:ext>
                  </a:extLst>
                </p:cNvPr>
                <p:cNvSpPr txBox="1"/>
                <p:nvPr/>
              </p:nvSpPr>
              <p:spPr>
                <a:xfrm>
                  <a:off x="2760270" y="4505823"/>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𝟎</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4" name="TextBox 23">
                  <a:extLst>
                    <a:ext uri="{FF2B5EF4-FFF2-40B4-BE49-F238E27FC236}">
                      <a16:creationId xmlns:a16="http://schemas.microsoft.com/office/drawing/2014/main" id="{1C581B14-F3FD-4F47-8B83-6DA3C50A2252}"/>
                    </a:ext>
                  </a:extLst>
                </p:cNvPr>
                <p:cNvSpPr txBox="1">
                  <a:spLocks noRot="1" noChangeAspect="1" noMove="1" noResize="1" noEditPoints="1" noAdjustHandles="1" noChangeArrowheads="1" noChangeShapeType="1" noTextEdit="1"/>
                </p:cNvSpPr>
                <p:nvPr/>
              </p:nvSpPr>
              <p:spPr>
                <a:xfrm>
                  <a:off x="2760270" y="4505823"/>
                  <a:ext cx="394023" cy="584775"/>
                </a:xfrm>
                <a:prstGeom prst="rect">
                  <a:avLst/>
                </a:prstGeom>
                <a:blipFill>
                  <a:blip r:embed="rId6"/>
                  <a:stretch>
                    <a:fillRect r="-6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B4C32AE-022A-4653-899B-9BE55CB65CA8}"/>
                    </a:ext>
                  </a:extLst>
                </p:cNvPr>
                <p:cNvSpPr txBox="1"/>
                <p:nvPr/>
              </p:nvSpPr>
              <p:spPr>
                <a:xfrm>
                  <a:off x="1961853" y="4505822"/>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5" name="TextBox 24">
                  <a:extLst>
                    <a:ext uri="{FF2B5EF4-FFF2-40B4-BE49-F238E27FC236}">
                      <a16:creationId xmlns:a16="http://schemas.microsoft.com/office/drawing/2014/main" id="{1B4C32AE-022A-4653-899B-9BE55CB65CA8}"/>
                    </a:ext>
                  </a:extLst>
                </p:cNvPr>
                <p:cNvSpPr txBox="1">
                  <a:spLocks noRot="1" noChangeAspect="1" noMove="1" noResize="1" noEditPoints="1" noAdjustHandles="1" noChangeArrowheads="1" noChangeShapeType="1" noTextEdit="1"/>
                </p:cNvSpPr>
                <p:nvPr/>
              </p:nvSpPr>
              <p:spPr>
                <a:xfrm>
                  <a:off x="1961853" y="4505822"/>
                  <a:ext cx="394023" cy="584775"/>
                </a:xfrm>
                <a:prstGeom prst="rect">
                  <a:avLst/>
                </a:prstGeom>
                <a:blipFill>
                  <a:blip r:embed="rId7"/>
                  <a:stretch>
                    <a:fillRect r="-66154"/>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4D189B09-4963-4A7B-A9C1-8BCC0D1CC288}"/>
                </a:ext>
              </a:extLst>
            </p:cNvPr>
            <p:cNvSpPr/>
            <p:nvPr/>
          </p:nvSpPr>
          <p:spPr>
            <a:xfrm>
              <a:off x="753334" y="4025483"/>
              <a:ext cx="2966158" cy="177497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6E7453E-5E13-4AC3-ACD2-C8D89D7B8AC7}"/>
                    </a:ext>
                  </a:extLst>
                </p:cNvPr>
                <p:cNvSpPr txBox="1"/>
                <p:nvPr/>
              </p:nvSpPr>
              <p:spPr>
                <a:xfrm>
                  <a:off x="924198" y="4488068"/>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𝟐</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7" name="TextBox 26">
                  <a:extLst>
                    <a:ext uri="{FF2B5EF4-FFF2-40B4-BE49-F238E27FC236}">
                      <a16:creationId xmlns:a16="http://schemas.microsoft.com/office/drawing/2014/main" id="{16E7453E-5E13-4AC3-ACD2-C8D89D7B8AC7}"/>
                    </a:ext>
                  </a:extLst>
                </p:cNvPr>
                <p:cNvSpPr txBox="1">
                  <a:spLocks noRot="1" noChangeAspect="1" noMove="1" noResize="1" noEditPoints="1" noAdjustHandles="1" noChangeArrowheads="1" noChangeShapeType="1" noTextEdit="1"/>
                </p:cNvSpPr>
                <p:nvPr/>
              </p:nvSpPr>
              <p:spPr>
                <a:xfrm>
                  <a:off x="924198" y="4488068"/>
                  <a:ext cx="394023" cy="584775"/>
                </a:xfrm>
                <a:prstGeom prst="rect">
                  <a:avLst/>
                </a:prstGeom>
                <a:blipFill>
                  <a:blip r:embed="rId8"/>
                  <a:stretch>
                    <a:fillRect r="-67188"/>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C60E8728-79A8-46E3-AE86-AAA77E6CC29D}"/>
                </a:ext>
              </a:extLst>
            </p:cNvPr>
            <p:cNvSpPr/>
            <p:nvPr/>
          </p:nvSpPr>
          <p:spPr>
            <a:xfrm>
              <a:off x="265155" y="2409299"/>
              <a:ext cx="3771586" cy="37715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06B0B43-7027-4A26-A23C-1F7D33B6FA7A}"/>
                    </a:ext>
                  </a:extLst>
                </p:cNvPr>
                <p:cNvSpPr txBox="1"/>
                <p:nvPr/>
              </p:nvSpPr>
              <p:spPr>
                <a:xfrm>
                  <a:off x="703780" y="3120114"/>
                  <a:ext cx="394023" cy="584775"/>
                </a:xfrm>
                <a:prstGeom prst="rect">
                  <a:avLst/>
                </a:prstGeom>
                <a:noFill/>
              </p:spPr>
              <p:txBody>
                <a:bodyPr wrap="square">
                  <a:spAutoFit/>
                </a:bodyPr>
                <a:lstStyle/>
                <a:p>
                  <a14:m>
                    <m:oMath xmlns:m="http://schemas.openxmlformats.org/officeDocument/2006/math">
                      <m:sSub>
                        <m:sSubPr>
                          <m:ctrlPr>
                            <a:rPr lang="en-US" sz="3200" b="1" i="1" smtClean="0">
                              <a:solidFill>
                                <a:srgbClr val="C00000"/>
                              </a:solidFill>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𝓗</m:t>
                          </m:r>
                        </m:e>
                        <m:sub>
                          <m:r>
                            <a:rPr lang="en-US" sz="3200" b="1" i="1" smtClean="0">
                              <a:solidFill>
                                <a:srgbClr val="C00000"/>
                              </a:solidFill>
                              <a:latin typeface="Cambria Math" panose="02040503050406030204" pitchFamily="18" charset="0"/>
                            </a:rPr>
                            <m:t>𝟏𝟒</m:t>
                          </m:r>
                        </m:sub>
                      </m:sSub>
                    </m:oMath>
                  </a14:m>
                  <a:r>
                    <a:rPr lang="en-US" sz="3200" dirty="0">
                      <a:solidFill>
                        <a:srgbClr val="C00000"/>
                      </a:solidFill>
                      <a:latin typeface="Avenir Next LT Pro" panose="020B0504020202020204" pitchFamily="34" charset="0"/>
                    </a:rPr>
                    <a:t> </a:t>
                  </a:r>
                  <a:endParaRPr lang="en-US" sz="3200" dirty="0"/>
                </a:p>
              </p:txBody>
            </p:sp>
          </mc:Choice>
          <mc:Fallback xmlns="">
            <p:sp>
              <p:nvSpPr>
                <p:cNvPr id="29" name="TextBox 28">
                  <a:extLst>
                    <a:ext uri="{FF2B5EF4-FFF2-40B4-BE49-F238E27FC236}">
                      <a16:creationId xmlns:a16="http://schemas.microsoft.com/office/drawing/2014/main" id="{106B0B43-7027-4A26-A23C-1F7D33B6FA7A}"/>
                    </a:ext>
                  </a:extLst>
                </p:cNvPr>
                <p:cNvSpPr txBox="1">
                  <a:spLocks noRot="1" noChangeAspect="1" noMove="1" noResize="1" noEditPoints="1" noAdjustHandles="1" noChangeArrowheads="1" noChangeShapeType="1" noTextEdit="1"/>
                </p:cNvSpPr>
                <p:nvPr/>
              </p:nvSpPr>
              <p:spPr>
                <a:xfrm>
                  <a:off x="703780" y="3120114"/>
                  <a:ext cx="394023" cy="584775"/>
                </a:xfrm>
                <a:prstGeom prst="rect">
                  <a:avLst/>
                </a:prstGeom>
                <a:blipFill>
                  <a:blip r:embed="rId9"/>
                  <a:stretch>
                    <a:fillRect r="-117188"/>
                  </a:stretch>
                </a:blipFill>
              </p:spPr>
              <p:txBody>
                <a:bodyPr/>
                <a:lstStyle/>
                <a:p>
                  <a:r>
                    <a:rPr lang="en-US">
                      <a:noFill/>
                    </a:rPr>
                    <a:t> </a:t>
                  </a:r>
                </a:p>
              </p:txBody>
            </p:sp>
          </mc:Fallback>
        </mc:AlternateContent>
        <p:sp>
          <p:nvSpPr>
            <p:cNvPr id="30" name="Oval 29">
              <a:extLst>
                <a:ext uri="{FF2B5EF4-FFF2-40B4-BE49-F238E27FC236}">
                  <a16:creationId xmlns:a16="http://schemas.microsoft.com/office/drawing/2014/main" id="{1DC74DFD-7F5F-4FEC-8BD7-8B840BEBA2A8}"/>
                </a:ext>
              </a:extLst>
            </p:cNvPr>
            <p:cNvSpPr/>
            <p:nvPr/>
          </p:nvSpPr>
          <p:spPr>
            <a:xfrm>
              <a:off x="1598230" y="5152940"/>
              <a:ext cx="155576" cy="155576"/>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B823220-E61B-40E6-9A44-FB91DE5EE45F}"/>
                    </a:ext>
                  </a:extLst>
                </p:cNvPr>
                <p:cNvSpPr txBox="1"/>
                <p:nvPr/>
              </p:nvSpPr>
              <p:spPr>
                <a:xfrm>
                  <a:off x="1204165" y="5079317"/>
                  <a:ext cx="48294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rgbClr val="00B050"/>
                            </a:solidFill>
                            <a:latin typeface="Cambria Math" panose="02040503050406030204" pitchFamily="18" charset="0"/>
                          </a:rPr>
                          <m:t>𝒇</m:t>
                        </m:r>
                      </m:oMath>
                    </m:oMathPara>
                  </a14:m>
                  <a:endParaRPr lang="en-US" sz="2000" dirty="0"/>
                </a:p>
              </p:txBody>
            </p:sp>
          </mc:Choice>
          <mc:Fallback xmlns="">
            <p:sp>
              <p:nvSpPr>
                <p:cNvPr id="31" name="TextBox 30">
                  <a:extLst>
                    <a:ext uri="{FF2B5EF4-FFF2-40B4-BE49-F238E27FC236}">
                      <a16:creationId xmlns:a16="http://schemas.microsoft.com/office/drawing/2014/main" id="{AB823220-E61B-40E6-9A44-FB91DE5EE45F}"/>
                    </a:ext>
                  </a:extLst>
                </p:cNvPr>
                <p:cNvSpPr txBox="1">
                  <a:spLocks noRot="1" noChangeAspect="1" noMove="1" noResize="1" noEditPoints="1" noAdjustHandles="1" noChangeArrowheads="1" noChangeShapeType="1" noTextEdit="1"/>
                </p:cNvSpPr>
                <p:nvPr/>
              </p:nvSpPr>
              <p:spPr>
                <a:xfrm>
                  <a:off x="1204165" y="5079317"/>
                  <a:ext cx="482947" cy="400110"/>
                </a:xfrm>
                <a:prstGeom prst="rect">
                  <a:avLst/>
                </a:prstGeom>
                <a:blipFill>
                  <a:blip r:embed="rId10"/>
                  <a:stretch>
                    <a:fillRect b="-136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CED2AB-77D4-40C1-B808-76EC63626FFE}"/>
                  </a:ext>
                </a:extLst>
              </p:cNvPr>
              <p:cNvSpPr txBox="1"/>
              <p:nvPr/>
            </p:nvSpPr>
            <p:spPr>
              <a:xfrm>
                <a:off x="347535" y="795865"/>
                <a:ext cx="4108689"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ℋ</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𝑑</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nary>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𝑖</m:t>
                              </m:r>
                            </m:sup>
                          </m:sSup>
                        </m:e>
                      </m:d>
                    </m:oMath>
                  </m:oMathPara>
                </a14:m>
                <a:endParaRPr lang="en-US" sz="2400" dirty="0"/>
              </a:p>
            </p:txBody>
          </p:sp>
        </mc:Choice>
        <mc:Fallback xmlns="">
          <p:sp>
            <p:nvSpPr>
              <p:cNvPr id="46" name="TextBox 45">
                <a:extLst>
                  <a:ext uri="{FF2B5EF4-FFF2-40B4-BE49-F238E27FC236}">
                    <a16:creationId xmlns:a16="http://schemas.microsoft.com/office/drawing/2014/main" id="{E4CED2AB-77D4-40C1-B808-76EC63626FFE}"/>
                  </a:ext>
                </a:extLst>
              </p:cNvPr>
              <p:cNvSpPr txBox="1">
                <a:spLocks noRot="1" noChangeAspect="1" noMove="1" noResize="1" noEditPoints="1" noAdjustHandles="1" noChangeArrowheads="1" noChangeShapeType="1" noTextEdit="1"/>
              </p:cNvSpPr>
              <p:nvPr/>
            </p:nvSpPr>
            <p:spPr>
              <a:xfrm>
                <a:off x="347535" y="795865"/>
                <a:ext cx="4108689" cy="117910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441166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E368F3-A833-455B-A1DC-6C7F98C99B71}"/>
              </a:ext>
            </a:extLst>
          </p:cNvPr>
          <p:cNvSpPr>
            <a:spLocks noGrp="1"/>
          </p:cNvSpPr>
          <p:nvPr>
            <p:ph type="sldNum" sz="quarter" idx="10"/>
          </p:nvPr>
        </p:nvSpPr>
        <p:spPr/>
        <p:txBody>
          <a:bodyPr/>
          <a:lstStyle/>
          <a:p>
            <a:fld id="{02C8B7B2-9496-47E5-990F-169BD0B1DE6A}" type="slidenum">
              <a:rPr lang="en-US" smtClean="0"/>
              <a:t>85</a:t>
            </a:fld>
            <a:endParaRPr lang="en-US"/>
          </a:p>
        </p:txBody>
      </p:sp>
      <p:sp>
        <p:nvSpPr>
          <p:cNvPr id="3" name="Text Placeholder 2">
            <a:extLst>
              <a:ext uri="{FF2B5EF4-FFF2-40B4-BE49-F238E27FC236}">
                <a16:creationId xmlns:a16="http://schemas.microsoft.com/office/drawing/2014/main" id="{D72EFC79-BFCB-4D4B-A7A1-72BFB89F8F2C}"/>
              </a:ext>
            </a:extLst>
          </p:cNvPr>
          <p:cNvSpPr>
            <a:spLocks noGrp="1"/>
          </p:cNvSpPr>
          <p:nvPr>
            <p:ph type="body" sz="quarter" idx="11"/>
          </p:nvPr>
        </p:nvSpPr>
        <p:spPr/>
        <p:txBody>
          <a:bodyPr anchor="ctr"/>
          <a:lstStyle/>
          <a:p>
            <a:pPr algn="ctr"/>
            <a:r>
              <a:rPr lang="en-US" sz="2400" dirty="0">
                <a:latin typeface="Avenir Next LT Pro" panose="020B0504020202020204" pitchFamily="34" charset="0"/>
              </a:rPr>
              <a:t>Which source(s) of erro</a:t>
            </a:r>
            <a:r>
              <a:rPr lang="en-US" dirty="0"/>
              <a:t>r tend(s) </a:t>
            </a:r>
            <a:br>
              <a:rPr lang="en-US" dirty="0"/>
            </a:br>
            <a:r>
              <a:rPr lang="en-US" dirty="0"/>
              <a:t>towards zero with infinite data?</a:t>
            </a:r>
            <a:endParaRPr lang="en-US" sz="2400" dirty="0">
              <a:latin typeface="Avenir Next LT Pro" panose="020B0504020202020204" pitchFamily="34" charset="0"/>
            </a:endParaRPr>
          </a:p>
        </p:txBody>
      </p:sp>
      <p:sp>
        <p:nvSpPr>
          <p:cNvPr id="4" name="Text Placeholder 3">
            <a:extLst>
              <a:ext uri="{FF2B5EF4-FFF2-40B4-BE49-F238E27FC236}">
                <a16:creationId xmlns:a16="http://schemas.microsoft.com/office/drawing/2014/main" id="{65349F1E-0360-47D9-9031-53DE6C2B87B9}"/>
              </a:ext>
            </a:extLst>
          </p:cNvPr>
          <p:cNvSpPr>
            <a:spLocks noGrp="1"/>
          </p:cNvSpPr>
          <p:nvPr>
            <p:ph type="body" sz="quarter" idx="12"/>
          </p:nvPr>
        </p:nvSpPr>
        <p:spPr/>
        <p:txBody>
          <a:bodyPr/>
          <a:lstStyle/>
          <a:p>
            <a:r>
              <a:rPr lang="en-US" dirty="0"/>
              <a:t>Optimization Error</a:t>
            </a:r>
          </a:p>
        </p:txBody>
      </p:sp>
      <p:sp>
        <p:nvSpPr>
          <p:cNvPr id="5" name="Text Placeholder 4">
            <a:extLst>
              <a:ext uri="{FF2B5EF4-FFF2-40B4-BE49-F238E27FC236}">
                <a16:creationId xmlns:a16="http://schemas.microsoft.com/office/drawing/2014/main" id="{3035AB3C-4E16-40D8-8B43-034A1EB274B4}"/>
              </a:ext>
            </a:extLst>
          </p:cNvPr>
          <p:cNvSpPr>
            <a:spLocks noGrp="1"/>
          </p:cNvSpPr>
          <p:nvPr>
            <p:ph type="body" sz="quarter" idx="13"/>
          </p:nvPr>
        </p:nvSpPr>
        <p:spPr/>
        <p:txBody>
          <a:bodyPr/>
          <a:lstStyle/>
          <a:p>
            <a:r>
              <a:rPr lang="en-US" dirty="0"/>
              <a:t>Estimation Error</a:t>
            </a:r>
          </a:p>
        </p:txBody>
      </p:sp>
      <p:sp>
        <p:nvSpPr>
          <p:cNvPr id="6" name="Text Placeholder 5">
            <a:extLst>
              <a:ext uri="{FF2B5EF4-FFF2-40B4-BE49-F238E27FC236}">
                <a16:creationId xmlns:a16="http://schemas.microsoft.com/office/drawing/2014/main" id="{1BF615BB-4F80-4809-8188-9EA1016C916F}"/>
              </a:ext>
            </a:extLst>
          </p:cNvPr>
          <p:cNvSpPr>
            <a:spLocks noGrp="1"/>
          </p:cNvSpPr>
          <p:nvPr>
            <p:ph type="body" sz="quarter" idx="14"/>
          </p:nvPr>
        </p:nvSpPr>
        <p:spPr/>
        <p:txBody>
          <a:bodyPr/>
          <a:lstStyle/>
          <a:p>
            <a:r>
              <a:rPr lang="en-US" dirty="0"/>
              <a:t>Modelling Error</a:t>
            </a:r>
          </a:p>
        </p:txBody>
      </p:sp>
      <p:sp>
        <p:nvSpPr>
          <p:cNvPr id="7" name="Text Placeholder 6">
            <a:extLst>
              <a:ext uri="{FF2B5EF4-FFF2-40B4-BE49-F238E27FC236}">
                <a16:creationId xmlns:a16="http://schemas.microsoft.com/office/drawing/2014/main" id="{FC71705B-9B91-49C4-9933-F279DCA07EE5}"/>
              </a:ext>
            </a:extLst>
          </p:cNvPr>
          <p:cNvSpPr>
            <a:spLocks noGrp="1"/>
          </p:cNvSpPr>
          <p:nvPr>
            <p:ph type="body" sz="quarter" idx="15"/>
          </p:nvPr>
        </p:nvSpPr>
        <p:spPr/>
        <p:txBody>
          <a:bodyPr/>
          <a:lstStyle/>
          <a:p>
            <a:r>
              <a:rPr lang="en-US" dirty="0"/>
              <a:t>Bayes Error</a:t>
            </a:r>
          </a:p>
        </p:txBody>
      </p:sp>
    </p:spTree>
    <p:extLst>
      <p:ext uri="{BB962C8B-B14F-4D97-AF65-F5344CB8AC3E}">
        <p14:creationId xmlns:p14="http://schemas.microsoft.com/office/powerpoint/2010/main" val="40958226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E368F3-A833-455B-A1DC-6C7F98C99B71}"/>
              </a:ext>
            </a:extLst>
          </p:cNvPr>
          <p:cNvSpPr>
            <a:spLocks noGrp="1"/>
          </p:cNvSpPr>
          <p:nvPr>
            <p:ph type="sldNum" sz="quarter" idx="10"/>
          </p:nvPr>
        </p:nvSpPr>
        <p:spPr/>
        <p:txBody>
          <a:bodyPr/>
          <a:lstStyle/>
          <a:p>
            <a:fld id="{02C8B7B2-9496-47E5-990F-169BD0B1DE6A}" type="slidenum">
              <a:rPr lang="en-US" smtClean="0"/>
              <a:t>86</a:t>
            </a:fld>
            <a:endParaRPr lang="en-US"/>
          </a:p>
        </p:txBody>
      </p:sp>
      <p:sp>
        <p:nvSpPr>
          <p:cNvPr id="3" name="Text Placeholder 2">
            <a:extLst>
              <a:ext uri="{FF2B5EF4-FFF2-40B4-BE49-F238E27FC236}">
                <a16:creationId xmlns:a16="http://schemas.microsoft.com/office/drawing/2014/main" id="{D72EFC79-BFCB-4D4B-A7A1-72BFB89F8F2C}"/>
              </a:ext>
            </a:extLst>
          </p:cNvPr>
          <p:cNvSpPr>
            <a:spLocks noGrp="1"/>
          </p:cNvSpPr>
          <p:nvPr>
            <p:ph type="body" sz="quarter" idx="11"/>
          </p:nvPr>
        </p:nvSpPr>
        <p:spPr/>
        <p:txBody>
          <a:bodyPr anchor="ctr"/>
          <a:lstStyle/>
          <a:p>
            <a:pPr algn="ctr"/>
            <a:r>
              <a:rPr lang="en-US" sz="2400" dirty="0">
                <a:latin typeface="Avenir Next LT Pro" panose="020B0504020202020204" pitchFamily="34" charset="0"/>
              </a:rPr>
              <a:t>Which source(s) of error tend(s) towards </a:t>
            </a:r>
            <a:br>
              <a:rPr lang="en-US" sz="2400" dirty="0">
                <a:latin typeface="Avenir Next LT Pro" panose="020B0504020202020204" pitchFamily="34" charset="0"/>
              </a:rPr>
            </a:br>
            <a:r>
              <a:rPr lang="en-US" sz="2400" dirty="0">
                <a:latin typeface="Avenir Next LT Pro" panose="020B0504020202020204" pitchFamily="34" charset="0"/>
              </a:rPr>
              <a:t>zero as computation goes to infinity?</a:t>
            </a:r>
          </a:p>
        </p:txBody>
      </p:sp>
      <p:sp>
        <p:nvSpPr>
          <p:cNvPr id="4" name="Text Placeholder 3">
            <a:extLst>
              <a:ext uri="{FF2B5EF4-FFF2-40B4-BE49-F238E27FC236}">
                <a16:creationId xmlns:a16="http://schemas.microsoft.com/office/drawing/2014/main" id="{65349F1E-0360-47D9-9031-53DE6C2B87B9}"/>
              </a:ext>
            </a:extLst>
          </p:cNvPr>
          <p:cNvSpPr>
            <a:spLocks noGrp="1"/>
          </p:cNvSpPr>
          <p:nvPr>
            <p:ph type="body" sz="quarter" idx="12"/>
          </p:nvPr>
        </p:nvSpPr>
        <p:spPr/>
        <p:txBody>
          <a:bodyPr/>
          <a:lstStyle/>
          <a:p>
            <a:r>
              <a:rPr lang="en-US" dirty="0"/>
              <a:t>Optimization Error</a:t>
            </a:r>
          </a:p>
        </p:txBody>
      </p:sp>
      <p:sp>
        <p:nvSpPr>
          <p:cNvPr id="5" name="Text Placeholder 4">
            <a:extLst>
              <a:ext uri="{FF2B5EF4-FFF2-40B4-BE49-F238E27FC236}">
                <a16:creationId xmlns:a16="http://schemas.microsoft.com/office/drawing/2014/main" id="{3035AB3C-4E16-40D8-8B43-034A1EB274B4}"/>
              </a:ext>
            </a:extLst>
          </p:cNvPr>
          <p:cNvSpPr>
            <a:spLocks noGrp="1"/>
          </p:cNvSpPr>
          <p:nvPr>
            <p:ph type="body" sz="quarter" idx="13"/>
          </p:nvPr>
        </p:nvSpPr>
        <p:spPr/>
        <p:txBody>
          <a:bodyPr/>
          <a:lstStyle/>
          <a:p>
            <a:r>
              <a:rPr lang="en-US" dirty="0"/>
              <a:t>Estimation Error</a:t>
            </a:r>
          </a:p>
        </p:txBody>
      </p:sp>
      <p:sp>
        <p:nvSpPr>
          <p:cNvPr id="6" name="Text Placeholder 5">
            <a:extLst>
              <a:ext uri="{FF2B5EF4-FFF2-40B4-BE49-F238E27FC236}">
                <a16:creationId xmlns:a16="http://schemas.microsoft.com/office/drawing/2014/main" id="{1BF615BB-4F80-4809-8188-9EA1016C916F}"/>
              </a:ext>
            </a:extLst>
          </p:cNvPr>
          <p:cNvSpPr>
            <a:spLocks noGrp="1"/>
          </p:cNvSpPr>
          <p:nvPr>
            <p:ph type="body" sz="quarter" idx="14"/>
          </p:nvPr>
        </p:nvSpPr>
        <p:spPr/>
        <p:txBody>
          <a:bodyPr/>
          <a:lstStyle/>
          <a:p>
            <a:r>
              <a:rPr lang="en-US" dirty="0"/>
              <a:t>Modelling Error</a:t>
            </a:r>
          </a:p>
        </p:txBody>
      </p:sp>
      <p:sp>
        <p:nvSpPr>
          <p:cNvPr id="7" name="Text Placeholder 6">
            <a:extLst>
              <a:ext uri="{FF2B5EF4-FFF2-40B4-BE49-F238E27FC236}">
                <a16:creationId xmlns:a16="http://schemas.microsoft.com/office/drawing/2014/main" id="{FC71705B-9B91-49C4-9933-F279DCA07EE5}"/>
              </a:ext>
            </a:extLst>
          </p:cNvPr>
          <p:cNvSpPr>
            <a:spLocks noGrp="1"/>
          </p:cNvSpPr>
          <p:nvPr>
            <p:ph type="body" sz="quarter" idx="15"/>
          </p:nvPr>
        </p:nvSpPr>
        <p:spPr/>
        <p:txBody>
          <a:bodyPr/>
          <a:lstStyle/>
          <a:p>
            <a:r>
              <a:rPr lang="en-US" dirty="0"/>
              <a:t>Bayes Error</a:t>
            </a:r>
          </a:p>
        </p:txBody>
      </p:sp>
    </p:spTree>
    <p:extLst>
      <p:ext uri="{BB962C8B-B14F-4D97-AF65-F5344CB8AC3E}">
        <p14:creationId xmlns:p14="http://schemas.microsoft.com/office/powerpoint/2010/main" val="25314434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Reducing Sources of Error</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87</a:t>
            </a:fld>
            <a:endParaRPr lang="en-US"/>
          </a:p>
        </p:txBody>
      </p:sp>
      <p:sp>
        <p:nvSpPr>
          <p:cNvPr id="4" name="Oval 3">
            <a:extLst>
              <a:ext uri="{FF2B5EF4-FFF2-40B4-BE49-F238E27FC236}">
                <a16:creationId xmlns:a16="http://schemas.microsoft.com/office/drawing/2014/main" id="{D26A1075-4E42-49F9-9244-EE2213A7DB57}"/>
              </a:ext>
            </a:extLst>
          </p:cNvPr>
          <p:cNvSpPr/>
          <p:nvPr/>
        </p:nvSpPr>
        <p:spPr>
          <a:xfrm>
            <a:off x="3791922" y="783948"/>
            <a:ext cx="7872762" cy="5906627"/>
          </a:xfrm>
          <a:prstGeom prst="ellipse">
            <a:avLst/>
          </a:prstGeom>
          <a:solidFill>
            <a:srgbClr val="FFDDDD"/>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0A4CD33-BAD8-436B-BB1F-2AA00F8F6F78}"/>
              </a:ext>
            </a:extLst>
          </p:cNvPr>
          <p:cNvSpPr/>
          <p:nvPr/>
        </p:nvSpPr>
        <p:spPr>
          <a:xfrm>
            <a:off x="7788732" y="3283678"/>
            <a:ext cx="131956" cy="131956"/>
          </a:xfrm>
          <a:prstGeom prst="ellipse">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EE63D0-BEB8-404F-8F97-9760EBAA284B}"/>
                  </a:ext>
                </a:extLst>
              </p:cNvPr>
              <p:cNvSpPr txBox="1"/>
              <p:nvPr/>
            </p:nvSpPr>
            <p:spPr>
              <a:xfrm>
                <a:off x="7783697" y="3108532"/>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70C0"/>
                          </a:solidFill>
                          <a:latin typeface="Cambria Math" panose="02040503050406030204" pitchFamily="18" charset="0"/>
                        </a:rPr>
                        <m:t>𝒈</m:t>
                      </m:r>
                    </m:oMath>
                  </m:oMathPara>
                </a14:m>
                <a:endParaRPr lang="en-US" sz="2400" dirty="0"/>
              </a:p>
            </p:txBody>
          </p:sp>
        </mc:Choice>
        <mc:Fallback xmlns="">
          <p:sp>
            <p:nvSpPr>
              <p:cNvPr id="16" name="TextBox 15">
                <a:extLst>
                  <a:ext uri="{FF2B5EF4-FFF2-40B4-BE49-F238E27FC236}">
                    <a16:creationId xmlns:a16="http://schemas.microsoft.com/office/drawing/2014/main" id="{43EE63D0-BEB8-404F-8F97-9760EBAA284B}"/>
                  </a:ext>
                </a:extLst>
              </p:cNvPr>
              <p:cNvSpPr txBox="1">
                <a:spLocks noRot="1" noChangeAspect="1" noMove="1" noResize="1" noEditPoints="1" noAdjustHandles="1" noChangeArrowheads="1" noChangeShapeType="1" noTextEdit="1"/>
              </p:cNvSpPr>
              <p:nvPr/>
            </p:nvSpPr>
            <p:spPr>
              <a:xfrm>
                <a:off x="7783697" y="3108532"/>
                <a:ext cx="607742" cy="461665"/>
              </a:xfrm>
              <a:prstGeom prst="rect">
                <a:avLst/>
              </a:prstGeom>
              <a:blipFill>
                <a:blip r:embed="rId2"/>
                <a:stretch>
                  <a:fillRect b="-10526"/>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695E5EBD-33D5-4954-81B1-790C4FD79C07}"/>
              </a:ext>
            </a:extLst>
          </p:cNvPr>
          <p:cNvSpPr/>
          <p:nvPr/>
        </p:nvSpPr>
        <p:spPr>
          <a:xfrm>
            <a:off x="1834970" y="1799270"/>
            <a:ext cx="131956" cy="131956"/>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652051A-CD3B-49A2-8B7B-54D22910CC8A}"/>
                  </a:ext>
                </a:extLst>
              </p:cNvPr>
              <p:cNvSpPr txBox="1"/>
              <p:nvPr/>
            </p:nvSpPr>
            <p:spPr>
              <a:xfrm>
                <a:off x="1470695" y="1702884"/>
                <a:ext cx="5854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solidFill>
                            <a:srgbClr val="00B050"/>
                          </a:solidFill>
                          <a:latin typeface="Cambria Math" panose="02040503050406030204" pitchFamily="18" charset="0"/>
                        </a:rPr>
                        <m:t>𝒇</m:t>
                      </m:r>
                    </m:oMath>
                  </m:oMathPara>
                </a14:m>
                <a:endParaRPr lang="en-US" dirty="0"/>
              </a:p>
            </p:txBody>
          </p:sp>
        </mc:Choice>
        <mc:Fallback xmlns="">
          <p:sp>
            <p:nvSpPr>
              <p:cNvPr id="18" name="TextBox 17">
                <a:extLst>
                  <a:ext uri="{FF2B5EF4-FFF2-40B4-BE49-F238E27FC236}">
                    <a16:creationId xmlns:a16="http://schemas.microsoft.com/office/drawing/2014/main" id="{A652051A-CD3B-49A2-8B7B-54D22910CC8A}"/>
                  </a:ext>
                </a:extLst>
              </p:cNvPr>
              <p:cNvSpPr txBox="1">
                <a:spLocks noRot="1" noChangeAspect="1" noMove="1" noResize="1" noEditPoints="1" noAdjustHandles="1" noChangeArrowheads="1" noChangeShapeType="1" noTextEdit="1"/>
              </p:cNvSpPr>
              <p:nvPr/>
            </p:nvSpPr>
            <p:spPr>
              <a:xfrm>
                <a:off x="1470695" y="1702884"/>
                <a:ext cx="585439" cy="369332"/>
              </a:xfrm>
              <a:prstGeom prst="rect">
                <a:avLst/>
              </a:prstGeom>
              <a:blipFill>
                <a:blip r:embed="rId3"/>
                <a:stretch>
                  <a:fillRect b="-13115"/>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BAD8CEC-D164-4FA1-88A0-61234FCB0D70}"/>
              </a:ext>
            </a:extLst>
          </p:cNvPr>
          <p:cNvSpPr/>
          <p:nvPr/>
        </p:nvSpPr>
        <p:spPr>
          <a:xfrm>
            <a:off x="4713251" y="1733292"/>
            <a:ext cx="131956" cy="131956"/>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1D605-4019-49F8-ADEE-54086B3AD47D}"/>
                  </a:ext>
                </a:extLst>
              </p:cNvPr>
              <p:cNvSpPr txBox="1"/>
              <p:nvPr/>
            </p:nvSpPr>
            <p:spPr>
              <a:xfrm>
                <a:off x="4528157" y="1238638"/>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𝒈</m:t>
                          </m:r>
                        </m:e>
                        <m:sup>
                          <m:r>
                            <a:rPr lang="en-US" sz="2400" b="1" i="1" smtClean="0">
                              <a:solidFill>
                                <a:schemeClr val="tx1"/>
                              </a:solidFill>
                              <a:latin typeface="Cambria Math" panose="02040503050406030204" pitchFamily="18" charset="0"/>
                            </a:rPr>
                            <m:t>∗</m:t>
                          </m:r>
                        </m:sup>
                      </m:sSup>
                    </m:oMath>
                  </m:oMathPara>
                </a14:m>
                <a:endParaRPr lang="en-US" sz="2400" dirty="0"/>
              </a:p>
            </p:txBody>
          </p:sp>
        </mc:Choice>
        <mc:Fallback xmlns="">
          <p:sp>
            <p:nvSpPr>
              <p:cNvPr id="26" name="TextBox 25">
                <a:extLst>
                  <a:ext uri="{FF2B5EF4-FFF2-40B4-BE49-F238E27FC236}">
                    <a16:creationId xmlns:a16="http://schemas.microsoft.com/office/drawing/2014/main" id="{63F1D605-4019-49F8-ADEE-54086B3AD47D}"/>
                  </a:ext>
                </a:extLst>
              </p:cNvPr>
              <p:cNvSpPr txBox="1">
                <a:spLocks noRot="1" noChangeAspect="1" noMove="1" noResize="1" noEditPoints="1" noAdjustHandles="1" noChangeArrowheads="1" noChangeShapeType="1" noTextEdit="1"/>
              </p:cNvSpPr>
              <p:nvPr/>
            </p:nvSpPr>
            <p:spPr>
              <a:xfrm>
                <a:off x="4528157" y="1238638"/>
                <a:ext cx="607742" cy="461665"/>
              </a:xfrm>
              <a:prstGeom prst="rect">
                <a:avLst/>
              </a:prstGeom>
              <a:blipFill>
                <a:blip r:embed="rId4"/>
                <a:stretch>
                  <a:fillRect b="-10526"/>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00EAE184-08FE-4454-955D-74A49C146381}"/>
              </a:ext>
            </a:extLst>
          </p:cNvPr>
          <p:cNvSpPr txBox="1"/>
          <p:nvPr/>
        </p:nvSpPr>
        <p:spPr>
          <a:xfrm rot="21428309">
            <a:off x="2498217" y="1831795"/>
            <a:ext cx="1414385" cy="584775"/>
          </a:xfrm>
          <a:prstGeom prst="rect">
            <a:avLst/>
          </a:prstGeom>
          <a:noFill/>
        </p:spPr>
        <p:txBody>
          <a:bodyPr wrap="square">
            <a:spAutoFit/>
          </a:bodyPr>
          <a:lstStyle/>
          <a:p>
            <a:pPr algn="ctr"/>
            <a:r>
              <a:rPr lang="en-US" sz="1600" dirty="0">
                <a:latin typeface="Avenir Next LT Pro" panose="020B0504020202020204" pitchFamily="34" charset="0"/>
              </a:rPr>
              <a:t>Modelling Error</a:t>
            </a:r>
            <a:endParaRPr lang="en-US" sz="1600" dirty="0"/>
          </a:p>
        </p:txBody>
      </p:sp>
      <p:sp>
        <p:nvSpPr>
          <p:cNvPr id="29" name="TextBox 28">
            <a:extLst>
              <a:ext uri="{FF2B5EF4-FFF2-40B4-BE49-F238E27FC236}">
                <a16:creationId xmlns:a16="http://schemas.microsoft.com/office/drawing/2014/main" id="{F0B5FCE8-4812-4759-B5F9-A758F637E8C6}"/>
              </a:ext>
            </a:extLst>
          </p:cNvPr>
          <p:cNvSpPr txBox="1"/>
          <p:nvPr/>
        </p:nvSpPr>
        <p:spPr>
          <a:xfrm rot="1084434">
            <a:off x="4482591" y="2015427"/>
            <a:ext cx="1731294" cy="584775"/>
          </a:xfrm>
          <a:prstGeom prst="rect">
            <a:avLst/>
          </a:prstGeom>
          <a:noFill/>
        </p:spPr>
        <p:txBody>
          <a:bodyPr wrap="square">
            <a:spAutoFit/>
          </a:bodyPr>
          <a:lstStyle/>
          <a:p>
            <a:pPr algn="ctr"/>
            <a:r>
              <a:rPr lang="en-US" sz="1600" dirty="0">
                <a:latin typeface="Avenir Next LT Pro" panose="020B0504020202020204" pitchFamily="34" charset="0"/>
              </a:rPr>
              <a:t>Estimation </a:t>
            </a:r>
          </a:p>
          <a:p>
            <a:pPr algn="ctr"/>
            <a:r>
              <a:rPr lang="en-US" sz="1600" dirty="0">
                <a:latin typeface="Avenir Next LT Pro" panose="020B0504020202020204" pitchFamily="34" charset="0"/>
              </a:rPr>
              <a:t>Error</a:t>
            </a:r>
            <a:endParaRPr lang="en-US" sz="1600" dirty="0"/>
          </a:p>
        </p:txBody>
      </p:sp>
      <p:cxnSp>
        <p:nvCxnSpPr>
          <p:cNvPr id="31" name="Straight Arrow Connector 30">
            <a:extLst>
              <a:ext uri="{FF2B5EF4-FFF2-40B4-BE49-F238E27FC236}">
                <a16:creationId xmlns:a16="http://schemas.microsoft.com/office/drawing/2014/main" id="{56DCCC75-7DB6-42E6-BA91-2020BA643036}"/>
              </a:ext>
            </a:extLst>
          </p:cNvPr>
          <p:cNvCxnSpPr>
            <a:cxnSpLocks/>
          </p:cNvCxnSpPr>
          <p:nvPr/>
        </p:nvCxnSpPr>
        <p:spPr>
          <a:xfrm>
            <a:off x="4814761" y="1830087"/>
            <a:ext cx="1343278" cy="42078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65784F4-53F4-4AA4-99FD-23D498DBADFE}"/>
              </a:ext>
            </a:extLst>
          </p:cNvPr>
          <p:cNvCxnSpPr>
            <a:cxnSpLocks/>
          </p:cNvCxnSpPr>
          <p:nvPr/>
        </p:nvCxnSpPr>
        <p:spPr>
          <a:xfrm flipV="1">
            <a:off x="1929161" y="1773443"/>
            <a:ext cx="2812772" cy="10756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B2357511-0195-48D4-9A3F-317D917415CE}"/>
              </a:ext>
            </a:extLst>
          </p:cNvPr>
          <p:cNvSpPr txBox="1"/>
          <p:nvPr/>
        </p:nvSpPr>
        <p:spPr>
          <a:xfrm>
            <a:off x="115476" y="909825"/>
            <a:ext cx="3506945" cy="590931"/>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Bigger, more flexible </a:t>
            </a:r>
            <a:br>
              <a:rPr lang="en-US" dirty="0">
                <a:latin typeface="Avenir Next LT Pro" panose="020B0504020202020204" pitchFamily="34" charset="0"/>
              </a:rPr>
            </a:br>
            <a:r>
              <a:rPr lang="en-US" dirty="0">
                <a:latin typeface="Avenir Next LT Pro" panose="020B0504020202020204" pitchFamily="34" charset="0"/>
              </a:rPr>
              <a:t>function class</a:t>
            </a:r>
          </a:p>
        </p:txBody>
      </p:sp>
      <p:pic>
        <p:nvPicPr>
          <p:cNvPr id="38" name="Graphic 37" descr="Arrow: Counter-clockwise curve with solid fill">
            <a:extLst>
              <a:ext uri="{FF2B5EF4-FFF2-40B4-BE49-F238E27FC236}">
                <a16:creationId xmlns:a16="http://schemas.microsoft.com/office/drawing/2014/main" id="{91702AE9-D30B-4A64-BC5F-CD0636E559E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861805" flipH="1">
            <a:off x="2784967" y="983699"/>
            <a:ext cx="731520" cy="731520"/>
          </a:xfrm>
          <a:prstGeom prst="rect">
            <a:avLst/>
          </a:prstGeom>
        </p:spPr>
      </p:pic>
      <p:sp>
        <p:nvSpPr>
          <p:cNvPr id="39" name="Oval 38">
            <a:extLst>
              <a:ext uri="{FF2B5EF4-FFF2-40B4-BE49-F238E27FC236}">
                <a16:creationId xmlns:a16="http://schemas.microsoft.com/office/drawing/2014/main" id="{6B8F2950-BDEC-4186-B10B-4270EFDBF962}"/>
              </a:ext>
            </a:extLst>
          </p:cNvPr>
          <p:cNvSpPr/>
          <p:nvPr/>
        </p:nvSpPr>
        <p:spPr>
          <a:xfrm>
            <a:off x="6174560" y="2225641"/>
            <a:ext cx="131956" cy="131956"/>
          </a:xfrm>
          <a:prstGeom prst="ellipse">
            <a:avLst/>
          </a:prstGeom>
          <a:solidFill>
            <a:srgbClr val="7030A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32809F-533A-4834-96C0-EBF02C33FA1A}"/>
                  </a:ext>
                </a:extLst>
              </p:cNvPr>
              <p:cNvSpPr txBox="1"/>
              <p:nvPr/>
            </p:nvSpPr>
            <p:spPr>
              <a:xfrm>
                <a:off x="6227759" y="1912913"/>
                <a:ext cx="607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rgbClr val="7030A0"/>
                              </a:solidFill>
                              <a:latin typeface="Cambria Math" panose="02040503050406030204" pitchFamily="18" charset="0"/>
                            </a:rPr>
                          </m:ctrlPr>
                        </m:sSubSupPr>
                        <m:e>
                          <m:r>
                            <a:rPr lang="en-US" sz="2400" b="1" i="1" smtClean="0">
                              <a:solidFill>
                                <a:srgbClr val="7030A0"/>
                              </a:solidFill>
                              <a:latin typeface="Cambria Math" panose="02040503050406030204" pitchFamily="18" charset="0"/>
                            </a:rPr>
                            <m:t>𝒈</m:t>
                          </m:r>
                        </m:e>
                        <m:sub>
                          <m:r>
                            <a:rPr lang="en-US" sz="2400" b="1" i="1" smtClean="0">
                              <a:solidFill>
                                <a:srgbClr val="7030A0"/>
                              </a:solidFill>
                              <a:latin typeface="Cambria Math" panose="02040503050406030204" pitchFamily="18" charset="0"/>
                            </a:rPr>
                            <m:t>𝑫</m:t>
                          </m:r>
                        </m:sub>
                        <m:sup>
                          <m:r>
                            <a:rPr lang="en-US" sz="2400" b="1" i="1" smtClean="0">
                              <a:solidFill>
                                <a:srgbClr val="7030A0"/>
                              </a:solidFill>
                              <a:latin typeface="Cambria Math" panose="02040503050406030204" pitchFamily="18" charset="0"/>
                            </a:rPr>
                            <m:t>∗</m:t>
                          </m:r>
                        </m:sup>
                      </m:sSubSup>
                    </m:oMath>
                  </m:oMathPara>
                </a14:m>
                <a:endParaRPr lang="en-US" sz="2400" dirty="0">
                  <a:solidFill>
                    <a:srgbClr val="7030A0"/>
                  </a:solidFill>
                </a:endParaRPr>
              </a:p>
            </p:txBody>
          </p:sp>
        </mc:Choice>
        <mc:Fallback xmlns="">
          <p:sp>
            <p:nvSpPr>
              <p:cNvPr id="40" name="TextBox 39">
                <a:extLst>
                  <a:ext uri="{FF2B5EF4-FFF2-40B4-BE49-F238E27FC236}">
                    <a16:creationId xmlns:a16="http://schemas.microsoft.com/office/drawing/2014/main" id="{0332809F-533A-4834-96C0-EBF02C33FA1A}"/>
                  </a:ext>
                </a:extLst>
              </p:cNvPr>
              <p:cNvSpPr txBox="1">
                <a:spLocks noRot="1" noChangeAspect="1" noMove="1" noResize="1" noEditPoints="1" noAdjustHandles="1" noChangeArrowheads="1" noChangeShapeType="1" noTextEdit="1"/>
              </p:cNvSpPr>
              <p:nvPr/>
            </p:nvSpPr>
            <p:spPr>
              <a:xfrm>
                <a:off x="6227759" y="1912913"/>
                <a:ext cx="607742" cy="461665"/>
              </a:xfrm>
              <a:prstGeom prst="rect">
                <a:avLst/>
              </a:prstGeom>
              <a:blipFill>
                <a:blip r:embed="rId7"/>
                <a:stretch>
                  <a:fillRect l="-1010" b="-10526"/>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0F577347-C003-406E-BF82-FBCC4E556263}"/>
              </a:ext>
            </a:extLst>
          </p:cNvPr>
          <p:cNvCxnSpPr>
            <a:cxnSpLocks/>
          </p:cNvCxnSpPr>
          <p:nvPr/>
        </p:nvCxnSpPr>
        <p:spPr>
          <a:xfrm>
            <a:off x="6322741" y="2338208"/>
            <a:ext cx="1494264" cy="10036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5180080D-175B-489E-BFFC-DA0A2FAFEEAC}"/>
              </a:ext>
            </a:extLst>
          </p:cNvPr>
          <p:cNvSpPr txBox="1"/>
          <p:nvPr/>
        </p:nvSpPr>
        <p:spPr>
          <a:xfrm>
            <a:off x="5471663" y="1290680"/>
            <a:ext cx="3506945" cy="590931"/>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More data or more data efficient algorithms</a:t>
            </a:r>
            <a:endParaRPr lang="en-US" dirty="0">
              <a:solidFill>
                <a:srgbClr val="7030A0"/>
              </a:solidFill>
              <a:latin typeface="Avenir Next LT Pro" panose="020B0504020202020204" pitchFamily="34" charset="0"/>
            </a:endParaRPr>
          </a:p>
        </p:txBody>
      </p:sp>
      <p:pic>
        <p:nvPicPr>
          <p:cNvPr id="45" name="Graphic 44" descr="Arrow: Counter-clockwise curve with solid fill">
            <a:extLst>
              <a:ext uri="{FF2B5EF4-FFF2-40B4-BE49-F238E27FC236}">
                <a16:creationId xmlns:a16="http://schemas.microsoft.com/office/drawing/2014/main" id="{CF6BB1D2-939B-4CB0-B336-97EBAC7A81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5738195">
            <a:off x="5416503" y="1372299"/>
            <a:ext cx="731520" cy="731520"/>
          </a:xfrm>
          <a:prstGeom prst="rect">
            <a:avLst/>
          </a:prstGeom>
        </p:spPr>
      </p:pic>
      <p:sp>
        <p:nvSpPr>
          <p:cNvPr id="49" name="TextBox 48">
            <a:extLst>
              <a:ext uri="{FF2B5EF4-FFF2-40B4-BE49-F238E27FC236}">
                <a16:creationId xmlns:a16="http://schemas.microsoft.com/office/drawing/2014/main" id="{C237D73F-E0C3-43A9-8374-687CB572E041}"/>
              </a:ext>
            </a:extLst>
          </p:cNvPr>
          <p:cNvSpPr txBox="1"/>
          <p:nvPr/>
        </p:nvSpPr>
        <p:spPr>
          <a:xfrm rot="2056759">
            <a:off x="6038532" y="2829289"/>
            <a:ext cx="1731294" cy="584775"/>
          </a:xfrm>
          <a:prstGeom prst="rect">
            <a:avLst/>
          </a:prstGeom>
          <a:noFill/>
        </p:spPr>
        <p:txBody>
          <a:bodyPr wrap="square">
            <a:spAutoFit/>
          </a:bodyPr>
          <a:lstStyle/>
          <a:p>
            <a:pPr algn="ctr"/>
            <a:r>
              <a:rPr lang="en-US" sz="1600" dirty="0">
                <a:latin typeface="Avenir Next LT Pro" panose="020B0504020202020204" pitchFamily="34" charset="0"/>
              </a:rPr>
              <a:t>Optimization Error</a:t>
            </a:r>
            <a:endParaRPr lang="en-US" sz="1600" dirty="0"/>
          </a:p>
        </p:txBody>
      </p:sp>
      <p:sp>
        <p:nvSpPr>
          <p:cNvPr id="30" name="TextBox 29">
            <a:extLst>
              <a:ext uri="{FF2B5EF4-FFF2-40B4-BE49-F238E27FC236}">
                <a16:creationId xmlns:a16="http://schemas.microsoft.com/office/drawing/2014/main" id="{801C035B-2603-43A9-A56E-40544DF8FCD5}"/>
              </a:ext>
            </a:extLst>
          </p:cNvPr>
          <p:cNvSpPr txBox="1"/>
          <p:nvPr/>
        </p:nvSpPr>
        <p:spPr>
          <a:xfrm>
            <a:off x="7701134" y="2168928"/>
            <a:ext cx="3506945" cy="840230"/>
          </a:xfrm>
          <a:prstGeom prst="rect">
            <a:avLst/>
          </a:prstGeom>
          <a:noFill/>
        </p:spPr>
        <p:txBody>
          <a:bodyPr wrap="square">
            <a:spAutoFit/>
          </a:bodyPr>
          <a:lstStyle/>
          <a:p>
            <a:pPr algn="ctr">
              <a:lnSpc>
                <a:spcPct val="90000"/>
              </a:lnSpc>
            </a:pPr>
            <a:r>
              <a:rPr lang="en-US" dirty="0">
                <a:latin typeface="Avenir Next LT Pro" panose="020B0504020202020204" pitchFamily="34" charset="0"/>
              </a:rPr>
              <a:t>More expensive optimization algorithms or models with easier optimization</a:t>
            </a:r>
            <a:endParaRPr lang="en-US" dirty="0">
              <a:solidFill>
                <a:srgbClr val="7030A0"/>
              </a:solidFill>
              <a:latin typeface="Avenir Next LT Pro" panose="020B0504020202020204" pitchFamily="34" charset="0"/>
            </a:endParaRPr>
          </a:p>
        </p:txBody>
      </p:sp>
      <p:pic>
        <p:nvPicPr>
          <p:cNvPr id="32" name="Graphic 31" descr="Arrow: Counter-clockwise curve with solid fill">
            <a:extLst>
              <a:ext uri="{FF2B5EF4-FFF2-40B4-BE49-F238E27FC236}">
                <a16:creationId xmlns:a16="http://schemas.microsoft.com/office/drawing/2014/main" id="{7360D5AD-D021-4F32-9EC4-4D10BBD9226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5738195">
            <a:off x="7335374" y="2394296"/>
            <a:ext cx="731520" cy="73152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885C319-C6EC-4486-838A-CBCD2095BD0E}"/>
                  </a:ext>
                </a:extLst>
              </p:cNvPr>
              <p:cNvSpPr txBox="1"/>
              <p:nvPr/>
            </p:nvSpPr>
            <p:spPr>
              <a:xfrm>
                <a:off x="3905754" y="5427721"/>
                <a:ext cx="47764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ea typeface="Cambria Math" panose="02040503050406030204" pitchFamily="18" charset="0"/>
                        </a:rPr>
                        <m:t>ℋ</m:t>
                      </m:r>
                    </m:oMath>
                  </m:oMathPara>
                </a14:m>
                <a:endParaRPr lang="en-US" sz="3600" dirty="0"/>
              </a:p>
            </p:txBody>
          </p:sp>
        </mc:Choice>
        <mc:Fallback xmlns="">
          <p:sp>
            <p:nvSpPr>
              <p:cNvPr id="27" name="TextBox 26">
                <a:extLst>
                  <a:ext uri="{FF2B5EF4-FFF2-40B4-BE49-F238E27FC236}">
                    <a16:creationId xmlns:a16="http://schemas.microsoft.com/office/drawing/2014/main" id="{1885C319-C6EC-4486-838A-CBCD2095BD0E}"/>
                  </a:ext>
                </a:extLst>
              </p:cNvPr>
              <p:cNvSpPr txBox="1">
                <a:spLocks noRot="1" noChangeAspect="1" noMove="1" noResize="1" noEditPoints="1" noAdjustHandles="1" noChangeArrowheads="1" noChangeShapeType="1" noTextEdit="1"/>
              </p:cNvSpPr>
              <p:nvPr/>
            </p:nvSpPr>
            <p:spPr>
              <a:xfrm>
                <a:off x="3905754" y="5427721"/>
                <a:ext cx="477644" cy="646331"/>
              </a:xfrm>
              <a:prstGeom prst="rect">
                <a:avLst/>
              </a:prstGeom>
              <a:blipFill>
                <a:blip r:embed="rId8"/>
                <a:stretch>
                  <a:fillRect r="-8974"/>
                </a:stretch>
              </a:blipFill>
            </p:spPr>
            <p:txBody>
              <a:bodyPr/>
              <a:lstStyle/>
              <a:p>
                <a:r>
                  <a:rPr lang="en-US">
                    <a:noFill/>
                  </a:rPr>
                  <a:t> </a:t>
                </a:r>
              </a:p>
            </p:txBody>
          </p:sp>
        </mc:Fallback>
      </mc:AlternateContent>
    </p:spTree>
    <p:extLst>
      <p:ext uri="{BB962C8B-B14F-4D97-AF65-F5344CB8AC3E}">
        <p14:creationId xmlns:p14="http://schemas.microsoft.com/office/powerpoint/2010/main" val="7009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P spid="3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27DAF7-A740-4F1D-A9A7-B9DF060816F6}"/>
              </a:ext>
            </a:extLst>
          </p:cNvPr>
          <p:cNvPicPr>
            <a:picLocks noChangeAspect="1"/>
          </p:cNvPicPr>
          <p:nvPr/>
        </p:nvPicPr>
        <p:blipFill>
          <a:blip r:embed="rId2"/>
          <a:stretch>
            <a:fillRect/>
          </a:stretch>
        </p:blipFill>
        <p:spPr>
          <a:xfrm>
            <a:off x="353700" y="628725"/>
            <a:ext cx="4874249" cy="2743200"/>
          </a:xfrm>
          <a:prstGeom prst="rect">
            <a:avLst/>
          </a:prstGeom>
        </p:spPr>
      </p:pic>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What is Bayes Error?</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88</a:t>
            </a:fld>
            <a:endParaRPr lang="en-US"/>
          </a:p>
        </p:txBody>
      </p:sp>
      <p:pic>
        <p:nvPicPr>
          <p:cNvPr id="6" name="Picture 5">
            <a:extLst>
              <a:ext uri="{FF2B5EF4-FFF2-40B4-BE49-F238E27FC236}">
                <a16:creationId xmlns:a16="http://schemas.microsoft.com/office/drawing/2014/main" id="{08BADCAF-8868-42E6-83D2-425021180127}"/>
              </a:ext>
            </a:extLst>
          </p:cNvPr>
          <p:cNvPicPr>
            <a:picLocks noChangeAspect="1"/>
          </p:cNvPicPr>
          <p:nvPr/>
        </p:nvPicPr>
        <p:blipFill>
          <a:blip r:embed="rId3"/>
          <a:stretch>
            <a:fillRect/>
          </a:stretch>
        </p:blipFill>
        <p:spPr>
          <a:xfrm>
            <a:off x="457200" y="781469"/>
            <a:ext cx="4873394" cy="2743200"/>
          </a:xfrm>
          <a:prstGeom prst="rect">
            <a:avLst/>
          </a:prstGeom>
        </p:spPr>
      </p:pic>
      <p:sp>
        <p:nvSpPr>
          <p:cNvPr id="8" name="Freeform: Shape 7">
            <a:extLst>
              <a:ext uri="{FF2B5EF4-FFF2-40B4-BE49-F238E27FC236}">
                <a16:creationId xmlns:a16="http://schemas.microsoft.com/office/drawing/2014/main" id="{0E296DD7-B754-421A-90CE-272C2A35AD74}"/>
              </a:ext>
            </a:extLst>
          </p:cNvPr>
          <p:cNvSpPr/>
          <p:nvPr/>
        </p:nvSpPr>
        <p:spPr>
          <a:xfrm>
            <a:off x="2752725" y="2838049"/>
            <a:ext cx="1552575" cy="590951"/>
          </a:xfrm>
          <a:custGeom>
            <a:avLst/>
            <a:gdLst>
              <a:gd name="connsiteX0" fmla="*/ 561975 w 1552575"/>
              <a:gd name="connsiteY0" fmla="*/ 48026 h 590951"/>
              <a:gd name="connsiteX1" fmla="*/ 152400 w 1552575"/>
              <a:gd name="connsiteY1" fmla="*/ 162326 h 590951"/>
              <a:gd name="connsiteX2" fmla="*/ 114300 w 1552575"/>
              <a:gd name="connsiteY2" fmla="*/ 181376 h 590951"/>
              <a:gd name="connsiteX3" fmla="*/ 85725 w 1552575"/>
              <a:gd name="connsiteY3" fmla="*/ 190901 h 590951"/>
              <a:gd name="connsiteX4" fmla="*/ 28575 w 1552575"/>
              <a:gd name="connsiteY4" fmla="*/ 238526 h 590951"/>
              <a:gd name="connsiteX5" fmla="*/ 0 w 1552575"/>
              <a:gd name="connsiteY5" fmla="*/ 305201 h 590951"/>
              <a:gd name="connsiteX6" fmla="*/ 9525 w 1552575"/>
              <a:gd name="connsiteY6" fmla="*/ 333776 h 590951"/>
              <a:gd name="connsiteX7" fmla="*/ 47625 w 1552575"/>
              <a:gd name="connsiteY7" fmla="*/ 457601 h 590951"/>
              <a:gd name="connsiteX8" fmla="*/ 142875 w 1552575"/>
              <a:gd name="connsiteY8" fmla="*/ 524276 h 590951"/>
              <a:gd name="connsiteX9" fmla="*/ 200025 w 1552575"/>
              <a:gd name="connsiteY9" fmla="*/ 533801 h 590951"/>
              <a:gd name="connsiteX10" fmla="*/ 228600 w 1552575"/>
              <a:gd name="connsiteY10" fmla="*/ 543326 h 590951"/>
              <a:gd name="connsiteX11" fmla="*/ 419100 w 1552575"/>
              <a:gd name="connsiteY11" fmla="*/ 562376 h 590951"/>
              <a:gd name="connsiteX12" fmla="*/ 485775 w 1552575"/>
              <a:gd name="connsiteY12" fmla="*/ 571901 h 590951"/>
              <a:gd name="connsiteX13" fmla="*/ 638175 w 1552575"/>
              <a:gd name="connsiteY13" fmla="*/ 590951 h 590951"/>
              <a:gd name="connsiteX14" fmla="*/ 1095375 w 1552575"/>
              <a:gd name="connsiteY14" fmla="*/ 571901 h 590951"/>
              <a:gd name="connsiteX15" fmla="*/ 1209675 w 1552575"/>
              <a:gd name="connsiteY15" fmla="*/ 562376 h 590951"/>
              <a:gd name="connsiteX16" fmla="*/ 1343025 w 1552575"/>
              <a:gd name="connsiteY16" fmla="*/ 543326 h 590951"/>
              <a:gd name="connsiteX17" fmla="*/ 1457325 w 1552575"/>
              <a:gd name="connsiteY17" fmla="*/ 486176 h 590951"/>
              <a:gd name="connsiteX18" fmla="*/ 1524000 w 1552575"/>
              <a:gd name="connsiteY18" fmla="*/ 419501 h 590951"/>
              <a:gd name="connsiteX19" fmla="*/ 1552575 w 1552575"/>
              <a:gd name="connsiteY19" fmla="*/ 333776 h 590951"/>
              <a:gd name="connsiteX20" fmla="*/ 1543050 w 1552575"/>
              <a:gd name="connsiteY20" fmla="*/ 276626 h 590951"/>
              <a:gd name="connsiteX21" fmla="*/ 1514475 w 1552575"/>
              <a:gd name="connsiteY21" fmla="*/ 209951 h 590951"/>
              <a:gd name="connsiteX22" fmla="*/ 1485900 w 1552575"/>
              <a:gd name="connsiteY22" fmla="*/ 190901 h 590951"/>
              <a:gd name="connsiteX23" fmla="*/ 1447800 w 1552575"/>
              <a:gd name="connsiteY23" fmla="*/ 162326 h 590951"/>
              <a:gd name="connsiteX24" fmla="*/ 1352550 w 1552575"/>
              <a:gd name="connsiteY24" fmla="*/ 124226 h 590951"/>
              <a:gd name="connsiteX25" fmla="*/ 1276350 w 1552575"/>
              <a:gd name="connsiteY25" fmla="*/ 95651 h 590951"/>
              <a:gd name="connsiteX26" fmla="*/ 1114425 w 1552575"/>
              <a:gd name="connsiteY26" fmla="*/ 67076 h 590951"/>
              <a:gd name="connsiteX27" fmla="*/ 1019175 w 1552575"/>
              <a:gd name="connsiteY27" fmla="*/ 57551 h 590951"/>
              <a:gd name="connsiteX28" fmla="*/ 647700 w 1552575"/>
              <a:gd name="connsiteY28" fmla="*/ 48026 h 590951"/>
              <a:gd name="connsiteX29" fmla="*/ 571500 w 1552575"/>
              <a:gd name="connsiteY29" fmla="*/ 38501 h 590951"/>
              <a:gd name="connsiteX30" fmla="*/ 542925 w 1552575"/>
              <a:gd name="connsiteY30" fmla="*/ 28976 h 590951"/>
              <a:gd name="connsiteX31" fmla="*/ 514350 w 1552575"/>
              <a:gd name="connsiteY31" fmla="*/ 401 h 59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2575" h="590951" extrusionOk="0">
                <a:moveTo>
                  <a:pt x="561975" y="48026"/>
                </a:moveTo>
                <a:cubicBezTo>
                  <a:pt x="413150" y="91292"/>
                  <a:pt x="298592" y="84758"/>
                  <a:pt x="152400" y="162326"/>
                </a:cubicBezTo>
                <a:cubicBezTo>
                  <a:pt x="141388" y="165232"/>
                  <a:pt x="129678" y="177102"/>
                  <a:pt x="114300" y="181376"/>
                </a:cubicBezTo>
                <a:cubicBezTo>
                  <a:pt x="104853" y="185891"/>
                  <a:pt x="94323" y="186804"/>
                  <a:pt x="85725" y="190901"/>
                </a:cubicBezTo>
                <a:cubicBezTo>
                  <a:pt x="67027" y="201497"/>
                  <a:pt x="37922" y="221806"/>
                  <a:pt x="28575" y="238526"/>
                </a:cubicBezTo>
                <a:cubicBezTo>
                  <a:pt x="12693" y="259803"/>
                  <a:pt x="6611" y="282070"/>
                  <a:pt x="0" y="305201"/>
                </a:cubicBezTo>
                <a:cubicBezTo>
                  <a:pt x="3073" y="315155"/>
                  <a:pt x="8085" y="322673"/>
                  <a:pt x="9525" y="333776"/>
                </a:cubicBezTo>
                <a:cubicBezTo>
                  <a:pt x="20863" y="380337"/>
                  <a:pt x="16497" y="411967"/>
                  <a:pt x="47625" y="457601"/>
                </a:cubicBezTo>
                <a:cubicBezTo>
                  <a:pt x="64646" y="481351"/>
                  <a:pt x="109125" y="514580"/>
                  <a:pt x="142875" y="524276"/>
                </a:cubicBezTo>
                <a:cubicBezTo>
                  <a:pt x="159746" y="531519"/>
                  <a:pt x="183276" y="526315"/>
                  <a:pt x="200025" y="533801"/>
                </a:cubicBezTo>
                <a:cubicBezTo>
                  <a:pt x="209932" y="536273"/>
                  <a:pt x="220278" y="540916"/>
                  <a:pt x="228600" y="543326"/>
                </a:cubicBezTo>
                <a:cubicBezTo>
                  <a:pt x="275308" y="543611"/>
                  <a:pt x="365288" y="558395"/>
                  <a:pt x="419100" y="562376"/>
                </a:cubicBezTo>
                <a:cubicBezTo>
                  <a:pt x="438815" y="567816"/>
                  <a:pt x="463996" y="571236"/>
                  <a:pt x="485775" y="571901"/>
                </a:cubicBezTo>
                <a:cubicBezTo>
                  <a:pt x="561093" y="570742"/>
                  <a:pt x="584139" y="595367"/>
                  <a:pt x="638175" y="590951"/>
                </a:cubicBezTo>
                <a:cubicBezTo>
                  <a:pt x="1222161" y="586468"/>
                  <a:pt x="897500" y="618198"/>
                  <a:pt x="1095375" y="571901"/>
                </a:cubicBezTo>
                <a:cubicBezTo>
                  <a:pt x="1131764" y="560974"/>
                  <a:pt x="1167573" y="569632"/>
                  <a:pt x="1209675" y="562376"/>
                </a:cubicBezTo>
                <a:cubicBezTo>
                  <a:pt x="1254280" y="557228"/>
                  <a:pt x="1343024" y="543326"/>
                  <a:pt x="1343025" y="543326"/>
                </a:cubicBezTo>
                <a:cubicBezTo>
                  <a:pt x="1409722" y="518890"/>
                  <a:pt x="1387465" y="527156"/>
                  <a:pt x="1457325" y="486176"/>
                </a:cubicBezTo>
                <a:cubicBezTo>
                  <a:pt x="1492725" y="465047"/>
                  <a:pt x="1503807" y="455677"/>
                  <a:pt x="1524000" y="419501"/>
                </a:cubicBezTo>
                <a:cubicBezTo>
                  <a:pt x="1541417" y="388869"/>
                  <a:pt x="1538320" y="367906"/>
                  <a:pt x="1552575" y="333776"/>
                </a:cubicBezTo>
                <a:cubicBezTo>
                  <a:pt x="1546641" y="316839"/>
                  <a:pt x="1543598" y="295059"/>
                  <a:pt x="1543050" y="276626"/>
                </a:cubicBezTo>
                <a:cubicBezTo>
                  <a:pt x="1537993" y="248801"/>
                  <a:pt x="1534490" y="229588"/>
                  <a:pt x="1514475" y="209951"/>
                </a:cubicBezTo>
                <a:cubicBezTo>
                  <a:pt x="1505825" y="202713"/>
                  <a:pt x="1493202" y="195407"/>
                  <a:pt x="1485900" y="190901"/>
                </a:cubicBezTo>
                <a:cubicBezTo>
                  <a:pt x="1470773" y="179870"/>
                  <a:pt x="1462653" y="167319"/>
                  <a:pt x="1447800" y="162326"/>
                </a:cubicBezTo>
                <a:cubicBezTo>
                  <a:pt x="1393550" y="132005"/>
                  <a:pt x="1395573" y="139895"/>
                  <a:pt x="1352550" y="124226"/>
                </a:cubicBezTo>
                <a:cubicBezTo>
                  <a:pt x="1337072" y="120412"/>
                  <a:pt x="1295000" y="99556"/>
                  <a:pt x="1276350" y="95651"/>
                </a:cubicBezTo>
                <a:cubicBezTo>
                  <a:pt x="1226139" y="90418"/>
                  <a:pt x="1171626" y="75831"/>
                  <a:pt x="1114425" y="67076"/>
                </a:cubicBezTo>
                <a:cubicBezTo>
                  <a:pt x="1079653" y="63853"/>
                  <a:pt x="1056004" y="56369"/>
                  <a:pt x="1019175" y="57551"/>
                </a:cubicBezTo>
                <a:cubicBezTo>
                  <a:pt x="885146" y="53277"/>
                  <a:pt x="804222" y="47591"/>
                  <a:pt x="647700" y="48026"/>
                </a:cubicBezTo>
                <a:cubicBezTo>
                  <a:pt x="628406" y="48314"/>
                  <a:pt x="592976" y="47124"/>
                  <a:pt x="571500" y="38501"/>
                </a:cubicBezTo>
                <a:cubicBezTo>
                  <a:pt x="562238" y="38222"/>
                  <a:pt x="550092" y="34374"/>
                  <a:pt x="542925" y="28976"/>
                </a:cubicBezTo>
                <a:cubicBezTo>
                  <a:pt x="515752" y="2591"/>
                  <a:pt x="564749" y="-5822"/>
                  <a:pt x="514350" y="401"/>
                </a:cubicBezTo>
              </a:path>
            </a:pathLst>
          </a:custGeom>
          <a:noFill/>
          <a:ln w="76200">
            <a:solidFill>
              <a:schemeClr val="tx1"/>
            </a:solidFill>
            <a:extLst>
              <a:ext uri="{C807C97D-BFC1-408E-A445-0C87EB9F89A2}">
                <ask:lineSketchStyleProps xmlns:ask="http://schemas.microsoft.com/office/drawing/2018/sketchyshapes" sd="1000462528">
                  <a:custGeom>
                    <a:avLst/>
                    <a:gdLst>
                      <a:gd name="connsiteX0" fmla="*/ 561975 w 1552575"/>
                      <a:gd name="connsiteY0" fmla="*/ 48026 h 590951"/>
                      <a:gd name="connsiteX1" fmla="*/ 152400 w 1552575"/>
                      <a:gd name="connsiteY1" fmla="*/ 162326 h 590951"/>
                      <a:gd name="connsiteX2" fmla="*/ 114300 w 1552575"/>
                      <a:gd name="connsiteY2" fmla="*/ 181376 h 590951"/>
                      <a:gd name="connsiteX3" fmla="*/ 85725 w 1552575"/>
                      <a:gd name="connsiteY3" fmla="*/ 190901 h 590951"/>
                      <a:gd name="connsiteX4" fmla="*/ 28575 w 1552575"/>
                      <a:gd name="connsiteY4" fmla="*/ 238526 h 590951"/>
                      <a:gd name="connsiteX5" fmla="*/ 0 w 1552575"/>
                      <a:gd name="connsiteY5" fmla="*/ 305201 h 590951"/>
                      <a:gd name="connsiteX6" fmla="*/ 9525 w 1552575"/>
                      <a:gd name="connsiteY6" fmla="*/ 333776 h 590951"/>
                      <a:gd name="connsiteX7" fmla="*/ 47625 w 1552575"/>
                      <a:gd name="connsiteY7" fmla="*/ 457601 h 590951"/>
                      <a:gd name="connsiteX8" fmla="*/ 142875 w 1552575"/>
                      <a:gd name="connsiteY8" fmla="*/ 524276 h 590951"/>
                      <a:gd name="connsiteX9" fmla="*/ 200025 w 1552575"/>
                      <a:gd name="connsiteY9" fmla="*/ 533801 h 590951"/>
                      <a:gd name="connsiteX10" fmla="*/ 228600 w 1552575"/>
                      <a:gd name="connsiteY10" fmla="*/ 543326 h 590951"/>
                      <a:gd name="connsiteX11" fmla="*/ 419100 w 1552575"/>
                      <a:gd name="connsiteY11" fmla="*/ 562376 h 590951"/>
                      <a:gd name="connsiteX12" fmla="*/ 485775 w 1552575"/>
                      <a:gd name="connsiteY12" fmla="*/ 571901 h 590951"/>
                      <a:gd name="connsiteX13" fmla="*/ 638175 w 1552575"/>
                      <a:gd name="connsiteY13" fmla="*/ 590951 h 590951"/>
                      <a:gd name="connsiteX14" fmla="*/ 1095375 w 1552575"/>
                      <a:gd name="connsiteY14" fmla="*/ 571901 h 590951"/>
                      <a:gd name="connsiteX15" fmla="*/ 1209675 w 1552575"/>
                      <a:gd name="connsiteY15" fmla="*/ 562376 h 590951"/>
                      <a:gd name="connsiteX16" fmla="*/ 1343025 w 1552575"/>
                      <a:gd name="connsiteY16" fmla="*/ 543326 h 590951"/>
                      <a:gd name="connsiteX17" fmla="*/ 1457325 w 1552575"/>
                      <a:gd name="connsiteY17" fmla="*/ 486176 h 590951"/>
                      <a:gd name="connsiteX18" fmla="*/ 1524000 w 1552575"/>
                      <a:gd name="connsiteY18" fmla="*/ 419501 h 590951"/>
                      <a:gd name="connsiteX19" fmla="*/ 1552575 w 1552575"/>
                      <a:gd name="connsiteY19" fmla="*/ 333776 h 590951"/>
                      <a:gd name="connsiteX20" fmla="*/ 1543050 w 1552575"/>
                      <a:gd name="connsiteY20" fmla="*/ 276626 h 590951"/>
                      <a:gd name="connsiteX21" fmla="*/ 1514475 w 1552575"/>
                      <a:gd name="connsiteY21" fmla="*/ 209951 h 590951"/>
                      <a:gd name="connsiteX22" fmla="*/ 1485900 w 1552575"/>
                      <a:gd name="connsiteY22" fmla="*/ 190901 h 590951"/>
                      <a:gd name="connsiteX23" fmla="*/ 1447800 w 1552575"/>
                      <a:gd name="connsiteY23" fmla="*/ 162326 h 590951"/>
                      <a:gd name="connsiteX24" fmla="*/ 1352550 w 1552575"/>
                      <a:gd name="connsiteY24" fmla="*/ 124226 h 590951"/>
                      <a:gd name="connsiteX25" fmla="*/ 1276350 w 1552575"/>
                      <a:gd name="connsiteY25" fmla="*/ 95651 h 590951"/>
                      <a:gd name="connsiteX26" fmla="*/ 1114425 w 1552575"/>
                      <a:gd name="connsiteY26" fmla="*/ 67076 h 590951"/>
                      <a:gd name="connsiteX27" fmla="*/ 1019175 w 1552575"/>
                      <a:gd name="connsiteY27" fmla="*/ 57551 h 590951"/>
                      <a:gd name="connsiteX28" fmla="*/ 647700 w 1552575"/>
                      <a:gd name="connsiteY28" fmla="*/ 48026 h 590951"/>
                      <a:gd name="connsiteX29" fmla="*/ 571500 w 1552575"/>
                      <a:gd name="connsiteY29" fmla="*/ 38501 h 590951"/>
                      <a:gd name="connsiteX30" fmla="*/ 542925 w 1552575"/>
                      <a:gd name="connsiteY30" fmla="*/ 28976 h 590951"/>
                      <a:gd name="connsiteX31" fmla="*/ 514350 w 1552575"/>
                      <a:gd name="connsiteY31" fmla="*/ 401 h 59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2575" h="590951">
                        <a:moveTo>
                          <a:pt x="561975" y="48026"/>
                        </a:moveTo>
                        <a:lnTo>
                          <a:pt x="152400" y="162326"/>
                        </a:lnTo>
                        <a:cubicBezTo>
                          <a:pt x="138792" y="166379"/>
                          <a:pt x="127351" y="175783"/>
                          <a:pt x="114300" y="181376"/>
                        </a:cubicBezTo>
                        <a:cubicBezTo>
                          <a:pt x="105072" y="185331"/>
                          <a:pt x="94705" y="186411"/>
                          <a:pt x="85725" y="190901"/>
                        </a:cubicBezTo>
                        <a:cubicBezTo>
                          <a:pt x="67160" y="200184"/>
                          <a:pt x="40278" y="222142"/>
                          <a:pt x="28575" y="238526"/>
                        </a:cubicBezTo>
                        <a:cubicBezTo>
                          <a:pt x="13862" y="259124"/>
                          <a:pt x="7773" y="281882"/>
                          <a:pt x="0" y="305201"/>
                        </a:cubicBezTo>
                        <a:cubicBezTo>
                          <a:pt x="3175" y="314726"/>
                          <a:pt x="7090" y="324036"/>
                          <a:pt x="9525" y="333776"/>
                        </a:cubicBezTo>
                        <a:cubicBezTo>
                          <a:pt x="20055" y="375895"/>
                          <a:pt x="21351" y="420817"/>
                          <a:pt x="47625" y="457601"/>
                        </a:cubicBezTo>
                        <a:cubicBezTo>
                          <a:pt x="68325" y="486582"/>
                          <a:pt x="113864" y="513118"/>
                          <a:pt x="142875" y="524276"/>
                        </a:cubicBezTo>
                        <a:cubicBezTo>
                          <a:pt x="160900" y="531209"/>
                          <a:pt x="181172" y="529611"/>
                          <a:pt x="200025" y="533801"/>
                        </a:cubicBezTo>
                        <a:cubicBezTo>
                          <a:pt x="209826" y="535979"/>
                          <a:pt x="218722" y="541530"/>
                          <a:pt x="228600" y="543326"/>
                        </a:cubicBezTo>
                        <a:cubicBezTo>
                          <a:pt x="284840" y="553552"/>
                          <a:pt x="365763" y="556762"/>
                          <a:pt x="419100" y="562376"/>
                        </a:cubicBezTo>
                        <a:cubicBezTo>
                          <a:pt x="441427" y="564726"/>
                          <a:pt x="463513" y="568997"/>
                          <a:pt x="485775" y="571901"/>
                        </a:cubicBezTo>
                        <a:lnTo>
                          <a:pt x="638175" y="590951"/>
                        </a:lnTo>
                        <a:cubicBezTo>
                          <a:pt x="1243587" y="575428"/>
                          <a:pt x="838913" y="596326"/>
                          <a:pt x="1095375" y="571901"/>
                        </a:cubicBezTo>
                        <a:cubicBezTo>
                          <a:pt x="1133435" y="568276"/>
                          <a:pt x="1171695" y="566758"/>
                          <a:pt x="1209675" y="562376"/>
                        </a:cubicBezTo>
                        <a:cubicBezTo>
                          <a:pt x="1254280" y="557229"/>
                          <a:pt x="1343025" y="543326"/>
                          <a:pt x="1343025" y="543326"/>
                        </a:cubicBezTo>
                        <a:cubicBezTo>
                          <a:pt x="1416006" y="518999"/>
                          <a:pt x="1390181" y="533177"/>
                          <a:pt x="1457325" y="486176"/>
                        </a:cubicBezTo>
                        <a:cubicBezTo>
                          <a:pt x="1489652" y="463547"/>
                          <a:pt x="1504373" y="454830"/>
                          <a:pt x="1524000" y="419501"/>
                        </a:cubicBezTo>
                        <a:cubicBezTo>
                          <a:pt x="1540304" y="390155"/>
                          <a:pt x="1544728" y="365162"/>
                          <a:pt x="1552575" y="333776"/>
                        </a:cubicBezTo>
                        <a:cubicBezTo>
                          <a:pt x="1549400" y="314726"/>
                          <a:pt x="1546838" y="295564"/>
                          <a:pt x="1543050" y="276626"/>
                        </a:cubicBezTo>
                        <a:cubicBezTo>
                          <a:pt x="1537585" y="249301"/>
                          <a:pt x="1534808" y="230284"/>
                          <a:pt x="1514475" y="209951"/>
                        </a:cubicBezTo>
                        <a:cubicBezTo>
                          <a:pt x="1506380" y="201856"/>
                          <a:pt x="1495215" y="197555"/>
                          <a:pt x="1485900" y="190901"/>
                        </a:cubicBezTo>
                        <a:cubicBezTo>
                          <a:pt x="1472982" y="181674"/>
                          <a:pt x="1461737" y="169928"/>
                          <a:pt x="1447800" y="162326"/>
                        </a:cubicBezTo>
                        <a:cubicBezTo>
                          <a:pt x="1393618" y="132772"/>
                          <a:pt x="1395045" y="140162"/>
                          <a:pt x="1352550" y="124226"/>
                        </a:cubicBezTo>
                        <a:cubicBezTo>
                          <a:pt x="1339978" y="119512"/>
                          <a:pt x="1295087" y="99975"/>
                          <a:pt x="1276350" y="95651"/>
                        </a:cubicBezTo>
                        <a:cubicBezTo>
                          <a:pt x="1222714" y="83273"/>
                          <a:pt x="1169035" y="73501"/>
                          <a:pt x="1114425" y="67076"/>
                        </a:cubicBezTo>
                        <a:cubicBezTo>
                          <a:pt x="1082735" y="63348"/>
                          <a:pt x="1051057" y="58852"/>
                          <a:pt x="1019175" y="57551"/>
                        </a:cubicBezTo>
                        <a:cubicBezTo>
                          <a:pt x="895412" y="52499"/>
                          <a:pt x="771525" y="51201"/>
                          <a:pt x="647700" y="48026"/>
                        </a:cubicBezTo>
                        <a:cubicBezTo>
                          <a:pt x="622300" y="44851"/>
                          <a:pt x="596685" y="43080"/>
                          <a:pt x="571500" y="38501"/>
                        </a:cubicBezTo>
                        <a:cubicBezTo>
                          <a:pt x="561622" y="36705"/>
                          <a:pt x="550025" y="36076"/>
                          <a:pt x="542925" y="28976"/>
                        </a:cubicBezTo>
                        <a:cubicBezTo>
                          <a:pt x="508326" y="-5623"/>
                          <a:pt x="558029" y="401"/>
                          <a:pt x="514350" y="401"/>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342025F-9ACF-4DE8-9699-A5FF76A50778}"/>
              </a:ext>
            </a:extLst>
          </p:cNvPr>
          <p:cNvSpPr txBox="1"/>
          <p:nvPr/>
        </p:nvSpPr>
        <p:spPr>
          <a:xfrm>
            <a:off x="5795694" y="1516440"/>
            <a:ext cx="6610048" cy="1015663"/>
          </a:xfrm>
          <a:prstGeom prst="rect">
            <a:avLst/>
          </a:prstGeom>
          <a:noFill/>
        </p:spPr>
        <p:txBody>
          <a:bodyPr wrap="square">
            <a:spAutoFit/>
          </a:bodyPr>
          <a:lstStyle/>
          <a:p>
            <a:pPr marL="0" lvl="2"/>
            <a:r>
              <a:rPr lang="en-US" sz="2000" b="1" dirty="0">
                <a:latin typeface="Avenir Next LT Pro" panose="020B0504020202020204" pitchFamily="34" charset="0"/>
              </a:rPr>
              <a:t>Bayes Error</a:t>
            </a:r>
            <a:br>
              <a:rPr lang="en-US" sz="2000" b="1" dirty="0">
                <a:latin typeface="Avenir Next LT Pro" panose="020B0504020202020204" pitchFamily="34" charset="0"/>
              </a:rPr>
            </a:br>
            <a:r>
              <a:rPr lang="en-US" sz="2000" dirty="0">
                <a:latin typeface="Avenir Next LT Pro" panose="020B0504020202020204" pitchFamily="34" charset="0"/>
              </a:rPr>
              <a:t>Irreducible error inherit in the function being approximated – nothing we can fix.</a:t>
            </a:r>
          </a:p>
        </p:txBody>
      </p:sp>
      <p:pic>
        <p:nvPicPr>
          <p:cNvPr id="1026" name="Picture 2" descr="Thomas Bayes - Wikipedia">
            <a:extLst>
              <a:ext uri="{FF2B5EF4-FFF2-40B4-BE49-F238E27FC236}">
                <a16:creationId xmlns:a16="http://schemas.microsoft.com/office/drawing/2014/main" id="{A86C3B0B-1D40-411D-BF93-EEFC84ECF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150" y="5152492"/>
            <a:ext cx="1323975" cy="14197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354E2703-0A8A-4941-B92B-4D0585C86A73}"/>
              </a:ext>
            </a:extLst>
          </p:cNvPr>
          <p:cNvGrpSpPr/>
          <p:nvPr/>
        </p:nvGrpSpPr>
        <p:grpSpPr>
          <a:xfrm>
            <a:off x="5795694" y="3153599"/>
            <a:ext cx="5314950" cy="2869455"/>
            <a:chOff x="5962650" y="3059073"/>
            <a:chExt cx="5314950" cy="2869455"/>
          </a:xfrm>
        </p:grpSpPr>
        <p:pic>
          <p:nvPicPr>
            <p:cNvPr id="1028" name="Picture 4" descr="Index of /wp-content/uploads/2011/12">
              <a:extLst>
                <a:ext uri="{FF2B5EF4-FFF2-40B4-BE49-F238E27FC236}">
                  <a16:creationId xmlns:a16="http://schemas.microsoft.com/office/drawing/2014/main" id="{019933AA-6470-40D6-BD91-1FB13F73D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650" y="3059073"/>
              <a:ext cx="5314950" cy="253365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B6D1AE04-9E16-40F1-86A4-2A608E7D908F}"/>
                </a:ext>
              </a:extLst>
            </p:cNvPr>
            <p:cNvCxnSpPr>
              <a:cxnSpLocks/>
            </p:cNvCxnSpPr>
            <p:nvPr/>
          </p:nvCxnSpPr>
          <p:spPr>
            <a:xfrm>
              <a:off x="8258175" y="3895725"/>
              <a:ext cx="0" cy="1966661"/>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Arrow: Right 16">
                  <a:extLst>
                    <a:ext uri="{FF2B5EF4-FFF2-40B4-BE49-F238E27FC236}">
                      <a16:creationId xmlns:a16="http://schemas.microsoft.com/office/drawing/2014/main" id="{EE8F396E-3778-428D-9004-70BFD8782477}"/>
                    </a:ext>
                  </a:extLst>
                </p:cNvPr>
                <p:cNvSpPr/>
                <p:nvPr/>
              </p:nvSpPr>
              <p:spPr>
                <a:xfrm>
                  <a:off x="8310562" y="5379888"/>
                  <a:ext cx="1828800" cy="5486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𝒈</m:t>
                        </m:r>
                        <m:d>
                          <m:dPr>
                            <m:ctrlPr>
                              <a:rPr lang="en-US" sz="1800" b="1" i="1" dirty="0" smtClean="0">
                                <a:latin typeface="Cambria Math" panose="02040503050406030204" pitchFamily="18" charset="0"/>
                              </a:rPr>
                            </m:ctrlPr>
                          </m:dPr>
                          <m:e>
                            <m:r>
                              <a:rPr lang="en-US" sz="1800" b="1" i="1" dirty="0" smtClean="0">
                                <a:latin typeface="Cambria Math" panose="02040503050406030204" pitchFamily="18" charset="0"/>
                              </a:rPr>
                              <m:t>𝒙</m:t>
                            </m:r>
                          </m:e>
                        </m:d>
                        <m:r>
                          <a:rPr lang="en-US" sz="1800" b="1" i="1" dirty="0" smtClean="0">
                            <a:latin typeface="Cambria Math" panose="02040503050406030204" pitchFamily="18" charset="0"/>
                          </a:rPr>
                          <m:t>=</m:t>
                        </m:r>
                        <m:r>
                          <a:rPr lang="en-US" sz="1800" b="1" i="1" dirty="0" smtClean="0">
                            <a:latin typeface="Cambria Math" panose="02040503050406030204" pitchFamily="18" charset="0"/>
                          </a:rPr>
                          <m:t>𝟎</m:t>
                        </m:r>
                      </m:oMath>
                    </m:oMathPara>
                  </a14:m>
                  <a:endParaRPr lang="en-US" sz="1800" dirty="0">
                    <a:latin typeface="Avenir Next LT Pro" panose="020B0504020202020204" pitchFamily="34" charset="0"/>
                  </a:endParaRPr>
                </a:p>
              </p:txBody>
            </p:sp>
          </mc:Choice>
          <mc:Fallback xmlns="">
            <p:sp>
              <p:nvSpPr>
                <p:cNvPr id="17" name="Arrow: Right 16">
                  <a:extLst>
                    <a:ext uri="{FF2B5EF4-FFF2-40B4-BE49-F238E27FC236}">
                      <a16:creationId xmlns:a16="http://schemas.microsoft.com/office/drawing/2014/main" id="{EE8F396E-3778-428D-9004-70BFD8782477}"/>
                    </a:ext>
                  </a:extLst>
                </p:cNvPr>
                <p:cNvSpPr>
                  <a:spLocks noRot="1" noChangeAspect="1" noMove="1" noResize="1" noEditPoints="1" noAdjustHandles="1" noChangeArrowheads="1" noChangeShapeType="1" noTextEdit="1"/>
                </p:cNvSpPr>
                <p:nvPr/>
              </p:nvSpPr>
              <p:spPr>
                <a:xfrm>
                  <a:off x="8310562" y="5379888"/>
                  <a:ext cx="1828800" cy="548640"/>
                </a:xfrm>
                <a:prstGeom prst="rightArrow">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Arrow: Left 19">
                  <a:extLst>
                    <a:ext uri="{FF2B5EF4-FFF2-40B4-BE49-F238E27FC236}">
                      <a16:creationId xmlns:a16="http://schemas.microsoft.com/office/drawing/2014/main" id="{8CF6FFF5-03B1-4C83-95D0-5031F57EEE17}"/>
                    </a:ext>
                  </a:extLst>
                </p:cNvPr>
                <p:cNvSpPr/>
                <p:nvPr/>
              </p:nvSpPr>
              <p:spPr>
                <a:xfrm>
                  <a:off x="6384132" y="5379888"/>
                  <a:ext cx="1828800" cy="54864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lvl="2"/>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𝒈</m:t>
                        </m:r>
                        <m:d>
                          <m:dPr>
                            <m:ctrlPr>
                              <a:rPr lang="en-US" b="1" i="1" dirty="0">
                                <a:latin typeface="Cambria Math" panose="02040503050406030204" pitchFamily="18" charset="0"/>
                              </a:rPr>
                            </m:ctrlPr>
                          </m:dPr>
                          <m:e>
                            <m:r>
                              <a:rPr lang="en-US" b="1" i="1" dirty="0">
                                <a:latin typeface="Cambria Math" panose="02040503050406030204" pitchFamily="18" charset="0"/>
                              </a:rPr>
                              <m:t>𝒙</m:t>
                            </m:r>
                          </m:e>
                        </m:d>
                        <m:r>
                          <a:rPr lang="en-US" b="1" i="1" dirty="0">
                            <a:latin typeface="Cambria Math" panose="02040503050406030204" pitchFamily="18" charset="0"/>
                          </a:rPr>
                          <m:t>=</m:t>
                        </m:r>
                        <m:r>
                          <a:rPr lang="en-US" b="1" i="1" dirty="0">
                            <a:latin typeface="Cambria Math" panose="02040503050406030204" pitchFamily="18" charset="0"/>
                          </a:rPr>
                          <m:t>𝟏</m:t>
                        </m:r>
                      </m:oMath>
                    </m:oMathPara>
                  </a14:m>
                  <a:endParaRPr lang="en-US" b="1" i="1" dirty="0">
                    <a:latin typeface="Cambria Math" panose="02040503050406030204" pitchFamily="18" charset="0"/>
                  </a:endParaRPr>
                </a:p>
              </p:txBody>
            </p:sp>
          </mc:Choice>
          <mc:Fallback xmlns="">
            <p:sp>
              <p:nvSpPr>
                <p:cNvPr id="20" name="Arrow: Left 19">
                  <a:extLst>
                    <a:ext uri="{FF2B5EF4-FFF2-40B4-BE49-F238E27FC236}">
                      <a16:creationId xmlns:a16="http://schemas.microsoft.com/office/drawing/2014/main" id="{8CF6FFF5-03B1-4C83-95D0-5031F57EEE17}"/>
                    </a:ext>
                  </a:extLst>
                </p:cNvPr>
                <p:cNvSpPr>
                  <a:spLocks noRot="1" noChangeAspect="1" noMove="1" noResize="1" noEditPoints="1" noAdjustHandles="1" noChangeArrowheads="1" noChangeShapeType="1" noTextEdit="1"/>
                </p:cNvSpPr>
                <p:nvPr/>
              </p:nvSpPr>
              <p:spPr>
                <a:xfrm>
                  <a:off x="6384132" y="5379888"/>
                  <a:ext cx="1828800" cy="548640"/>
                </a:xfrm>
                <a:prstGeom prst="leftArrow">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51862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What is Bayes Error?</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89</a:t>
            </a:fld>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342025F-9ACF-4DE8-9699-A5FF76A50778}"/>
                  </a:ext>
                </a:extLst>
              </p:cNvPr>
              <p:cNvSpPr txBox="1"/>
              <p:nvPr/>
            </p:nvSpPr>
            <p:spPr>
              <a:xfrm>
                <a:off x="521528" y="662919"/>
                <a:ext cx="11265088" cy="5660460"/>
              </a:xfrm>
              <a:prstGeom prst="rect">
                <a:avLst/>
              </a:prstGeom>
              <a:noFill/>
            </p:spPr>
            <p:txBody>
              <a:bodyPr wrap="square">
                <a:spAutoFit/>
              </a:bodyPr>
              <a:lstStyle/>
              <a:p>
                <a:pPr marL="0" lvl="2"/>
                <a:r>
                  <a:rPr lang="en-US" sz="2000" b="1" dirty="0">
                    <a:latin typeface="Avenir Next LT Pro" panose="020B0504020202020204" pitchFamily="34" charset="0"/>
                  </a:rPr>
                  <a:t>Bayes Error</a:t>
                </a:r>
                <a:br>
                  <a:rPr lang="en-US" sz="2000" b="1" dirty="0">
                    <a:latin typeface="Avenir Next LT Pro" panose="020B0504020202020204" pitchFamily="34" charset="0"/>
                  </a:rPr>
                </a:br>
                <a:r>
                  <a:rPr lang="en-US" sz="2000" dirty="0">
                    <a:latin typeface="Avenir Next LT Pro" panose="020B0504020202020204" pitchFamily="34" charset="0"/>
                  </a:rPr>
                  <a:t>Irreducible error inherit in the function being approximated – nothing we can fix.</a:t>
                </a:r>
              </a:p>
              <a:p>
                <a:pPr marL="0" lvl="2"/>
                <a:endParaRPr lang="en-US" sz="2000" dirty="0">
                  <a:latin typeface="Avenir Next LT Pro" panose="020B0504020202020204" pitchFamily="34" charset="0"/>
                </a:endParaRPr>
              </a:p>
              <a:p>
                <a:pPr marL="0" lvl="2"/>
                <a:r>
                  <a:rPr lang="en-US" sz="2000" b="1" dirty="0">
                    <a:latin typeface="Avenir Next LT Pro" panose="020B0504020202020204" pitchFamily="34" charset="0"/>
                  </a:rPr>
                  <a:t>Bayes Optimal Classifier:</a:t>
                </a:r>
              </a:p>
              <a:p>
                <a:pPr marL="0" lvl="2"/>
                <a:r>
                  <a:rPr lang="en-US" sz="2000" dirty="0">
                    <a:latin typeface="Avenir Next LT Pro" panose="020B0504020202020204" pitchFamily="34" charset="0"/>
                  </a:rPr>
                  <a:t>	</a:t>
                </a:r>
              </a:p>
              <a:p>
                <a:pPr marL="0" lvl="2"/>
                <a:r>
                  <a:rPr lang="en-US" sz="2000" dirty="0">
                    <a:latin typeface="Avenir Next LT Pro" panose="020B0504020202020204" pitchFamily="34" charset="0"/>
                  </a:rPr>
                  <a:t>	Suppose we know the true distribution</a:t>
                </a:r>
                <a14:m>
                  <m:oMath xmlns:m="http://schemas.openxmlformats.org/officeDocument/2006/math">
                    <m:r>
                      <a:rPr lang="en-US" sz="2000" i="1" dirty="0" smtClean="0">
                        <a:latin typeface="Cambria Math" panose="02040503050406030204" pitchFamily="18" charset="0"/>
                      </a:rPr>
                      <m:t> </m:t>
                    </m:r>
                    <m:r>
                      <a:rPr lang="en-US" sz="2000" b="1" i="1" dirty="0" smtClean="0">
                        <a:latin typeface="Cambria Math" panose="02040503050406030204" pitchFamily="18" charset="0"/>
                      </a:rPr>
                      <m:t>𝑷</m:t>
                    </m:r>
                    <m:r>
                      <a:rPr lang="en-US" sz="2000" b="1" i="1" dirty="0" smtClean="0">
                        <a:latin typeface="Cambria Math" panose="02040503050406030204" pitchFamily="18" charset="0"/>
                      </a:rPr>
                      <m:t>(</m:t>
                    </m:r>
                    <m:r>
                      <a:rPr lang="en-US" sz="2000" b="1" i="1" dirty="0" smtClean="0">
                        <a:latin typeface="Cambria Math" panose="02040503050406030204" pitchFamily="18" charset="0"/>
                      </a:rPr>
                      <m:t>𝒀</m:t>
                    </m:r>
                    <m:r>
                      <a:rPr lang="en-US" sz="2000" b="1" i="1" dirty="0" err="1" smtClean="0">
                        <a:latin typeface="Cambria Math" panose="02040503050406030204" pitchFamily="18" charset="0"/>
                      </a:rPr>
                      <m:t>|</m:t>
                    </m:r>
                    <m:r>
                      <a:rPr lang="en-US" sz="2000" b="1" i="1" dirty="0" smtClean="0">
                        <a:latin typeface="Cambria Math" panose="02040503050406030204" pitchFamily="18" charset="0"/>
                      </a:rPr>
                      <m:t>𝑿</m:t>
                    </m:r>
                    <m:r>
                      <a:rPr lang="en-US" sz="2000" b="1" i="1" dirty="0" smtClean="0">
                        <a:latin typeface="Cambria Math" panose="02040503050406030204" pitchFamily="18" charset="0"/>
                      </a:rPr>
                      <m:t>) </m:t>
                    </m:r>
                  </m:oMath>
                </a14:m>
                <a:r>
                  <a:rPr lang="en-US" sz="2000" dirty="0">
                    <a:latin typeface="Avenir Next LT Pro" panose="020B0504020202020204" pitchFamily="34" charset="0"/>
                  </a:rPr>
                  <a:t>and for each </a:t>
                </a:r>
                <a14:m>
                  <m:oMath xmlns:m="http://schemas.openxmlformats.org/officeDocument/2006/math">
                    <m:r>
                      <a:rPr lang="en-US" sz="2000" b="1" i="1" dirty="0" smtClean="0">
                        <a:latin typeface="Cambria Math" panose="02040503050406030204" pitchFamily="18" charset="0"/>
                      </a:rPr>
                      <m:t>𝒙</m:t>
                    </m:r>
                  </m:oMath>
                </a14:m>
                <a:r>
                  <a:rPr lang="en-US" sz="2000" dirty="0">
                    <a:latin typeface="Avenir Next LT Pro" panose="020B0504020202020204" pitchFamily="34" charset="0"/>
                  </a:rPr>
                  <a:t> we encounter we predict:</a:t>
                </a:r>
              </a:p>
              <a:p>
                <a:pPr marL="0" lvl="2"/>
                <a:endParaRPr lang="en-US" sz="2000" dirty="0">
                  <a:latin typeface="Avenir Next LT Pro" panose="020B0504020202020204" pitchFamily="34" charset="0"/>
                </a:endParaRPr>
              </a:p>
              <a:p>
                <a:pPr marL="0" lvl="2"/>
                <a:r>
                  <a:rPr lang="en-US" sz="2000" dirty="0">
                    <a:latin typeface="Avenir Next LT Pro" panose="020B0504020202020204" pitchFamily="34" charset="0"/>
                  </a:rPr>
                  <a:t>		</a:t>
                </a:r>
                <a14:m>
                  <m:oMath xmlns:m="http://schemas.openxmlformats.org/officeDocument/2006/math">
                    <m:acc>
                      <m:accPr>
                        <m:chr m:val="̂"/>
                        <m:ctrlPr>
                          <a:rPr lang="en-US" sz="2000" b="0" i="1" smtClean="0">
                            <a:latin typeface="Cambria Math" panose="02040503050406030204" pitchFamily="18" charset="0"/>
                          </a:rPr>
                        </m:ctrlPr>
                      </m:accPr>
                      <m:e>
                        <m:r>
                          <a:rPr lang="en-US" sz="2000" b="1" i="1" smtClean="0">
                            <a:latin typeface="Cambria Math" panose="02040503050406030204" pitchFamily="18" charset="0"/>
                          </a:rPr>
                          <m:t>𝒚</m:t>
                        </m:r>
                      </m:e>
                    </m:acc>
                    <m:r>
                      <a:rPr lang="en-US" sz="2000" b="1" i="1" dirty="0" smtClean="0">
                        <a:latin typeface="Cambria Math" panose="02040503050406030204" pitchFamily="18" charset="0"/>
                      </a:rPr>
                      <m:t>=</m:t>
                    </m:r>
                    <m:r>
                      <a:rPr lang="en-US" sz="2000" b="1" i="1" dirty="0" smtClean="0">
                        <a:latin typeface="Cambria Math" panose="02040503050406030204" pitchFamily="18" charset="0"/>
                      </a:rPr>
                      <m:t>𝒂𝒓𝒈𝒎𝒂</m:t>
                    </m:r>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𝒙</m:t>
                        </m:r>
                      </m:e>
                      <m:sub>
                        <m:r>
                          <a:rPr lang="en-US" sz="2000" b="1" i="1" dirty="0" smtClean="0">
                            <a:latin typeface="Cambria Math" panose="02040503050406030204" pitchFamily="18" charset="0"/>
                          </a:rPr>
                          <m:t>𝒚</m:t>
                        </m:r>
                      </m:sub>
                    </m:sSub>
                    <m:r>
                      <a:rPr lang="en-US" sz="2000" b="1" i="1" dirty="0" smtClean="0">
                        <a:latin typeface="Cambria Math" panose="02040503050406030204" pitchFamily="18" charset="0"/>
                      </a:rPr>
                      <m:t> </m:t>
                    </m:r>
                    <m:r>
                      <a:rPr lang="en-US" sz="2000" b="1" i="1" dirty="0" smtClean="0">
                        <a:latin typeface="Cambria Math" panose="02040503050406030204" pitchFamily="18" charset="0"/>
                      </a:rPr>
                      <m:t>𝑷</m:t>
                    </m:r>
                    <m:r>
                      <a:rPr lang="en-US" sz="2000" b="1" i="1" dirty="0" smtClean="0">
                        <a:latin typeface="Cambria Math" panose="02040503050406030204" pitchFamily="18" charset="0"/>
                      </a:rPr>
                      <m:t>(</m:t>
                    </m:r>
                    <m:r>
                      <a:rPr lang="en-US" sz="2000" b="1" i="1" dirty="0" smtClean="0">
                        <a:latin typeface="Cambria Math" panose="02040503050406030204" pitchFamily="18" charset="0"/>
                      </a:rPr>
                      <m:t>𝒀</m:t>
                    </m:r>
                    <m:r>
                      <a:rPr lang="en-US" sz="2000" b="1" i="1" dirty="0" smtClean="0">
                        <a:latin typeface="Cambria Math" panose="02040503050406030204" pitchFamily="18" charset="0"/>
                      </a:rPr>
                      <m:t>=</m:t>
                    </m:r>
                    <m:r>
                      <a:rPr lang="en-US" sz="2000" b="1" i="1" dirty="0" smtClean="0">
                        <a:latin typeface="Cambria Math" panose="02040503050406030204" pitchFamily="18" charset="0"/>
                      </a:rPr>
                      <m:t>𝒚</m:t>
                    </m:r>
                    <m:r>
                      <a:rPr lang="en-US" sz="2000" b="1" i="1" dirty="0" smtClean="0">
                        <a:latin typeface="Cambria Math" panose="02040503050406030204" pitchFamily="18" charset="0"/>
                      </a:rPr>
                      <m:t>|</m:t>
                    </m:r>
                    <m:r>
                      <a:rPr lang="en-US" sz="2000" b="1" i="1" dirty="0" smtClean="0">
                        <a:latin typeface="Cambria Math" panose="02040503050406030204" pitchFamily="18" charset="0"/>
                      </a:rPr>
                      <m:t>𝑿</m:t>
                    </m:r>
                    <m:r>
                      <a:rPr lang="en-US" sz="2000" b="1" i="1" dirty="0" smtClean="0">
                        <a:latin typeface="Cambria Math" panose="02040503050406030204" pitchFamily="18" charset="0"/>
                      </a:rPr>
                      <m:t>=</m:t>
                    </m:r>
                    <m:r>
                      <a:rPr lang="en-US" sz="2000" b="1" i="1" dirty="0" smtClean="0">
                        <a:latin typeface="Cambria Math" panose="02040503050406030204" pitchFamily="18" charset="0"/>
                      </a:rPr>
                      <m:t>𝒙</m:t>
                    </m:r>
                    <m:r>
                      <a:rPr lang="en-US" sz="2000" b="1" i="1" dirty="0" smtClean="0">
                        <a:latin typeface="Cambria Math" panose="02040503050406030204" pitchFamily="18" charset="0"/>
                      </a:rPr>
                      <m:t>)</m:t>
                    </m:r>
                  </m:oMath>
                </a14:m>
                <a:endParaRPr lang="en-US" sz="2000" dirty="0">
                  <a:latin typeface="Avenir Next LT Pro" panose="020B0504020202020204" pitchFamily="34" charset="0"/>
                </a:endParaRPr>
              </a:p>
              <a:p>
                <a:pPr marL="0" lvl="2"/>
                <a:endParaRPr lang="en-US" sz="2000" dirty="0">
                  <a:latin typeface="Avenir Next LT Pro" panose="020B0504020202020204" pitchFamily="34" charset="0"/>
                </a:endParaRPr>
              </a:p>
              <a:p>
                <a:pPr marL="0" lvl="2"/>
                <a:endParaRPr lang="en-US" sz="2000" dirty="0">
                  <a:latin typeface="Avenir Next LT Pro" panose="020B0504020202020204" pitchFamily="34" charset="0"/>
                </a:endParaRPr>
              </a:p>
              <a:p>
                <a:pPr marL="0" lvl="2"/>
                <a:r>
                  <a:rPr lang="en-US" sz="2000" dirty="0">
                    <a:latin typeface="Avenir Next LT Pro" panose="020B0504020202020204" pitchFamily="34" charset="0"/>
                  </a:rPr>
                  <a:t>	How often would we be wrong? </a:t>
                </a:r>
              </a:p>
              <a:p>
                <a:pPr marL="0" lvl="2"/>
                <a:endParaRPr lang="en-US" sz="2000" dirty="0">
                  <a:latin typeface="Avenir Next LT Pro" panose="020B0504020202020204" pitchFamily="34" charset="0"/>
                </a:endParaRPr>
              </a:p>
              <a:p>
                <a:pPr marL="1714500" lvl="5" indent="-342900">
                  <a:buFont typeface="Arial" panose="020B0604020202020204" pitchFamily="34" charset="0"/>
                  <a:buChar char="•"/>
                </a:pPr>
                <a:r>
                  <a:rPr lang="en-US" sz="2000" dirty="0">
                    <a:latin typeface="Avenir Next LT Pro" panose="020B0504020202020204" pitchFamily="34" charset="0"/>
                  </a:rPr>
                  <a:t>It depends on how random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m:t>
                    </m:r>
                    <m:r>
                      <a:rPr lang="en-US" sz="2000" i="1" dirty="0" err="1" smtClean="0">
                        <a:latin typeface="Cambria Math" panose="02040503050406030204" pitchFamily="18" charset="0"/>
                      </a:rPr>
                      <m:t>𝑦</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𝑥</m:t>
                    </m:r>
                    <m:r>
                      <a:rPr lang="en-US" sz="2000" i="1" dirty="0" smtClean="0">
                        <a:latin typeface="Cambria Math" panose="02040503050406030204" pitchFamily="18" charset="0"/>
                      </a:rPr>
                      <m:t>) </m:t>
                    </m:r>
                  </m:oMath>
                </a14:m>
                <a:r>
                  <a:rPr lang="en-US" sz="2000" dirty="0">
                    <a:latin typeface="Avenir Next LT Pro" panose="020B0504020202020204" pitchFamily="34" charset="0"/>
                  </a:rPr>
                  <a:t>is. Consider a binary problem </a:t>
                </a:r>
                <a14:m>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∈{0,1}</m:t>
                    </m:r>
                  </m:oMath>
                </a14:m>
                <a:endParaRPr lang="en-US" sz="2000" dirty="0">
                  <a:latin typeface="Avenir Next LT Pro" panose="020B0504020202020204" pitchFamily="34" charset="0"/>
                </a:endParaRPr>
              </a:p>
              <a:p>
                <a:pPr marL="2171700" lvl="6" indent="-342900">
                  <a:buFont typeface="Arial" panose="020B0604020202020204" pitchFamily="34" charset="0"/>
                  <a:buChar char="•"/>
                </a:pPr>
                <a:r>
                  <a:rPr lang="en-US" sz="2000" dirty="0">
                    <a:latin typeface="Avenir Next LT Pro" panose="020B0504020202020204" pitchFamily="34" charset="0"/>
                  </a:rPr>
                  <a:t>If </a:t>
                </a:r>
                <a14:m>
                  <m:oMath xmlns:m="http://schemas.openxmlformats.org/officeDocument/2006/math">
                    <m:r>
                      <a:rPr lang="en-US" sz="2000" b="1" i="1" dirty="0" smtClean="0">
                        <a:latin typeface="Cambria Math" panose="02040503050406030204" pitchFamily="18" charset="0"/>
                      </a:rPr>
                      <m:t>𝑷</m:t>
                    </m:r>
                    <m:r>
                      <a:rPr lang="en-US" sz="2000" b="1" i="1" dirty="0" smtClean="0">
                        <a:latin typeface="Cambria Math" panose="02040503050406030204" pitchFamily="18" charset="0"/>
                      </a:rPr>
                      <m:t>(</m:t>
                    </m:r>
                    <m:r>
                      <a:rPr lang="en-US" sz="2000" b="1" i="1" dirty="0" smtClean="0">
                        <a:latin typeface="Cambria Math" panose="02040503050406030204" pitchFamily="18" charset="0"/>
                      </a:rPr>
                      <m:t>𝒚</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m:t>
                    </m:r>
                    <m:r>
                      <a:rPr lang="en-US" sz="2000" b="1" i="1" dirty="0">
                        <a:latin typeface="Cambria Math" panose="02040503050406030204" pitchFamily="18" charset="0"/>
                      </a:rPr>
                      <m:t> </m:t>
                    </m:r>
                    <m:r>
                      <a:rPr lang="en-US" sz="2000" b="1" i="1" dirty="0" smtClean="0">
                        <a:latin typeface="Cambria Math" panose="02040503050406030204" pitchFamily="18" charset="0"/>
                      </a:rPr>
                      <m:t>|</m:t>
                    </m:r>
                    <m:r>
                      <a:rPr lang="en-US" sz="2000" b="1" i="1" dirty="0">
                        <a:latin typeface="Cambria Math" panose="02040503050406030204" pitchFamily="18" charset="0"/>
                      </a:rPr>
                      <m:t> </m:t>
                    </m:r>
                    <m:r>
                      <a:rPr lang="en-US" sz="2000" b="1" i="1" dirty="0" smtClean="0">
                        <a:latin typeface="Cambria Math" panose="02040503050406030204" pitchFamily="18" charset="0"/>
                      </a:rPr>
                      <m:t>𝑿</m:t>
                    </m:r>
                    <m:r>
                      <a:rPr lang="en-US" sz="2000" b="1" i="1" dirty="0" smtClean="0">
                        <a:latin typeface="Cambria Math" panose="02040503050406030204" pitchFamily="18" charset="0"/>
                      </a:rPr>
                      <m:t>=</m:t>
                    </m:r>
                    <m:r>
                      <a:rPr lang="en-US" sz="2000" b="1" i="1" dirty="0" smtClean="0">
                        <a:latin typeface="Cambria Math" panose="02040503050406030204" pitchFamily="18" charset="0"/>
                      </a:rPr>
                      <m:t>𝒙</m:t>
                    </m:r>
                    <m:r>
                      <a:rPr lang="en-US" sz="2000" b="1" i="1" dirty="0" smtClean="0">
                        <a:latin typeface="Cambria Math" panose="02040503050406030204" pitchFamily="18" charset="0"/>
                      </a:rPr>
                      <m:t>) =</m:t>
                    </m:r>
                    <m:r>
                      <a:rPr lang="en-US" sz="2000" b="1" i="1" dirty="0" smtClean="0">
                        <a:latin typeface="Cambria Math" panose="02040503050406030204" pitchFamily="18" charset="0"/>
                      </a:rPr>
                      <m:t>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𝟔</m:t>
                    </m:r>
                    <m:r>
                      <a:rPr lang="en-US" sz="2000" i="1" dirty="0" smtClean="0">
                        <a:latin typeface="Cambria Math" panose="02040503050406030204" pitchFamily="18" charset="0"/>
                      </a:rPr>
                      <m:t>  </m:t>
                    </m:r>
                  </m:oMath>
                </a14:m>
                <a:r>
                  <a:rPr lang="en-US" sz="2000" dirty="0">
                    <a:latin typeface="Avenir Next LT Pro" panose="020B0504020202020204" pitchFamily="34" charset="0"/>
                    <a:sym typeface="Wingdings" panose="05000000000000000000" pitchFamily="2" charset="2"/>
                  </a:rPr>
                  <a:t> Wrong 40% of the time for </a:t>
                </a:r>
                <a:r>
                  <a:rPr lang="en-US" sz="2000" b="1" dirty="0">
                    <a:latin typeface="Avenir Next LT Pro" panose="020B0504020202020204" pitchFamily="34" charset="0"/>
                    <a:sym typeface="Wingdings" panose="05000000000000000000" pitchFamily="2" charset="2"/>
                  </a:rPr>
                  <a:t>x</a:t>
                </a:r>
                <a:r>
                  <a:rPr lang="en-US" sz="2000" dirty="0">
                    <a:latin typeface="Avenir Next LT Pro" panose="020B0504020202020204" pitchFamily="34" charset="0"/>
                    <a:sym typeface="Wingdings" panose="05000000000000000000" pitchFamily="2" charset="2"/>
                  </a:rPr>
                  <a:t>. </a:t>
                </a:r>
              </a:p>
              <a:p>
                <a:pPr marL="2171700" lvl="6" indent="-342900">
                  <a:buFont typeface="Arial" panose="020B0604020202020204" pitchFamily="34" charset="0"/>
                  <a:buChar char="•"/>
                </a:pPr>
                <a:endParaRPr lang="en-US" sz="2000" dirty="0">
                  <a:latin typeface="Avenir Next LT Pro" panose="020B0504020202020204" pitchFamily="34" charset="0"/>
                  <a:sym typeface="Wingdings" panose="05000000000000000000" pitchFamily="2" charset="2"/>
                </a:endParaRPr>
              </a:p>
              <a:p>
                <a:pPr marL="1714500" lvl="5" indent="-342900">
                  <a:buFont typeface="Arial" panose="020B0604020202020204" pitchFamily="34" charset="0"/>
                  <a:buChar char="•"/>
                </a:pPr>
                <a:r>
                  <a:rPr lang="en-US" sz="2000" dirty="0">
                    <a:latin typeface="Avenir Next LT Pro" panose="020B0504020202020204" pitchFamily="34" charset="0"/>
                    <a:sym typeface="Wingdings" panose="05000000000000000000" pitchFamily="2" charset="2"/>
                  </a:rPr>
                  <a:t>Could we do better? Nope. Proof can be found here: </a:t>
                </a:r>
                <a:r>
                  <a:rPr lang="en-US" sz="2000" dirty="0">
                    <a:latin typeface="Avenir Next LT Pro" panose="020B0504020202020204" pitchFamily="34" charset="0"/>
                    <a:sym typeface="Wingdings" panose="05000000000000000000" pitchFamily="2" charset="2"/>
                    <a:hlinkClick r:id="rId2"/>
                  </a:rPr>
                  <a:t>https://en.wikipedia.org/wiki/Bayes_classifier</a:t>
                </a:r>
                <a:endParaRPr lang="en-US" sz="2000" dirty="0">
                  <a:latin typeface="Avenir Next LT Pro" panose="020B0504020202020204" pitchFamily="34" charset="0"/>
                  <a:sym typeface="Wingdings" panose="05000000000000000000" pitchFamily="2" charset="2"/>
                </a:endParaRPr>
              </a:p>
              <a:p>
                <a:pPr marL="1714500" lvl="5" indent="-342900">
                  <a:buFont typeface="Arial" panose="020B0604020202020204" pitchFamily="34" charset="0"/>
                  <a:buChar char="•"/>
                </a:pPr>
                <a:endParaRPr lang="en-US" sz="2000" dirty="0">
                  <a:latin typeface="Avenir Next LT Pro" panose="020B0504020202020204" pitchFamily="34" charset="0"/>
                </a:endParaRPr>
              </a:p>
            </p:txBody>
          </p:sp>
        </mc:Choice>
        <mc:Fallback xmlns="">
          <p:sp>
            <p:nvSpPr>
              <p:cNvPr id="33" name="TextBox 32">
                <a:extLst>
                  <a:ext uri="{FF2B5EF4-FFF2-40B4-BE49-F238E27FC236}">
                    <a16:creationId xmlns:a16="http://schemas.microsoft.com/office/drawing/2014/main" id="{0342025F-9ACF-4DE8-9699-A5FF76A50778}"/>
                  </a:ext>
                </a:extLst>
              </p:cNvPr>
              <p:cNvSpPr txBox="1">
                <a:spLocks noRot="1" noChangeAspect="1" noMove="1" noResize="1" noEditPoints="1" noAdjustHandles="1" noChangeArrowheads="1" noChangeShapeType="1" noTextEdit="1"/>
              </p:cNvSpPr>
              <p:nvPr/>
            </p:nvSpPr>
            <p:spPr>
              <a:xfrm>
                <a:off x="521528" y="662919"/>
                <a:ext cx="11265088" cy="5660460"/>
              </a:xfrm>
              <a:prstGeom prst="rect">
                <a:avLst/>
              </a:prstGeom>
              <a:blipFill>
                <a:blip r:embed="rId3"/>
                <a:stretch>
                  <a:fillRect l="-595" t="-539"/>
                </a:stretch>
              </a:blipFill>
            </p:spPr>
            <p:txBody>
              <a:bodyPr/>
              <a:lstStyle/>
              <a:p>
                <a:r>
                  <a:rPr lang="en-US">
                    <a:noFill/>
                  </a:rPr>
                  <a:t> </a:t>
                </a:r>
              </a:p>
            </p:txBody>
          </p:sp>
        </mc:Fallback>
      </mc:AlternateContent>
      <p:pic>
        <p:nvPicPr>
          <p:cNvPr id="1026" name="Picture 2" descr="Thomas Bayes - Wikipedia">
            <a:extLst>
              <a:ext uri="{FF2B5EF4-FFF2-40B4-BE49-F238E27FC236}">
                <a16:creationId xmlns:a16="http://schemas.microsoft.com/office/drawing/2014/main" id="{A86C3B0B-1D40-411D-BF93-EEFC84ECF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150" y="5152492"/>
            <a:ext cx="1323975" cy="14197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35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9E2B-D836-422A-8614-1EF4AA4A803F}"/>
              </a:ext>
            </a:extLst>
          </p:cNvPr>
          <p:cNvSpPr>
            <a:spLocks noGrp="1"/>
          </p:cNvSpPr>
          <p:nvPr>
            <p:ph type="title"/>
          </p:nvPr>
        </p:nvSpPr>
        <p:spPr/>
        <p:txBody>
          <a:bodyPr/>
          <a:lstStyle/>
          <a:p>
            <a:r>
              <a:rPr lang="en-US" dirty="0"/>
              <a:t>What is going on under the hood in Machine Learning?</a:t>
            </a:r>
          </a:p>
        </p:txBody>
      </p:sp>
      <p:sp>
        <p:nvSpPr>
          <p:cNvPr id="3" name="Slide Number Placeholder 2">
            <a:extLst>
              <a:ext uri="{FF2B5EF4-FFF2-40B4-BE49-F238E27FC236}">
                <a16:creationId xmlns:a16="http://schemas.microsoft.com/office/drawing/2014/main" id="{D28B44CD-C90C-4069-B724-08B726CEB732}"/>
              </a:ext>
            </a:extLst>
          </p:cNvPr>
          <p:cNvSpPr>
            <a:spLocks noGrp="1"/>
          </p:cNvSpPr>
          <p:nvPr>
            <p:ph type="sldNum" sz="quarter" idx="4"/>
          </p:nvPr>
        </p:nvSpPr>
        <p:spPr/>
        <p:txBody>
          <a:bodyPr/>
          <a:lstStyle/>
          <a:p>
            <a:fld id="{02C8B7B2-9496-47E5-990F-169BD0B1DE6A}" type="slidenum">
              <a:rPr lang="en-US" smtClean="0"/>
              <a:t>9</a:t>
            </a:fld>
            <a:endParaRPr lang="en-US"/>
          </a:p>
        </p:txBody>
      </p:sp>
      <p:pic>
        <p:nvPicPr>
          <p:cNvPr id="1026" name="Picture 2" descr="The original template | Let's See Who This Really Is | Know Your Meme">
            <a:extLst>
              <a:ext uri="{FF2B5EF4-FFF2-40B4-BE49-F238E27FC236}">
                <a16:creationId xmlns:a16="http://schemas.microsoft.com/office/drawing/2014/main" id="{EB204605-31C4-4160-B639-F8177C21EA18}"/>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1250" t="34583" r="10797" b="39166"/>
          <a:stretch/>
        </p:blipFill>
        <p:spPr bwMode="auto">
          <a:xfrm>
            <a:off x="792480" y="425867"/>
            <a:ext cx="10607040" cy="6006267"/>
          </a:xfrm>
          <a:prstGeom prst="roundRect">
            <a:avLst>
              <a:gd name="adj" fmla="val 4034"/>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C15496-BC2B-4AC4-94D2-37190445BD7A}"/>
              </a:ext>
            </a:extLst>
          </p:cNvPr>
          <p:cNvSpPr txBox="1"/>
          <p:nvPr/>
        </p:nvSpPr>
        <p:spPr>
          <a:xfrm>
            <a:off x="1128443" y="1314450"/>
            <a:ext cx="4048125" cy="1077218"/>
          </a:xfrm>
          <a:prstGeom prst="rect">
            <a:avLst/>
          </a:prstGeom>
          <a:noFill/>
        </p:spPr>
        <p:txBody>
          <a:bodyPr wrap="square" rtlCol="0">
            <a:spAutoFit/>
          </a:bodyPr>
          <a:lstStyle/>
          <a:p>
            <a:pPr algn="ctr"/>
            <a:r>
              <a:rPr lang="en-US" sz="3200" b="1" dirty="0">
                <a:ln>
                  <a:solidFill>
                    <a:schemeClr val="tx1"/>
                  </a:solidFill>
                </a:ln>
                <a:solidFill>
                  <a:schemeClr val="bg1"/>
                </a:solidFill>
                <a:latin typeface="Avenir Next LT Pro" panose="020B0504020202020204" pitchFamily="34" charset="0"/>
              </a:rPr>
              <a:t>Machine </a:t>
            </a:r>
          </a:p>
          <a:p>
            <a:pPr algn="ctr"/>
            <a:r>
              <a:rPr lang="en-US" sz="3200" b="1" dirty="0">
                <a:ln>
                  <a:solidFill>
                    <a:schemeClr val="tx1"/>
                  </a:solidFill>
                </a:ln>
                <a:solidFill>
                  <a:schemeClr val="bg1"/>
                </a:solidFill>
                <a:latin typeface="Avenir Next LT Pro" panose="020B0504020202020204" pitchFamily="34" charset="0"/>
              </a:rPr>
              <a:t>Learning</a:t>
            </a:r>
          </a:p>
        </p:txBody>
      </p:sp>
    </p:spTree>
    <p:extLst>
      <p:ext uri="{BB962C8B-B14F-4D97-AF65-F5344CB8AC3E}">
        <p14:creationId xmlns:p14="http://schemas.microsoft.com/office/powerpoint/2010/main" val="22915486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90</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968625" y="200025"/>
            <a:ext cx="9084830" cy="5961063"/>
          </a:xfrm>
        </p:spPr>
        <p:txBody>
          <a:bodyPr/>
          <a:lstStyle/>
          <a:p>
            <a:r>
              <a:rPr lang="en-US" sz="2400" b="1" dirty="0"/>
              <a:t>Be able to answer:</a:t>
            </a:r>
            <a:endParaRPr lang="en-US" sz="2400" dirty="0"/>
          </a:p>
          <a:p>
            <a:pPr marL="914400" lvl="1" indent="-457200">
              <a:buFont typeface="Arial" panose="020B0604020202020204" pitchFamily="34" charset="0"/>
              <a:buChar char="•"/>
            </a:pPr>
            <a:r>
              <a:rPr lang="en-US" sz="2800" strike="sngStrike" dirty="0"/>
              <a:t>What is machine learning (ML)?</a:t>
            </a:r>
          </a:p>
          <a:p>
            <a:pPr marL="914400" lvl="1" indent="-457200">
              <a:buFont typeface="Arial" panose="020B0604020202020204" pitchFamily="34" charset="0"/>
              <a:buChar char="•"/>
            </a:pPr>
            <a:r>
              <a:rPr lang="en-US" sz="2800" strike="sngStrike" dirty="0"/>
              <a:t>When is it appropriate to use?</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strike="sngStrike" dirty="0"/>
              <a:t>How is this class structured?</a:t>
            </a:r>
          </a:p>
          <a:p>
            <a:pPr marL="914400" lvl="1" indent="-457200">
              <a:buFont typeface="Arial" panose="020B0604020202020204" pitchFamily="34" charset="0"/>
              <a:buChar char="•"/>
            </a:pPr>
            <a:r>
              <a:rPr lang="en-US" sz="2800" strike="sngStrike" dirty="0"/>
              <a:t>How will I be assessed / graded?</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strike="sngStrike" dirty="0"/>
              <a:t>How can I categorize different ML techniques?</a:t>
            </a:r>
          </a:p>
          <a:p>
            <a:pPr marL="914400" lvl="1" indent="-457200">
              <a:buFont typeface="Arial" panose="020B0604020202020204" pitchFamily="34" charset="0"/>
              <a:buChar char="•"/>
            </a:pPr>
            <a:r>
              <a:rPr lang="en-US" sz="2800" strike="sngStrike" dirty="0"/>
              <a:t>What is the standard ML formalism?</a:t>
            </a:r>
          </a:p>
          <a:p>
            <a:pPr marL="914400" lvl="1" indent="-457200">
              <a:buFont typeface="Arial" panose="020B0604020202020204" pitchFamily="34" charset="0"/>
              <a:buChar char="•"/>
            </a:pPr>
            <a:r>
              <a:rPr lang="en-US" sz="2800" strike="sngStrike" dirty="0"/>
              <a:t>Why must we make assumptions to learn?</a:t>
            </a:r>
          </a:p>
          <a:p>
            <a:pPr marL="914400" lvl="1" indent="-457200">
              <a:buFont typeface="Arial" panose="020B0604020202020204" pitchFamily="34" charset="0"/>
              <a:buChar char="•"/>
            </a:pPr>
            <a:r>
              <a:rPr lang="en-US" sz="2800" strike="sngStrike" dirty="0"/>
              <a:t>What are sources of error in ML?</a:t>
            </a:r>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r>
              <a:rPr lang="en-US" sz="2800" dirty="0"/>
              <a:t>What is the idea behind k-nearest neighbors?</a:t>
            </a:r>
          </a:p>
          <a:p>
            <a:pPr marL="914400" lvl="1" indent="-457200">
              <a:buFont typeface="Arial" panose="020B0604020202020204" pitchFamily="34" charset="0"/>
              <a:buChar char="•"/>
            </a:pPr>
            <a:endParaRPr lang="en-US" sz="2800" dirty="0"/>
          </a:p>
          <a:p>
            <a:pPr marL="457200" lvl="1" indent="0">
              <a:buNone/>
            </a:pPr>
            <a:endParaRPr lang="en-US" sz="2800" dirty="0"/>
          </a:p>
          <a:p>
            <a:pPr marL="914400" lvl="1" indent="-457200">
              <a:buFont typeface="Arial" panose="020B0604020202020204" pitchFamily="34" charset="0"/>
              <a:buChar char="•"/>
            </a:pPr>
            <a:endParaRPr lang="en-US" sz="2800" dirty="0"/>
          </a:p>
          <a:p>
            <a:pPr marL="914400" lvl="1" indent="-457200">
              <a:buFont typeface="Arial" panose="020B0604020202020204" pitchFamily="34" charset="0"/>
              <a:buChar char="•"/>
            </a:pPr>
            <a:endParaRPr lang="en-US" sz="2800" dirty="0"/>
          </a:p>
          <a:p>
            <a:pPr marL="457200" lvl="1" indent="0">
              <a:buNone/>
            </a:pPr>
            <a:endParaRPr lang="en-US" sz="2800" dirty="0"/>
          </a:p>
          <a:p>
            <a:pPr marL="914400" lvl="1"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1493579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Intuition for your First Machine Learning Algorithm</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91</a:t>
            </a:fld>
            <a:endParaRPr lang="en-US"/>
          </a:p>
        </p:txBody>
      </p:sp>
      <p:pic>
        <p:nvPicPr>
          <p:cNvPr id="57346" name="Picture 2" descr="Library of image download cat face png files ▻▻▻ Clipart Art 2019">
            <a:extLst>
              <a:ext uri="{FF2B5EF4-FFF2-40B4-BE49-F238E27FC236}">
                <a16:creationId xmlns:a16="http://schemas.microsoft.com/office/drawing/2014/main" id="{A062693C-0F44-4B4A-ADEC-57739170666F}"/>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3713" y="1783040"/>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Easy Dog Clipart - Clipart Kid | Dog clip art, Dog clip, Dog emoji">
            <a:extLst>
              <a:ext uri="{FF2B5EF4-FFF2-40B4-BE49-F238E27FC236}">
                <a16:creationId xmlns:a16="http://schemas.microsoft.com/office/drawing/2014/main" id="{18CD5507-CE2F-4531-9D22-ED3244C73FD6}"/>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7909" y="1596670"/>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descr="fox face clipart - Clip Art Library">
            <a:extLst>
              <a:ext uri="{FF2B5EF4-FFF2-40B4-BE49-F238E27FC236}">
                <a16:creationId xmlns:a16="http://schemas.microsoft.com/office/drawing/2014/main" id="{954661A7-E57D-49EB-8033-16EBAFBD29E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34402" y="428457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Easy Dog Clipart - Clipart Kid | Dog clip art, Dog clip, Dog emoji">
            <a:extLst>
              <a:ext uri="{FF2B5EF4-FFF2-40B4-BE49-F238E27FC236}">
                <a16:creationId xmlns:a16="http://schemas.microsoft.com/office/drawing/2014/main" id="{714B6600-D662-4308-89BE-0473DC430F3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7350" y="9562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Easy Dog Clipart - Clipart Kid | Dog clip art, Dog clip, Dog emoji">
            <a:extLst>
              <a:ext uri="{FF2B5EF4-FFF2-40B4-BE49-F238E27FC236}">
                <a16:creationId xmlns:a16="http://schemas.microsoft.com/office/drawing/2014/main" id="{F61CD153-20F1-48E8-8C8E-64BADBF7E21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7350" y="1887629"/>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Easy Dog Clipart - Clipart Kid | Dog clip art, Dog clip, Dog emoji">
            <a:extLst>
              <a:ext uri="{FF2B5EF4-FFF2-40B4-BE49-F238E27FC236}">
                <a16:creationId xmlns:a16="http://schemas.microsoft.com/office/drawing/2014/main" id="{5077ECEB-DB7A-4262-92D1-2C96DAFFDE7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6791" y="12991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Easy Dog Clipart - Clipart Kid | Dog clip art, Dog clip, Dog emoji">
            <a:extLst>
              <a:ext uri="{FF2B5EF4-FFF2-40B4-BE49-F238E27FC236}">
                <a16:creationId xmlns:a16="http://schemas.microsoft.com/office/drawing/2014/main" id="{6742780A-F3F1-4F79-88BA-28A28189A6C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1223" y="2655211"/>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Easy Dog Clipart - Clipart Kid | Dog clip art, Dog clip, Dog emoji">
            <a:extLst>
              <a:ext uri="{FF2B5EF4-FFF2-40B4-BE49-F238E27FC236}">
                <a16:creationId xmlns:a16="http://schemas.microsoft.com/office/drawing/2014/main" id="{A8463055-8C73-46AD-8884-C8A484367125}"/>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1223" y="3884085"/>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Easy Dog Clipart - Clipart Kid | Dog clip art, Dog clip, Dog emoji">
            <a:extLst>
              <a:ext uri="{FF2B5EF4-FFF2-40B4-BE49-F238E27FC236}">
                <a16:creationId xmlns:a16="http://schemas.microsoft.com/office/drawing/2014/main" id="{B6FE47CC-48E7-48B2-A637-1154A8023D6B}"/>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87923" y="51219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Easy Dog Clipart - Clipart Kid | Dog clip art, Dog clip, Dog emoji">
            <a:extLst>
              <a:ext uri="{FF2B5EF4-FFF2-40B4-BE49-F238E27FC236}">
                <a16:creationId xmlns:a16="http://schemas.microsoft.com/office/drawing/2014/main" id="{DC278466-1E46-42EB-AF19-95602057442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2349" y="471661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Easy Dog Clipart - Clipart Kid | Dog clip art, Dog clip, Dog emoji">
            <a:extLst>
              <a:ext uri="{FF2B5EF4-FFF2-40B4-BE49-F238E27FC236}">
                <a16:creationId xmlns:a16="http://schemas.microsoft.com/office/drawing/2014/main" id="{8DC9D357-427D-4488-9AE5-DF6B2DE98500}"/>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6797" y="428457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fox face clipart - Clip Art Library">
            <a:extLst>
              <a:ext uri="{FF2B5EF4-FFF2-40B4-BE49-F238E27FC236}">
                <a16:creationId xmlns:a16="http://schemas.microsoft.com/office/drawing/2014/main" id="{208DCA2B-15AE-4C75-84C5-B2E2E383C089}"/>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4251" y="477906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fox face clipart - Clip Art Library">
            <a:extLst>
              <a:ext uri="{FF2B5EF4-FFF2-40B4-BE49-F238E27FC236}">
                <a16:creationId xmlns:a16="http://schemas.microsoft.com/office/drawing/2014/main" id="{69FAF609-07F8-46DD-97C2-F63F1FD08C0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4350" y="511860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fox face clipart - Clip Art Library">
            <a:extLst>
              <a:ext uri="{FF2B5EF4-FFF2-40B4-BE49-F238E27FC236}">
                <a16:creationId xmlns:a16="http://schemas.microsoft.com/office/drawing/2014/main" id="{EF0583F0-C16F-43ED-9C28-8B37693C26AF}"/>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6834" y="546154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fox face clipart - Clip Art Library">
            <a:extLst>
              <a:ext uri="{FF2B5EF4-FFF2-40B4-BE49-F238E27FC236}">
                <a16:creationId xmlns:a16="http://schemas.microsoft.com/office/drawing/2014/main" id="{8BD265DF-C65F-42C9-84AF-81E2A0F56FE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10200" y="61336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fox face clipart - Clip Art Library">
            <a:extLst>
              <a:ext uri="{FF2B5EF4-FFF2-40B4-BE49-F238E27FC236}">
                <a16:creationId xmlns:a16="http://schemas.microsoft.com/office/drawing/2014/main" id="{424EDB8E-C471-484D-833D-0B590E9BC39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36741" y="78481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fox face clipart - Clip Art Library">
            <a:extLst>
              <a:ext uri="{FF2B5EF4-FFF2-40B4-BE49-F238E27FC236}">
                <a16:creationId xmlns:a16="http://schemas.microsoft.com/office/drawing/2014/main" id="{A9CE9685-7AD3-4E86-9245-8A3D9F3B66C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12360" y="1415778"/>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Library of image download cat face png files ▻▻▻ Clipart Art 2019">
            <a:extLst>
              <a:ext uri="{FF2B5EF4-FFF2-40B4-BE49-F238E27FC236}">
                <a16:creationId xmlns:a16="http://schemas.microsoft.com/office/drawing/2014/main" id="{417AD403-ADFD-445D-B017-9A502DA092C5}"/>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1498" y="2743200"/>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Library of image download cat face png files ▻▻▻ Clipart Art 2019">
            <a:extLst>
              <a:ext uri="{FF2B5EF4-FFF2-40B4-BE49-F238E27FC236}">
                <a16:creationId xmlns:a16="http://schemas.microsoft.com/office/drawing/2014/main" id="{361E3667-28D9-41A0-816F-9E2F3562DE4B}"/>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26169" y="3703361"/>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Library of image download cat face png files ▻▻▻ Clipart Art 2019">
            <a:extLst>
              <a:ext uri="{FF2B5EF4-FFF2-40B4-BE49-F238E27FC236}">
                <a16:creationId xmlns:a16="http://schemas.microsoft.com/office/drawing/2014/main" id="{20839121-B26B-4FF1-9D94-4CA698BB5F6A}"/>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0225" y="4779062"/>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Library of image download cat face png files ▻▻▻ Clipart Art 2019">
            <a:extLst>
              <a:ext uri="{FF2B5EF4-FFF2-40B4-BE49-F238E27FC236}">
                <a16:creationId xmlns:a16="http://schemas.microsoft.com/office/drawing/2014/main" id="{3E534505-1325-4ECC-A2BB-75379B3C25DC}"/>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66767" y="5332875"/>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Library of image download cat face png files ▻▻▻ Clipart Art 2019">
            <a:extLst>
              <a:ext uri="{FF2B5EF4-FFF2-40B4-BE49-F238E27FC236}">
                <a16:creationId xmlns:a16="http://schemas.microsoft.com/office/drawing/2014/main" id="{F7177C6B-8D84-4C3C-B1AA-2CB574756E8D}"/>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12462" y="4744733"/>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Library of image download cat face png files ▻▻▻ Clipart Art 2019">
            <a:extLst>
              <a:ext uri="{FF2B5EF4-FFF2-40B4-BE49-F238E27FC236}">
                <a16:creationId xmlns:a16="http://schemas.microsoft.com/office/drawing/2014/main" id="{55A2FAE3-327E-4B72-BDEC-9C5D5FA5E382}"/>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31051" y="2710489"/>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Library of image download cat face png files ▻▻▻ Clipart Art 2019">
            <a:extLst>
              <a:ext uri="{FF2B5EF4-FFF2-40B4-BE49-F238E27FC236}">
                <a16:creationId xmlns:a16="http://schemas.microsoft.com/office/drawing/2014/main" id="{5686470A-465D-4E9E-B318-885556579A93}"/>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97672" y="1389107"/>
            <a:ext cx="922086"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603AA76-48CC-4AB4-ABDB-DE5C8A6A6776}"/>
              </a:ext>
            </a:extLst>
          </p:cNvPr>
          <p:cNvCxnSpPr/>
          <p:nvPr/>
        </p:nvCxnSpPr>
        <p:spPr>
          <a:xfrm>
            <a:off x="979714" y="6221072"/>
            <a:ext cx="108069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BFB0FAE-0BA2-4AB7-BDF5-6E26E8F16005}"/>
              </a:ext>
            </a:extLst>
          </p:cNvPr>
          <p:cNvCxnSpPr>
            <a:cxnSpLocks/>
          </p:cNvCxnSpPr>
          <p:nvPr/>
        </p:nvCxnSpPr>
        <p:spPr>
          <a:xfrm flipV="1">
            <a:off x="1011801" y="613363"/>
            <a:ext cx="0" cy="56077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C11E4EF-811A-4D8B-BE60-FBB66822C103}"/>
                  </a:ext>
                </a:extLst>
              </p:cNvPr>
              <p:cNvSpPr txBox="1"/>
              <p:nvPr/>
            </p:nvSpPr>
            <p:spPr>
              <a:xfrm>
                <a:off x="365491" y="3053389"/>
                <a:ext cx="625736" cy="535531"/>
              </a:xfrm>
              <a:prstGeom prst="rect">
                <a:avLst/>
              </a:prstGeom>
              <a:noFill/>
            </p:spPr>
            <p:txBody>
              <a:bodyPr wrap="square">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Sub>
                    </m:oMath>
                  </m:oMathPara>
                </a14:m>
                <a:endParaRPr lang="en-US" sz="3200" dirty="0">
                  <a:latin typeface="Avenir Next LT Pro" panose="020B0504020202020204" pitchFamily="34" charset="0"/>
                </a:endParaRPr>
              </a:p>
            </p:txBody>
          </p:sp>
        </mc:Choice>
        <mc:Fallback xmlns="">
          <p:sp>
            <p:nvSpPr>
              <p:cNvPr id="74" name="TextBox 73">
                <a:extLst>
                  <a:ext uri="{FF2B5EF4-FFF2-40B4-BE49-F238E27FC236}">
                    <a16:creationId xmlns:a16="http://schemas.microsoft.com/office/drawing/2014/main" id="{2C11E4EF-811A-4D8B-BE60-FBB66822C103}"/>
                  </a:ext>
                </a:extLst>
              </p:cNvPr>
              <p:cNvSpPr txBox="1">
                <a:spLocks noRot="1" noChangeAspect="1" noMove="1" noResize="1" noEditPoints="1" noAdjustHandles="1" noChangeArrowheads="1" noChangeShapeType="1" noTextEdit="1"/>
              </p:cNvSpPr>
              <p:nvPr/>
            </p:nvSpPr>
            <p:spPr>
              <a:xfrm>
                <a:off x="365491" y="3053389"/>
                <a:ext cx="625736" cy="5355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6BDFE6A-B626-461D-9D04-C9904FFC078D}"/>
                  </a:ext>
                </a:extLst>
              </p:cNvPr>
              <p:cNvSpPr txBox="1"/>
              <p:nvPr/>
            </p:nvSpPr>
            <p:spPr>
              <a:xfrm>
                <a:off x="6070297" y="6152687"/>
                <a:ext cx="625736" cy="535531"/>
              </a:xfrm>
              <a:prstGeom prst="rect">
                <a:avLst/>
              </a:prstGeom>
              <a:noFill/>
            </p:spPr>
            <p:txBody>
              <a:bodyPr wrap="square">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2</m:t>
                          </m:r>
                        </m:sub>
                      </m:sSub>
                    </m:oMath>
                  </m:oMathPara>
                </a14:m>
                <a:endParaRPr lang="en-US" sz="3200" dirty="0">
                  <a:latin typeface="Avenir Next LT Pro" panose="020B0504020202020204" pitchFamily="34" charset="0"/>
                </a:endParaRPr>
              </a:p>
            </p:txBody>
          </p:sp>
        </mc:Choice>
        <mc:Fallback xmlns="">
          <p:sp>
            <p:nvSpPr>
              <p:cNvPr id="75" name="TextBox 74">
                <a:extLst>
                  <a:ext uri="{FF2B5EF4-FFF2-40B4-BE49-F238E27FC236}">
                    <a16:creationId xmlns:a16="http://schemas.microsoft.com/office/drawing/2014/main" id="{F6BDFE6A-B626-461D-9D04-C9904FFC078D}"/>
                  </a:ext>
                </a:extLst>
              </p:cNvPr>
              <p:cNvSpPr txBox="1">
                <a:spLocks noRot="1" noChangeAspect="1" noMove="1" noResize="1" noEditPoints="1" noAdjustHandles="1" noChangeArrowheads="1" noChangeShapeType="1" noTextEdit="1"/>
              </p:cNvSpPr>
              <p:nvPr/>
            </p:nvSpPr>
            <p:spPr>
              <a:xfrm>
                <a:off x="6070297" y="6152687"/>
                <a:ext cx="625736" cy="535531"/>
              </a:xfrm>
              <a:prstGeom prst="rect">
                <a:avLst/>
              </a:prstGeom>
              <a:blipFill>
                <a:blip r:embed="rId6"/>
                <a:stretch>
                  <a:fillRect/>
                </a:stretch>
              </a:blipFill>
            </p:spPr>
            <p:txBody>
              <a:bodyPr/>
              <a:lstStyle/>
              <a:p>
                <a:r>
                  <a:rPr lang="en-US">
                    <a:noFill/>
                  </a:rPr>
                  <a:t> </a:t>
                </a:r>
              </a:p>
            </p:txBody>
          </p:sp>
        </mc:Fallback>
      </mc:AlternateContent>
      <p:pic>
        <p:nvPicPr>
          <p:cNvPr id="17" name="Graphic 16" descr="Badge Question Mark with solid fill">
            <a:extLst>
              <a:ext uri="{FF2B5EF4-FFF2-40B4-BE49-F238E27FC236}">
                <a16:creationId xmlns:a16="http://schemas.microsoft.com/office/drawing/2014/main" id="{8AB5414F-67A2-4926-BD7E-A7280F797D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40250" y="2555191"/>
            <a:ext cx="914400" cy="914400"/>
          </a:xfrm>
          <a:prstGeom prst="rect">
            <a:avLst/>
          </a:prstGeom>
        </p:spPr>
      </p:pic>
      <p:pic>
        <p:nvPicPr>
          <p:cNvPr id="79" name="Picture 4" descr="Easy Dog Clipart - Clipart Kid | Dog clip art, Dog clip, Dog emoji">
            <a:extLst>
              <a:ext uri="{FF2B5EF4-FFF2-40B4-BE49-F238E27FC236}">
                <a16:creationId xmlns:a16="http://schemas.microsoft.com/office/drawing/2014/main" id="{8140986E-9E7A-4A42-8B76-C46A5AEE2D89}"/>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4189" y="3267669"/>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Easy Dog Clipart - Clipart Kid | Dog clip art, Dog clip, Dog emoji">
            <a:extLst>
              <a:ext uri="{FF2B5EF4-FFF2-40B4-BE49-F238E27FC236}">
                <a16:creationId xmlns:a16="http://schemas.microsoft.com/office/drawing/2014/main" id="{A1CC87BF-1F72-423E-80C1-C90A051D64D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9877" y="2655211"/>
            <a:ext cx="898853"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15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Intuition for your First Machine Learning Algorithm</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92</a:t>
            </a:fld>
            <a:endParaRPr lang="en-US"/>
          </a:p>
        </p:txBody>
      </p:sp>
      <p:pic>
        <p:nvPicPr>
          <p:cNvPr id="57346" name="Picture 2" descr="Library of image download cat face png files ▻▻▻ Clipart Art 2019">
            <a:extLst>
              <a:ext uri="{FF2B5EF4-FFF2-40B4-BE49-F238E27FC236}">
                <a16:creationId xmlns:a16="http://schemas.microsoft.com/office/drawing/2014/main" id="{A062693C-0F44-4B4A-ADEC-57739170666F}"/>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3713" y="1783040"/>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Easy Dog Clipart - Clipart Kid | Dog clip art, Dog clip, Dog emoji">
            <a:extLst>
              <a:ext uri="{FF2B5EF4-FFF2-40B4-BE49-F238E27FC236}">
                <a16:creationId xmlns:a16="http://schemas.microsoft.com/office/drawing/2014/main" id="{18CD5507-CE2F-4531-9D22-ED3244C73FD6}"/>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7909" y="1596670"/>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descr="fox face clipart - Clip Art Library">
            <a:extLst>
              <a:ext uri="{FF2B5EF4-FFF2-40B4-BE49-F238E27FC236}">
                <a16:creationId xmlns:a16="http://schemas.microsoft.com/office/drawing/2014/main" id="{954661A7-E57D-49EB-8033-16EBAFBD29E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34402" y="428457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Easy Dog Clipart - Clipart Kid | Dog clip art, Dog clip, Dog emoji">
            <a:extLst>
              <a:ext uri="{FF2B5EF4-FFF2-40B4-BE49-F238E27FC236}">
                <a16:creationId xmlns:a16="http://schemas.microsoft.com/office/drawing/2014/main" id="{714B6600-D662-4308-89BE-0473DC430F3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7350" y="9562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Easy Dog Clipart - Clipart Kid | Dog clip art, Dog clip, Dog emoji">
            <a:extLst>
              <a:ext uri="{FF2B5EF4-FFF2-40B4-BE49-F238E27FC236}">
                <a16:creationId xmlns:a16="http://schemas.microsoft.com/office/drawing/2014/main" id="{F61CD153-20F1-48E8-8C8E-64BADBF7E21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7350" y="1887629"/>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Easy Dog Clipart - Clipart Kid | Dog clip art, Dog clip, Dog emoji">
            <a:extLst>
              <a:ext uri="{FF2B5EF4-FFF2-40B4-BE49-F238E27FC236}">
                <a16:creationId xmlns:a16="http://schemas.microsoft.com/office/drawing/2014/main" id="{5077ECEB-DB7A-4262-92D1-2C96DAFFDE7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6791" y="12991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Easy Dog Clipart - Clipart Kid | Dog clip art, Dog clip, Dog emoji">
            <a:extLst>
              <a:ext uri="{FF2B5EF4-FFF2-40B4-BE49-F238E27FC236}">
                <a16:creationId xmlns:a16="http://schemas.microsoft.com/office/drawing/2014/main" id="{6742780A-F3F1-4F79-88BA-28A28189A6C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1223" y="2655211"/>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Easy Dog Clipart - Clipart Kid | Dog clip art, Dog clip, Dog emoji">
            <a:extLst>
              <a:ext uri="{FF2B5EF4-FFF2-40B4-BE49-F238E27FC236}">
                <a16:creationId xmlns:a16="http://schemas.microsoft.com/office/drawing/2014/main" id="{37622284-073C-4153-B242-AC80F802D28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4189" y="3267669"/>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Easy Dog Clipart - Clipart Kid | Dog clip art, Dog clip, Dog emoji">
            <a:extLst>
              <a:ext uri="{FF2B5EF4-FFF2-40B4-BE49-F238E27FC236}">
                <a16:creationId xmlns:a16="http://schemas.microsoft.com/office/drawing/2014/main" id="{A8463055-8C73-46AD-8884-C8A484367125}"/>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1223" y="3884085"/>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Easy Dog Clipart - Clipart Kid | Dog clip art, Dog clip, Dog emoji">
            <a:extLst>
              <a:ext uri="{FF2B5EF4-FFF2-40B4-BE49-F238E27FC236}">
                <a16:creationId xmlns:a16="http://schemas.microsoft.com/office/drawing/2014/main" id="{B6FE47CC-48E7-48B2-A637-1154A8023D6B}"/>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87923" y="51219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Easy Dog Clipart - Clipart Kid | Dog clip art, Dog clip, Dog emoji">
            <a:extLst>
              <a:ext uri="{FF2B5EF4-FFF2-40B4-BE49-F238E27FC236}">
                <a16:creationId xmlns:a16="http://schemas.microsoft.com/office/drawing/2014/main" id="{DC278466-1E46-42EB-AF19-95602057442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2349" y="471661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Easy Dog Clipart - Clipart Kid | Dog clip art, Dog clip, Dog emoji">
            <a:extLst>
              <a:ext uri="{FF2B5EF4-FFF2-40B4-BE49-F238E27FC236}">
                <a16:creationId xmlns:a16="http://schemas.microsoft.com/office/drawing/2014/main" id="{8DC9D357-427D-4488-9AE5-DF6B2DE98500}"/>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6797" y="428457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fox face clipart - Clip Art Library">
            <a:extLst>
              <a:ext uri="{FF2B5EF4-FFF2-40B4-BE49-F238E27FC236}">
                <a16:creationId xmlns:a16="http://schemas.microsoft.com/office/drawing/2014/main" id="{208DCA2B-15AE-4C75-84C5-B2E2E383C089}"/>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4251" y="477906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fox face clipart - Clip Art Library">
            <a:extLst>
              <a:ext uri="{FF2B5EF4-FFF2-40B4-BE49-F238E27FC236}">
                <a16:creationId xmlns:a16="http://schemas.microsoft.com/office/drawing/2014/main" id="{69FAF609-07F8-46DD-97C2-F63F1FD08C0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4350" y="511860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fox face clipart - Clip Art Library">
            <a:extLst>
              <a:ext uri="{FF2B5EF4-FFF2-40B4-BE49-F238E27FC236}">
                <a16:creationId xmlns:a16="http://schemas.microsoft.com/office/drawing/2014/main" id="{EF0583F0-C16F-43ED-9C28-8B37693C26AF}"/>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6834" y="546154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fox face clipart - Clip Art Library">
            <a:extLst>
              <a:ext uri="{FF2B5EF4-FFF2-40B4-BE49-F238E27FC236}">
                <a16:creationId xmlns:a16="http://schemas.microsoft.com/office/drawing/2014/main" id="{8BD265DF-C65F-42C9-84AF-81E2A0F56FE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10200" y="61336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fox face clipart - Clip Art Library">
            <a:extLst>
              <a:ext uri="{FF2B5EF4-FFF2-40B4-BE49-F238E27FC236}">
                <a16:creationId xmlns:a16="http://schemas.microsoft.com/office/drawing/2014/main" id="{424EDB8E-C471-484D-833D-0B590E9BC39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36741" y="78481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fox face clipart - Clip Art Library">
            <a:extLst>
              <a:ext uri="{FF2B5EF4-FFF2-40B4-BE49-F238E27FC236}">
                <a16:creationId xmlns:a16="http://schemas.microsoft.com/office/drawing/2014/main" id="{A9CE9685-7AD3-4E86-9245-8A3D9F3B66C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12360" y="1415778"/>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Library of image download cat face png files ▻▻▻ Clipart Art 2019">
            <a:extLst>
              <a:ext uri="{FF2B5EF4-FFF2-40B4-BE49-F238E27FC236}">
                <a16:creationId xmlns:a16="http://schemas.microsoft.com/office/drawing/2014/main" id="{417AD403-ADFD-445D-B017-9A502DA092C5}"/>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1498" y="2743200"/>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Library of image download cat face png files ▻▻▻ Clipart Art 2019">
            <a:extLst>
              <a:ext uri="{FF2B5EF4-FFF2-40B4-BE49-F238E27FC236}">
                <a16:creationId xmlns:a16="http://schemas.microsoft.com/office/drawing/2014/main" id="{361E3667-28D9-41A0-816F-9E2F3562DE4B}"/>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26169" y="3703361"/>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Library of image download cat face png files ▻▻▻ Clipart Art 2019">
            <a:extLst>
              <a:ext uri="{FF2B5EF4-FFF2-40B4-BE49-F238E27FC236}">
                <a16:creationId xmlns:a16="http://schemas.microsoft.com/office/drawing/2014/main" id="{20839121-B26B-4FF1-9D94-4CA698BB5F6A}"/>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0225" y="4779062"/>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Library of image download cat face png files ▻▻▻ Clipart Art 2019">
            <a:extLst>
              <a:ext uri="{FF2B5EF4-FFF2-40B4-BE49-F238E27FC236}">
                <a16:creationId xmlns:a16="http://schemas.microsoft.com/office/drawing/2014/main" id="{3E534505-1325-4ECC-A2BB-75379B3C25DC}"/>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66767" y="5332875"/>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Library of image download cat face png files ▻▻▻ Clipart Art 2019">
            <a:extLst>
              <a:ext uri="{FF2B5EF4-FFF2-40B4-BE49-F238E27FC236}">
                <a16:creationId xmlns:a16="http://schemas.microsoft.com/office/drawing/2014/main" id="{F7177C6B-8D84-4C3C-B1AA-2CB574756E8D}"/>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12462" y="4744733"/>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Library of image download cat face png files ▻▻▻ Clipart Art 2019">
            <a:extLst>
              <a:ext uri="{FF2B5EF4-FFF2-40B4-BE49-F238E27FC236}">
                <a16:creationId xmlns:a16="http://schemas.microsoft.com/office/drawing/2014/main" id="{55A2FAE3-327E-4B72-BDEC-9C5D5FA5E382}"/>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31051" y="2710489"/>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Library of image download cat face png files ▻▻▻ Clipart Art 2019">
            <a:extLst>
              <a:ext uri="{FF2B5EF4-FFF2-40B4-BE49-F238E27FC236}">
                <a16:creationId xmlns:a16="http://schemas.microsoft.com/office/drawing/2014/main" id="{5686470A-465D-4E9E-B318-885556579A93}"/>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97672" y="1389107"/>
            <a:ext cx="922086"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603AA76-48CC-4AB4-ABDB-DE5C8A6A6776}"/>
              </a:ext>
            </a:extLst>
          </p:cNvPr>
          <p:cNvCxnSpPr/>
          <p:nvPr/>
        </p:nvCxnSpPr>
        <p:spPr>
          <a:xfrm>
            <a:off x="979714" y="6221072"/>
            <a:ext cx="108069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BFB0FAE-0BA2-4AB7-BDF5-6E26E8F16005}"/>
              </a:ext>
            </a:extLst>
          </p:cNvPr>
          <p:cNvCxnSpPr>
            <a:cxnSpLocks/>
          </p:cNvCxnSpPr>
          <p:nvPr/>
        </p:nvCxnSpPr>
        <p:spPr>
          <a:xfrm flipV="1">
            <a:off x="1011801" y="613363"/>
            <a:ext cx="0" cy="56077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C11E4EF-811A-4D8B-BE60-FBB66822C103}"/>
                  </a:ext>
                </a:extLst>
              </p:cNvPr>
              <p:cNvSpPr txBox="1"/>
              <p:nvPr/>
            </p:nvSpPr>
            <p:spPr>
              <a:xfrm>
                <a:off x="365491" y="3053389"/>
                <a:ext cx="625736" cy="535531"/>
              </a:xfrm>
              <a:prstGeom prst="rect">
                <a:avLst/>
              </a:prstGeom>
              <a:noFill/>
            </p:spPr>
            <p:txBody>
              <a:bodyPr wrap="square">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Sub>
                    </m:oMath>
                  </m:oMathPara>
                </a14:m>
                <a:endParaRPr lang="en-US" sz="3200" dirty="0">
                  <a:latin typeface="Avenir Next LT Pro" panose="020B0504020202020204" pitchFamily="34" charset="0"/>
                </a:endParaRPr>
              </a:p>
            </p:txBody>
          </p:sp>
        </mc:Choice>
        <mc:Fallback xmlns="">
          <p:sp>
            <p:nvSpPr>
              <p:cNvPr id="74" name="TextBox 73">
                <a:extLst>
                  <a:ext uri="{FF2B5EF4-FFF2-40B4-BE49-F238E27FC236}">
                    <a16:creationId xmlns:a16="http://schemas.microsoft.com/office/drawing/2014/main" id="{2C11E4EF-811A-4D8B-BE60-FBB66822C103}"/>
                  </a:ext>
                </a:extLst>
              </p:cNvPr>
              <p:cNvSpPr txBox="1">
                <a:spLocks noRot="1" noChangeAspect="1" noMove="1" noResize="1" noEditPoints="1" noAdjustHandles="1" noChangeArrowheads="1" noChangeShapeType="1" noTextEdit="1"/>
              </p:cNvSpPr>
              <p:nvPr/>
            </p:nvSpPr>
            <p:spPr>
              <a:xfrm>
                <a:off x="365491" y="3053389"/>
                <a:ext cx="625736" cy="5355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6BDFE6A-B626-461D-9D04-C9904FFC078D}"/>
                  </a:ext>
                </a:extLst>
              </p:cNvPr>
              <p:cNvSpPr txBox="1"/>
              <p:nvPr/>
            </p:nvSpPr>
            <p:spPr>
              <a:xfrm>
                <a:off x="6070297" y="6152687"/>
                <a:ext cx="625736" cy="535531"/>
              </a:xfrm>
              <a:prstGeom prst="rect">
                <a:avLst/>
              </a:prstGeom>
              <a:noFill/>
            </p:spPr>
            <p:txBody>
              <a:bodyPr wrap="square">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2</m:t>
                          </m:r>
                        </m:sub>
                      </m:sSub>
                    </m:oMath>
                  </m:oMathPara>
                </a14:m>
                <a:endParaRPr lang="en-US" sz="3200" dirty="0">
                  <a:latin typeface="Avenir Next LT Pro" panose="020B0504020202020204" pitchFamily="34" charset="0"/>
                </a:endParaRPr>
              </a:p>
            </p:txBody>
          </p:sp>
        </mc:Choice>
        <mc:Fallback xmlns="">
          <p:sp>
            <p:nvSpPr>
              <p:cNvPr id="75" name="TextBox 74">
                <a:extLst>
                  <a:ext uri="{FF2B5EF4-FFF2-40B4-BE49-F238E27FC236}">
                    <a16:creationId xmlns:a16="http://schemas.microsoft.com/office/drawing/2014/main" id="{F6BDFE6A-B626-461D-9D04-C9904FFC078D}"/>
                  </a:ext>
                </a:extLst>
              </p:cNvPr>
              <p:cNvSpPr txBox="1">
                <a:spLocks noRot="1" noChangeAspect="1" noMove="1" noResize="1" noEditPoints="1" noAdjustHandles="1" noChangeArrowheads="1" noChangeShapeType="1" noTextEdit="1"/>
              </p:cNvSpPr>
              <p:nvPr/>
            </p:nvSpPr>
            <p:spPr>
              <a:xfrm>
                <a:off x="6070297" y="6152687"/>
                <a:ext cx="625736" cy="535531"/>
              </a:xfrm>
              <a:prstGeom prst="rect">
                <a:avLst/>
              </a:prstGeom>
              <a:blipFill>
                <a:blip r:embed="rId6"/>
                <a:stretch>
                  <a:fillRect/>
                </a:stretch>
              </a:blipFill>
            </p:spPr>
            <p:txBody>
              <a:bodyPr/>
              <a:lstStyle/>
              <a:p>
                <a:r>
                  <a:rPr lang="en-US">
                    <a:noFill/>
                  </a:rPr>
                  <a:t> </a:t>
                </a:r>
              </a:p>
            </p:txBody>
          </p:sp>
        </mc:Fallback>
      </mc:AlternateContent>
      <p:pic>
        <p:nvPicPr>
          <p:cNvPr id="17" name="Graphic 16" descr="Badge Question Mark with solid fill">
            <a:extLst>
              <a:ext uri="{FF2B5EF4-FFF2-40B4-BE49-F238E27FC236}">
                <a16:creationId xmlns:a16="http://schemas.microsoft.com/office/drawing/2014/main" id="{8AB5414F-67A2-4926-BD7E-A7280F797D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33421" y="2468840"/>
            <a:ext cx="914400" cy="914400"/>
          </a:xfrm>
          <a:prstGeom prst="rect">
            <a:avLst/>
          </a:prstGeom>
        </p:spPr>
      </p:pic>
      <p:pic>
        <p:nvPicPr>
          <p:cNvPr id="34" name="Picture 4" descr="Easy Dog Clipart - Clipart Kid | Dog clip art, Dog clip, Dog emoji">
            <a:extLst>
              <a:ext uri="{FF2B5EF4-FFF2-40B4-BE49-F238E27FC236}">
                <a16:creationId xmlns:a16="http://schemas.microsoft.com/office/drawing/2014/main" id="{CC190E14-F600-4AE9-B18A-62B687545D6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9877" y="2655211"/>
            <a:ext cx="898853"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801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Intuition for your First Machine Learning Algorithm</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93</a:t>
            </a:fld>
            <a:endParaRPr lang="en-US"/>
          </a:p>
        </p:txBody>
      </p:sp>
      <p:pic>
        <p:nvPicPr>
          <p:cNvPr id="57346" name="Picture 2" descr="Library of image download cat face png files ▻▻▻ Clipart Art 2019">
            <a:extLst>
              <a:ext uri="{FF2B5EF4-FFF2-40B4-BE49-F238E27FC236}">
                <a16:creationId xmlns:a16="http://schemas.microsoft.com/office/drawing/2014/main" id="{A062693C-0F44-4B4A-ADEC-57739170666F}"/>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3713" y="1783040"/>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Easy Dog Clipart - Clipart Kid | Dog clip art, Dog clip, Dog emoji">
            <a:extLst>
              <a:ext uri="{FF2B5EF4-FFF2-40B4-BE49-F238E27FC236}">
                <a16:creationId xmlns:a16="http://schemas.microsoft.com/office/drawing/2014/main" id="{18CD5507-CE2F-4531-9D22-ED3244C73FD6}"/>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7909" y="1596670"/>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descr="fox face clipart - Clip Art Library">
            <a:extLst>
              <a:ext uri="{FF2B5EF4-FFF2-40B4-BE49-F238E27FC236}">
                <a16:creationId xmlns:a16="http://schemas.microsoft.com/office/drawing/2014/main" id="{954661A7-E57D-49EB-8033-16EBAFBD29E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34402" y="428457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Easy Dog Clipart - Clipart Kid | Dog clip art, Dog clip, Dog emoji">
            <a:extLst>
              <a:ext uri="{FF2B5EF4-FFF2-40B4-BE49-F238E27FC236}">
                <a16:creationId xmlns:a16="http://schemas.microsoft.com/office/drawing/2014/main" id="{714B6600-D662-4308-89BE-0473DC430F3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7350" y="9562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Easy Dog Clipart - Clipart Kid | Dog clip art, Dog clip, Dog emoji">
            <a:extLst>
              <a:ext uri="{FF2B5EF4-FFF2-40B4-BE49-F238E27FC236}">
                <a16:creationId xmlns:a16="http://schemas.microsoft.com/office/drawing/2014/main" id="{F61CD153-20F1-48E8-8C8E-64BADBF7E21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7350" y="1887629"/>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Easy Dog Clipart - Clipart Kid | Dog clip art, Dog clip, Dog emoji">
            <a:extLst>
              <a:ext uri="{FF2B5EF4-FFF2-40B4-BE49-F238E27FC236}">
                <a16:creationId xmlns:a16="http://schemas.microsoft.com/office/drawing/2014/main" id="{5077ECEB-DB7A-4262-92D1-2C96DAFFDE7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6791" y="12991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Easy Dog Clipart - Clipart Kid | Dog clip art, Dog clip, Dog emoji">
            <a:extLst>
              <a:ext uri="{FF2B5EF4-FFF2-40B4-BE49-F238E27FC236}">
                <a16:creationId xmlns:a16="http://schemas.microsoft.com/office/drawing/2014/main" id="{6742780A-F3F1-4F79-88BA-28A28189A6C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1223" y="2655211"/>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Easy Dog Clipart - Clipart Kid | Dog clip art, Dog clip, Dog emoji">
            <a:extLst>
              <a:ext uri="{FF2B5EF4-FFF2-40B4-BE49-F238E27FC236}">
                <a16:creationId xmlns:a16="http://schemas.microsoft.com/office/drawing/2014/main" id="{37622284-073C-4153-B242-AC80F802D28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4189" y="3267669"/>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Easy Dog Clipart - Clipart Kid | Dog clip art, Dog clip, Dog emoji">
            <a:extLst>
              <a:ext uri="{FF2B5EF4-FFF2-40B4-BE49-F238E27FC236}">
                <a16:creationId xmlns:a16="http://schemas.microsoft.com/office/drawing/2014/main" id="{A8463055-8C73-46AD-8884-C8A484367125}"/>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1223" y="3884085"/>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Easy Dog Clipart - Clipart Kid | Dog clip art, Dog clip, Dog emoji">
            <a:extLst>
              <a:ext uri="{FF2B5EF4-FFF2-40B4-BE49-F238E27FC236}">
                <a16:creationId xmlns:a16="http://schemas.microsoft.com/office/drawing/2014/main" id="{B6FE47CC-48E7-48B2-A637-1154A8023D6B}"/>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87923" y="51219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Easy Dog Clipart - Clipart Kid | Dog clip art, Dog clip, Dog emoji">
            <a:extLst>
              <a:ext uri="{FF2B5EF4-FFF2-40B4-BE49-F238E27FC236}">
                <a16:creationId xmlns:a16="http://schemas.microsoft.com/office/drawing/2014/main" id="{DC278466-1E46-42EB-AF19-95602057442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2349" y="471661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Easy Dog Clipart - Clipart Kid | Dog clip art, Dog clip, Dog emoji">
            <a:extLst>
              <a:ext uri="{FF2B5EF4-FFF2-40B4-BE49-F238E27FC236}">
                <a16:creationId xmlns:a16="http://schemas.microsoft.com/office/drawing/2014/main" id="{8DC9D357-427D-4488-9AE5-DF6B2DE98500}"/>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6797" y="428457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fox face clipart - Clip Art Library">
            <a:extLst>
              <a:ext uri="{FF2B5EF4-FFF2-40B4-BE49-F238E27FC236}">
                <a16:creationId xmlns:a16="http://schemas.microsoft.com/office/drawing/2014/main" id="{208DCA2B-15AE-4C75-84C5-B2E2E383C089}"/>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4251" y="477906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fox face clipart - Clip Art Library">
            <a:extLst>
              <a:ext uri="{FF2B5EF4-FFF2-40B4-BE49-F238E27FC236}">
                <a16:creationId xmlns:a16="http://schemas.microsoft.com/office/drawing/2014/main" id="{69FAF609-07F8-46DD-97C2-F63F1FD08C0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4350" y="511860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fox face clipart - Clip Art Library">
            <a:extLst>
              <a:ext uri="{FF2B5EF4-FFF2-40B4-BE49-F238E27FC236}">
                <a16:creationId xmlns:a16="http://schemas.microsoft.com/office/drawing/2014/main" id="{EF0583F0-C16F-43ED-9C28-8B37693C26AF}"/>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6834" y="546154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fox face clipart - Clip Art Library">
            <a:extLst>
              <a:ext uri="{FF2B5EF4-FFF2-40B4-BE49-F238E27FC236}">
                <a16:creationId xmlns:a16="http://schemas.microsoft.com/office/drawing/2014/main" id="{8BD265DF-C65F-42C9-84AF-81E2A0F56FE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10200" y="61336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fox face clipart - Clip Art Library">
            <a:extLst>
              <a:ext uri="{FF2B5EF4-FFF2-40B4-BE49-F238E27FC236}">
                <a16:creationId xmlns:a16="http://schemas.microsoft.com/office/drawing/2014/main" id="{424EDB8E-C471-484D-833D-0B590E9BC39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36741" y="78481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fox face clipart - Clip Art Library">
            <a:extLst>
              <a:ext uri="{FF2B5EF4-FFF2-40B4-BE49-F238E27FC236}">
                <a16:creationId xmlns:a16="http://schemas.microsoft.com/office/drawing/2014/main" id="{A9CE9685-7AD3-4E86-9245-8A3D9F3B66C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12360" y="1415778"/>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Library of image download cat face png files ▻▻▻ Clipart Art 2019">
            <a:extLst>
              <a:ext uri="{FF2B5EF4-FFF2-40B4-BE49-F238E27FC236}">
                <a16:creationId xmlns:a16="http://schemas.microsoft.com/office/drawing/2014/main" id="{417AD403-ADFD-445D-B017-9A502DA092C5}"/>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1498" y="2743200"/>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Library of image download cat face png files ▻▻▻ Clipart Art 2019">
            <a:extLst>
              <a:ext uri="{FF2B5EF4-FFF2-40B4-BE49-F238E27FC236}">
                <a16:creationId xmlns:a16="http://schemas.microsoft.com/office/drawing/2014/main" id="{361E3667-28D9-41A0-816F-9E2F3562DE4B}"/>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26169" y="3703361"/>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Library of image download cat face png files ▻▻▻ Clipart Art 2019">
            <a:extLst>
              <a:ext uri="{FF2B5EF4-FFF2-40B4-BE49-F238E27FC236}">
                <a16:creationId xmlns:a16="http://schemas.microsoft.com/office/drawing/2014/main" id="{20839121-B26B-4FF1-9D94-4CA698BB5F6A}"/>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0225" y="4779062"/>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Library of image download cat face png files ▻▻▻ Clipart Art 2019">
            <a:extLst>
              <a:ext uri="{FF2B5EF4-FFF2-40B4-BE49-F238E27FC236}">
                <a16:creationId xmlns:a16="http://schemas.microsoft.com/office/drawing/2014/main" id="{3E534505-1325-4ECC-A2BB-75379B3C25DC}"/>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66767" y="5332875"/>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Library of image download cat face png files ▻▻▻ Clipart Art 2019">
            <a:extLst>
              <a:ext uri="{FF2B5EF4-FFF2-40B4-BE49-F238E27FC236}">
                <a16:creationId xmlns:a16="http://schemas.microsoft.com/office/drawing/2014/main" id="{F7177C6B-8D84-4C3C-B1AA-2CB574756E8D}"/>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12462" y="4744733"/>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Library of image download cat face png files ▻▻▻ Clipart Art 2019">
            <a:extLst>
              <a:ext uri="{FF2B5EF4-FFF2-40B4-BE49-F238E27FC236}">
                <a16:creationId xmlns:a16="http://schemas.microsoft.com/office/drawing/2014/main" id="{55A2FAE3-327E-4B72-BDEC-9C5D5FA5E382}"/>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31051" y="2710489"/>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Library of image download cat face png files ▻▻▻ Clipart Art 2019">
            <a:extLst>
              <a:ext uri="{FF2B5EF4-FFF2-40B4-BE49-F238E27FC236}">
                <a16:creationId xmlns:a16="http://schemas.microsoft.com/office/drawing/2014/main" id="{5686470A-465D-4E9E-B318-885556579A93}"/>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97672" y="1389107"/>
            <a:ext cx="922086"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603AA76-48CC-4AB4-ABDB-DE5C8A6A6776}"/>
              </a:ext>
            </a:extLst>
          </p:cNvPr>
          <p:cNvCxnSpPr/>
          <p:nvPr/>
        </p:nvCxnSpPr>
        <p:spPr>
          <a:xfrm>
            <a:off x="979714" y="6221072"/>
            <a:ext cx="108069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BFB0FAE-0BA2-4AB7-BDF5-6E26E8F16005}"/>
              </a:ext>
            </a:extLst>
          </p:cNvPr>
          <p:cNvCxnSpPr>
            <a:cxnSpLocks/>
          </p:cNvCxnSpPr>
          <p:nvPr/>
        </p:nvCxnSpPr>
        <p:spPr>
          <a:xfrm flipV="1">
            <a:off x="1011801" y="613363"/>
            <a:ext cx="0" cy="56077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C11E4EF-811A-4D8B-BE60-FBB66822C103}"/>
                  </a:ext>
                </a:extLst>
              </p:cNvPr>
              <p:cNvSpPr txBox="1"/>
              <p:nvPr/>
            </p:nvSpPr>
            <p:spPr>
              <a:xfrm>
                <a:off x="365491" y="3053389"/>
                <a:ext cx="625736" cy="535531"/>
              </a:xfrm>
              <a:prstGeom prst="rect">
                <a:avLst/>
              </a:prstGeom>
              <a:noFill/>
            </p:spPr>
            <p:txBody>
              <a:bodyPr wrap="square">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Sub>
                    </m:oMath>
                  </m:oMathPara>
                </a14:m>
                <a:endParaRPr lang="en-US" sz="3200" dirty="0">
                  <a:latin typeface="Avenir Next LT Pro" panose="020B0504020202020204" pitchFamily="34" charset="0"/>
                </a:endParaRPr>
              </a:p>
            </p:txBody>
          </p:sp>
        </mc:Choice>
        <mc:Fallback xmlns="">
          <p:sp>
            <p:nvSpPr>
              <p:cNvPr id="74" name="TextBox 73">
                <a:extLst>
                  <a:ext uri="{FF2B5EF4-FFF2-40B4-BE49-F238E27FC236}">
                    <a16:creationId xmlns:a16="http://schemas.microsoft.com/office/drawing/2014/main" id="{2C11E4EF-811A-4D8B-BE60-FBB66822C103}"/>
                  </a:ext>
                </a:extLst>
              </p:cNvPr>
              <p:cNvSpPr txBox="1">
                <a:spLocks noRot="1" noChangeAspect="1" noMove="1" noResize="1" noEditPoints="1" noAdjustHandles="1" noChangeArrowheads="1" noChangeShapeType="1" noTextEdit="1"/>
              </p:cNvSpPr>
              <p:nvPr/>
            </p:nvSpPr>
            <p:spPr>
              <a:xfrm>
                <a:off x="365491" y="3053389"/>
                <a:ext cx="625736" cy="5355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6BDFE6A-B626-461D-9D04-C9904FFC078D}"/>
                  </a:ext>
                </a:extLst>
              </p:cNvPr>
              <p:cNvSpPr txBox="1"/>
              <p:nvPr/>
            </p:nvSpPr>
            <p:spPr>
              <a:xfrm>
                <a:off x="6070297" y="6152687"/>
                <a:ext cx="625736" cy="535531"/>
              </a:xfrm>
              <a:prstGeom prst="rect">
                <a:avLst/>
              </a:prstGeom>
              <a:noFill/>
            </p:spPr>
            <p:txBody>
              <a:bodyPr wrap="square">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2</m:t>
                          </m:r>
                        </m:sub>
                      </m:sSub>
                    </m:oMath>
                  </m:oMathPara>
                </a14:m>
                <a:endParaRPr lang="en-US" sz="3200" dirty="0">
                  <a:latin typeface="Avenir Next LT Pro" panose="020B0504020202020204" pitchFamily="34" charset="0"/>
                </a:endParaRPr>
              </a:p>
            </p:txBody>
          </p:sp>
        </mc:Choice>
        <mc:Fallback xmlns="">
          <p:sp>
            <p:nvSpPr>
              <p:cNvPr id="75" name="TextBox 74">
                <a:extLst>
                  <a:ext uri="{FF2B5EF4-FFF2-40B4-BE49-F238E27FC236}">
                    <a16:creationId xmlns:a16="http://schemas.microsoft.com/office/drawing/2014/main" id="{F6BDFE6A-B626-461D-9D04-C9904FFC078D}"/>
                  </a:ext>
                </a:extLst>
              </p:cNvPr>
              <p:cNvSpPr txBox="1">
                <a:spLocks noRot="1" noChangeAspect="1" noMove="1" noResize="1" noEditPoints="1" noAdjustHandles="1" noChangeArrowheads="1" noChangeShapeType="1" noTextEdit="1"/>
              </p:cNvSpPr>
              <p:nvPr/>
            </p:nvSpPr>
            <p:spPr>
              <a:xfrm>
                <a:off x="6070297" y="6152687"/>
                <a:ext cx="625736" cy="535531"/>
              </a:xfrm>
              <a:prstGeom prst="rect">
                <a:avLst/>
              </a:prstGeom>
              <a:blipFill>
                <a:blip r:embed="rId6"/>
                <a:stretch>
                  <a:fillRect/>
                </a:stretch>
              </a:blipFill>
            </p:spPr>
            <p:txBody>
              <a:bodyPr/>
              <a:lstStyle/>
              <a:p>
                <a:r>
                  <a:rPr lang="en-US">
                    <a:noFill/>
                  </a:rPr>
                  <a:t> </a:t>
                </a:r>
              </a:p>
            </p:txBody>
          </p:sp>
        </mc:Fallback>
      </mc:AlternateContent>
      <p:pic>
        <p:nvPicPr>
          <p:cNvPr id="17" name="Graphic 16" descr="Badge Question Mark with solid fill">
            <a:extLst>
              <a:ext uri="{FF2B5EF4-FFF2-40B4-BE49-F238E27FC236}">
                <a16:creationId xmlns:a16="http://schemas.microsoft.com/office/drawing/2014/main" id="{8AB5414F-67A2-4926-BD7E-A7280F797D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7408" y="5269807"/>
            <a:ext cx="914400" cy="914400"/>
          </a:xfrm>
          <a:prstGeom prst="rect">
            <a:avLst/>
          </a:prstGeom>
        </p:spPr>
      </p:pic>
      <p:pic>
        <p:nvPicPr>
          <p:cNvPr id="34" name="Picture 4" descr="Easy Dog Clipart - Clipart Kid | Dog clip art, Dog clip, Dog emoji">
            <a:extLst>
              <a:ext uri="{FF2B5EF4-FFF2-40B4-BE49-F238E27FC236}">
                <a16:creationId xmlns:a16="http://schemas.microsoft.com/office/drawing/2014/main" id="{CC190E14-F600-4AE9-B18A-62B687545D6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9877" y="2655211"/>
            <a:ext cx="898853"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96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dirty="0"/>
              <a:t>Intuition for your First Machine Learning Algorithm</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94</a:t>
            </a:fld>
            <a:endParaRPr lang="en-US"/>
          </a:p>
        </p:txBody>
      </p:sp>
      <p:pic>
        <p:nvPicPr>
          <p:cNvPr id="57346" name="Picture 2" descr="Library of image download cat face png files ▻▻▻ Clipart Art 2019">
            <a:extLst>
              <a:ext uri="{FF2B5EF4-FFF2-40B4-BE49-F238E27FC236}">
                <a16:creationId xmlns:a16="http://schemas.microsoft.com/office/drawing/2014/main" id="{A062693C-0F44-4B4A-ADEC-57739170666F}"/>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3713" y="1783040"/>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Easy Dog Clipart - Clipart Kid | Dog clip art, Dog clip, Dog emoji">
            <a:extLst>
              <a:ext uri="{FF2B5EF4-FFF2-40B4-BE49-F238E27FC236}">
                <a16:creationId xmlns:a16="http://schemas.microsoft.com/office/drawing/2014/main" id="{18CD5507-CE2F-4531-9D22-ED3244C73FD6}"/>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7909" y="1596670"/>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descr="fox face clipart - Clip Art Library">
            <a:extLst>
              <a:ext uri="{FF2B5EF4-FFF2-40B4-BE49-F238E27FC236}">
                <a16:creationId xmlns:a16="http://schemas.microsoft.com/office/drawing/2014/main" id="{954661A7-E57D-49EB-8033-16EBAFBD29E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34402" y="428457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Easy Dog Clipart - Clipart Kid | Dog clip art, Dog clip, Dog emoji">
            <a:extLst>
              <a:ext uri="{FF2B5EF4-FFF2-40B4-BE49-F238E27FC236}">
                <a16:creationId xmlns:a16="http://schemas.microsoft.com/office/drawing/2014/main" id="{714B6600-D662-4308-89BE-0473DC430F3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7350" y="9562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Easy Dog Clipart - Clipart Kid | Dog clip art, Dog clip, Dog emoji">
            <a:extLst>
              <a:ext uri="{FF2B5EF4-FFF2-40B4-BE49-F238E27FC236}">
                <a16:creationId xmlns:a16="http://schemas.microsoft.com/office/drawing/2014/main" id="{F61CD153-20F1-48E8-8C8E-64BADBF7E21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7350" y="1887629"/>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Easy Dog Clipart - Clipart Kid | Dog clip art, Dog clip, Dog emoji">
            <a:extLst>
              <a:ext uri="{FF2B5EF4-FFF2-40B4-BE49-F238E27FC236}">
                <a16:creationId xmlns:a16="http://schemas.microsoft.com/office/drawing/2014/main" id="{5077ECEB-DB7A-4262-92D1-2C96DAFFDE7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6791" y="12991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Easy Dog Clipart - Clipart Kid | Dog clip art, Dog clip, Dog emoji">
            <a:extLst>
              <a:ext uri="{FF2B5EF4-FFF2-40B4-BE49-F238E27FC236}">
                <a16:creationId xmlns:a16="http://schemas.microsoft.com/office/drawing/2014/main" id="{6742780A-F3F1-4F79-88BA-28A28189A6C7}"/>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1223" y="2655211"/>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Easy Dog Clipart - Clipart Kid | Dog clip art, Dog clip, Dog emoji">
            <a:extLst>
              <a:ext uri="{FF2B5EF4-FFF2-40B4-BE49-F238E27FC236}">
                <a16:creationId xmlns:a16="http://schemas.microsoft.com/office/drawing/2014/main" id="{37622284-073C-4153-B242-AC80F802D28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4189" y="3267669"/>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Easy Dog Clipart - Clipart Kid | Dog clip art, Dog clip, Dog emoji">
            <a:extLst>
              <a:ext uri="{FF2B5EF4-FFF2-40B4-BE49-F238E27FC236}">
                <a16:creationId xmlns:a16="http://schemas.microsoft.com/office/drawing/2014/main" id="{A8463055-8C73-46AD-8884-C8A484367125}"/>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61223" y="3884085"/>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Easy Dog Clipart - Clipart Kid | Dog clip art, Dog clip, Dog emoji">
            <a:extLst>
              <a:ext uri="{FF2B5EF4-FFF2-40B4-BE49-F238E27FC236}">
                <a16:creationId xmlns:a16="http://schemas.microsoft.com/office/drawing/2014/main" id="{B6FE47CC-48E7-48B2-A637-1154A8023D6B}"/>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87923" y="512196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Easy Dog Clipart - Clipart Kid | Dog clip art, Dog clip, Dog emoji">
            <a:extLst>
              <a:ext uri="{FF2B5EF4-FFF2-40B4-BE49-F238E27FC236}">
                <a16:creationId xmlns:a16="http://schemas.microsoft.com/office/drawing/2014/main" id="{DC278466-1E46-42EB-AF19-95602057442A}"/>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2349" y="471661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Easy Dog Clipart - Clipart Kid | Dog clip art, Dog clip, Dog emoji">
            <a:extLst>
              <a:ext uri="{FF2B5EF4-FFF2-40B4-BE49-F238E27FC236}">
                <a16:creationId xmlns:a16="http://schemas.microsoft.com/office/drawing/2014/main" id="{8DC9D357-427D-4488-9AE5-DF6B2DE98500}"/>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6797" y="4284572"/>
            <a:ext cx="898853" cy="6858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fox face clipart - Clip Art Library">
            <a:extLst>
              <a:ext uri="{FF2B5EF4-FFF2-40B4-BE49-F238E27FC236}">
                <a16:creationId xmlns:a16="http://schemas.microsoft.com/office/drawing/2014/main" id="{208DCA2B-15AE-4C75-84C5-B2E2E383C089}"/>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4251" y="477906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fox face clipart - Clip Art Library">
            <a:extLst>
              <a:ext uri="{FF2B5EF4-FFF2-40B4-BE49-F238E27FC236}">
                <a16:creationId xmlns:a16="http://schemas.microsoft.com/office/drawing/2014/main" id="{69FAF609-07F8-46DD-97C2-F63F1FD08C0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4350" y="511860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fox face clipart - Clip Art Library">
            <a:extLst>
              <a:ext uri="{FF2B5EF4-FFF2-40B4-BE49-F238E27FC236}">
                <a16:creationId xmlns:a16="http://schemas.microsoft.com/office/drawing/2014/main" id="{EF0583F0-C16F-43ED-9C28-8B37693C26AF}"/>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6834" y="546154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fox face clipart - Clip Art Library">
            <a:extLst>
              <a:ext uri="{FF2B5EF4-FFF2-40B4-BE49-F238E27FC236}">
                <a16:creationId xmlns:a16="http://schemas.microsoft.com/office/drawing/2014/main" id="{8BD265DF-C65F-42C9-84AF-81E2A0F56FE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10200" y="61336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fox face clipart - Clip Art Library">
            <a:extLst>
              <a:ext uri="{FF2B5EF4-FFF2-40B4-BE49-F238E27FC236}">
                <a16:creationId xmlns:a16="http://schemas.microsoft.com/office/drawing/2014/main" id="{424EDB8E-C471-484D-833D-0B590E9BC39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36741" y="784812"/>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fox face clipart - Clip Art Library">
            <a:extLst>
              <a:ext uri="{FF2B5EF4-FFF2-40B4-BE49-F238E27FC236}">
                <a16:creationId xmlns:a16="http://schemas.microsoft.com/office/drawing/2014/main" id="{A9CE9685-7AD3-4E86-9245-8A3D9F3B66C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12360" y="1415778"/>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Library of image download cat face png files ▻▻▻ Clipart Art 2019">
            <a:extLst>
              <a:ext uri="{FF2B5EF4-FFF2-40B4-BE49-F238E27FC236}">
                <a16:creationId xmlns:a16="http://schemas.microsoft.com/office/drawing/2014/main" id="{417AD403-ADFD-445D-B017-9A502DA092C5}"/>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1498" y="2743200"/>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Library of image download cat face png files ▻▻▻ Clipart Art 2019">
            <a:extLst>
              <a:ext uri="{FF2B5EF4-FFF2-40B4-BE49-F238E27FC236}">
                <a16:creationId xmlns:a16="http://schemas.microsoft.com/office/drawing/2014/main" id="{361E3667-28D9-41A0-816F-9E2F3562DE4B}"/>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26169" y="3703361"/>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Library of image download cat face png files ▻▻▻ Clipart Art 2019">
            <a:extLst>
              <a:ext uri="{FF2B5EF4-FFF2-40B4-BE49-F238E27FC236}">
                <a16:creationId xmlns:a16="http://schemas.microsoft.com/office/drawing/2014/main" id="{20839121-B26B-4FF1-9D94-4CA698BB5F6A}"/>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60225" y="4779062"/>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Library of image download cat face png files ▻▻▻ Clipart Art 2019">
            <a:extLst>
              <a:ext uri="{FF2B5EF4-FFF2-40B4-BE49-F238E27FC236}">
                <a16:creationId xmlns:a16="http://schemas.microsoft.com/office/drawing/2014/main" id="{3E534505-1325-4ECC-A2BB-75379B3C25DC}"/>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66767" y="5332875"/>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Library of image download cat face png files ▻▻▻ Clipart Art 2019">
            <a:extLst>
              <a:ext uri="{FF2B5EF4-FFF2-40B4-BE49-F238E27FC236}">
                <a16:creationId xmlns:a16="http://schemas.microsoft.com/office/drawing/2014/main" id="{F7177C6B-8D84-4C3C-B1AA-2CB574756E8D}"/>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12462" y="4744733"/>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Library of image download cat face png files ▻▻▻ Clipart Art 2019">
            <a:extLst>
              <a:ext uri="{FF2B5EF4-FFF2-40B4-BE49-F238E27FC236}">
                <a16:creationId xmlns:a16="http://schemas.microsoft.com/office/drawing/2014/main" id="{55A2FAE3-327E-4B72-BDEC-9C5D5FA5E382}"/>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31051" y="2710489"/>
            <a:ext cx="92208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Library of image download cat face png files ▻▻▻ Clipart Art 2019">
            <a:extLst>
              <a:ext uri="{FF2B5EF4-FFF2-40B4-BE49-F238E27FC236}">
                <a16:creationId xmlns:a16="http://schemas.microsoft.com/office/drawing/2014/main" id="{5686470A-465D-4E9E-B318-885556579A93}"/>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97672" y="1389107"/>
            <a:ext cx="922086"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603AA76-48CC-4AB4-ABDB-DE5C8A6A6776}"/>
              </a:ext>
            </a:extLst>
          </p:cNvPr>
          <p:cNvCxnSpPr/>
          <p:nvPr/>
        </p:nvCxnSpPr>
        <p:spPr>
          <a:xfrm>
            <a:off x="979714" y="6221072"/>
            <a:ext cx="108069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BFB0FAE-0BA2-4AB7-BDF5-6E26E8F16005}"/>
              </a:ext>
            </a:extLst>
          </p:cNvPr>
          <p:cNvCxnSpPr>
            <a:cxnSpLocks/>
          </p:cNvCxnSpPr>
          <p:nvPr/>
        </p:nvCxnSpPr>
        <p:spPr>
          <a:xfrm flipV="1">
            <a:off x="1011801" y="613363"/>
            <a:ext cx="0" cy="56077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C11E4EF-811A-4D8B-BE60-FBB66822C103}"/>
                  </a:ext>
                </a:extLst>
              </p:cNvPr>
              <p:cNvSpPr txBox="1"/>
              <p:nvPr/>
            </p:nvSpPr>
            <p:spPr>
              <a:xfrm>
                <a:off x="365491" y="3053389"/>
                <a:ext cx="625736" cy="535531"/>
              </a:xfrm>
              <a:prstGeom prst="rect">
                <a:avLst/>
              </a:prstGeom>
              <a:noFill/>
            </p:spPr>
            <p:txBody>
              <a:bodyPr wrap="square">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Sub>
                    </m:oMath>
                  </m:oMathPara>
                </a14:m>
                <a:endParaRPr lang="en-US" sz="3200" dirty="0">
                  <a:latin typeface="Avenir Next LT Pro" panose="020B0504020202020204" pitchFamily="34" charset="0"/>
                </a:endParaRPr>
              </a:p>
            </p:txBody>
          </p:sp>
        </mc:Choice>
        <mc:Fallback xmlns="">
          <p:sp>
            <p:nvSpPr>
              <p:cNvPr id="74" name="TextBox 73">
                <a:extLst>
                  <a:ext uri="{FF2B5EF4-FFF2-40B4-BE49-F238E27FC236}">
                    <a16:creationId xmlns:a16="http://schemas.microsoft.com/office/drawing/2014/main" id="{2C11E4EF-811A-4D8B-BE60-FBB66822C103}"/>
                  </a:ext>
                </a:extLst>
              </p:cNvPr>
              <p:cNvSpPr txBox="1">
                <a:spLocks noRot="1" noChangeAspect="1" noMove="1" noResize="1" noEditPoints="1" noAdjustHandles="1" noChangeArrowheads="1" noChangeShapeType="1" noTextEdit="1"/>
              </p:cNvSpPr>
              <p:nvPr/>
            </p:nvSpPr>
            <p:spPr>
              <a:xfrm>
                <a:off x="365491" y="3053389"/>
                <a:ext cx="625736" cy="5355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6BDFE6A-B626-461D-9D04-C9904FFC078D}"/>
                  </a:ext>
                </a:extLst>
              </p:cNvPr>
              <p:cNvSpPr txBox="1"/>
              <p:nvPr/>
            </p:nvSpPr>
            <p:spPr>
              <a:xfrm>
                <a:off x="6070297" y="6152687"/>
                <a:ext cx="625736" cy="535531"/>
              </a:xfrm>
              <a:prstGeom prst="rect">
                <a:avLst/>
              </a:prstGeom>
              <a:noFill/>
            </p:spPr>
            <p:txBody>
              <a:bodyPr wrap="square">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2</m:t>
                          </m:r>
                        </m:sub>
                      </m:sSub>
                    </m:oMath>
                  </m:oMathPara>
                </a14:m>
                <a:endParaRPr lang="en-US" sz="3200" dirty="0">
                  <a:latin typeface="Avenir Next LT Pro" panose="020B0504020202020204" pitchFamily="34" charset="0"/>
                </a:endParaRPr>
              </a:p>
            </p:txBody>
          </p:sp>
        </mc:Choice>
        <mc:Fallback xmlns="">
          <p:sp>
            <p:nvSpPr>
              <p:cNvPr id="75" name="TextBox 74">
                <a:extLst>
                  <a:ext uri="{FF2B5EF4-FFF2-40B4-BE49-F238E27FC236}">
                    <a16:creationId xmlns:a16="http://schemas.microsoft.com/office/drawing/2014/main" id="{F6BDFE6A-B626-461D-9D04-C9904FFC078D}"/>
                  </a:ext>
                </a:extLst>
              </p:cNvPr>
              <p:cNvSpPr txBox="1">
                <a:spLocks noRot="1" noChangeAspect="1" noMove="1" noResize="1" noEditPoints="1" noAdjustHandles="1" noChangeArrowheads="1" noChangeShapeType="1" noTextEdit="1"/>
              </p:cNvSpPr>
              <p:nvPr/>
            </p:nvSpPr>
            <p:spPr>
              <a:xfrm>
                <a:off x="6070297" y="6152687"/>
                <a:ext cx="625736" cy="535531"/>
              </a:xfrm>
              <a:prstGeom prst="rect">
                <a:avLst/>
              </a:prstGeom>
              <a:blipFill>
                <a:blip r:embed="rId6"/>
                <a:stretch>
                  <a:fillRect/>
                </a:stretch>
              </a:blipFill>
            </p:spPr>
            <p:txBody>
              <a:bodyPr/>
              <a:lstStyle/>
              <a:p>
                <a:r>
                  <a:rPr lang="en-US">
                    <a:noFill/>
                  </a:rPr>
                  <a:t> </a:t>
                </a:r>
              </a:p>
            </p:txBody>
          </p:sp>
        </mc:Fallback>
      </mc:AlternateContent>
      <p:pic>
        <p:nvPicPr>
          <p:cNvPr id="17" name="Graphic 16" descr="Badge Question Mark with solid fill">
            <a:extLst>
              <a:ext uri="{FF2B5EF4-FFF2-40B4-BE49-F238E27FC236}">
                <a16:creationId xmlns:a16="http://schemas.microsoft.com/office/drawing/2014/main" id="{8AB5414F-67A2-4926-BD7E-A7280F797D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1522" y="3619078"/>
            <a:ext cx="914400" cy="914400"/>
          </a:xfrm>
          <a:prstGeom prst="rect">
            <a:avLst/>
          </a:prstGeom>
        </p:spPr>
      </p:pic>
      <p:pic>
        <p:nvPicPr>
          <p:cNvPr id="34" name="Picture 4" descr="Easy Dog Clipart - Clipart Kid | Dog clip art, Dog clip, Dog emoji">
            <a:extLst>
              <a:ext uri="{FF2B5EF4-FFF2-40B4-BE49-F238E27FC236}">
                <a16:creationId xmlns:a16="http://schemas.microsoft.com/office/drawing/2014/main" id="{CC190E14-F600-4AE9-B18A-62B687545D6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79877" y="2655211"/>
            <a:ext cx="898853"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056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a:defRPr/>
            </a:pPr>
            <a:fld id="{7134A590-6033-DE48-865B-A0558AEFCBD1}" type="slidenum">
              <a:rPr lang="en-US" smtClean="0"/>
              <a:pPr>
                <a:defRPr/>
              </a:pPr>
              <a:t>95</a:t>
            </a:fld>
            <a:endParaRPr lang="en-US"/>
          </a:p>
        </p:txBody>
      </p:sp>
      <p:pic>
        <p:nvPicPr>
          <p:cNvPr id="8" name="Picture 7" descr="low_res_square_teas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632" y="625097"/>
            <a:ext cx="7636968" cy="5765070"/>
          </a:xfrm>
          <a:prstGeom prst="rect">
            <a:avLst/>
          </a:prstGeom>
        </p:spPr>
      </p:pic>
      <p:sp>
        <p:nvSpPr>
          <p:cNvPr id="6" name="Title 5">
            <a:extLst>
              <a:ext uri="{FF2B5EF4-FFF2-40B4-BE49-F238E27FC236}">
                <a16:creationId xmlns:a16="http://schemas.microsoft.com/office/drawing/2014/main" id="{04110B28-1BF5-4B29-A0E6-63E3BD8272E9}"/>
              </a:ext>
            </a:extLst>
          </p:cNvPr>
          <p:cNvSpPr>
            <a:spLocks noGrp="1"/>
          </p:cNvSpPr>
          <p:nvPr>
            <p:ph type="title"/>
          </p:nvPr>
        </p:nvSpPr>
        <p:spPr/>
        <p:txBody>
          <a:bodyPr/>
          <a:lstStyle/>
          <a:p>
            <a:r>
              <a:rPr lang="en-US" dirty="0"/>
              <a:t>Scene Completion with Nearest Neighbor</a:t>
            </a:r>
          </a:p>
        </p:txBody>
      </p:sp>
      <p:sp>
        <p:nvSpPr>
          <p:cNvPr id="7" name="TextBox 6">
            <a:extLst>
              <a:ext uri="{FF2B5EF4-FFF2-40B4-BE49-F238E27FC236}">
                <a16:creationId xmlns:a16="http://schemas.microsoft.com/office/drawing/2014/main" id="{2E8F6897-F131-40B7-A975-20ECC2378DA2}"/>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p:spTree>
    <p:extLst>
      <p:ext uri="{BB962C8B-B14F-4D97-AF65-F5344CB8AC3E}">
        <p14:creationId xmlns:p14="http://schemas.microsoft.com/office/powerpoint/2010/main" val="20671087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703" name="Picture 7" descr="1024x758_mont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413705" name="Text Box 9"/>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Tree>
    <p:extLst>
      <p:ext uri="{BB962C8B-B14F-4D97-AF65-F5344CB8AC3E}">
        <p14:creationId xmlns:p14="http://schemas.microsoft.com/office/powerpoint/2010/main" val="292739107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7890" name="Picture 2" descr="teaser_inp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90800"/>
            <a:ext cx="2286000" cy="1714500"/>
          </a:xfrm>
          <a:prstGeom prst="rect">
            <a:avLst/>
          </a:prstGeom>
          <a:noFill/>
          <a:extLst>
            <a:ext uri="{909E8E84-426E-40dd-AFC4-6F175D3DCCD1}">
              <a14:hiddenFill xmlns:a14="http://schemas.microsoft.com/office/drawing/2010/main" xmlns="">
                <a:solidFill>
                  <a:srgbClr val="FFFFFF"/>
                </a:solidFill>
              </a14:hiddenFill>
            </a:ext>
          </a:extLst>
        </p:spPr>
      </p:pic>
      <p:sp>
        <p:nvSpPr>
          <p:cNvPr id="677892" name="Text Box 4"/>
          <p:cNvSpPr txBox="1">
            <a:spLocks noChangeArrowheads="1"/>
          </p:cNvSpPr>
          <p:nvPr/>
        </p:nvSpPr>
        <p:spPr bwMode="auto">
          <a:xfrm>
            <a:off x="6019800" y="6096000"/>
            <a:ext cx="2819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400"/>
              <a:t>… 200 total</a:t>
            </a:r>
          </a:p>
        </p:txBody>
      </p:sp>
      <p:pic>
        <p:nvPicPr>
          <p:cNvPr id="677893" name="Picture 5" descr="montage_6x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0" y="485776"/>
            <a:ext cx="6324600" cy="5534025"/>
          </a:xfrm>
          <a:prstGeom prst="rect">
            <a:avLst/>
          </a:prstGeom>
          <a:noFill/>
          <a:extLst>
            <a:ext uri="{909E8E84-426E-40dd-AFC4-6F175D3DCCD1}">
              <a14:hiddenFill xmlns:a14="http://schemas.microsoft.com/office/drawing/2010/main" xmlns="">
                <a:solidFill>
                  <a:srgbClr val="FFFFFF"/>
                </a:solidFill>
              </a14:hiddenFill>
            </a:ext>
          </a:extLst>
        </p:spPr>
      </p:pic>
      <p:sp>
        <p:nvSpPr>
          <p:cNvPr id="677894" name="Text Box 6"/>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
        <p:nvSpPr>
          <p:cNvPr id="7" name="Title 5">
            <a:extLst>
              <a:ext uri="{FF2B5EF4-FFF2-40B4-BE49-F238E27FC236}">
                <a16:creationId xmlns:a16="http://schemas.microsoft.com/office/drawing/2014/main" id="{33C98E26-F2C4-4424-BC89-018BB8ACB634}"/>
              </a:ext>
            </a:extLst>
          </p:cNvPr>
          <p:cNvSpPr>
            <a:spLocks noGrp="1"/>
          </p:cNvSpPr>
          <p:nvPr>
            <p:ph type="title"/>
          </p:nvPr>
        </p:nvSpPr>
        <p:spPr>
          <a:xfrm>
            <a:off x="0" y="9525"/>
            <a:ext cx="10353675" cy="358775"/>
          </a:xfrm>
        </p:spPr>
        <p:txBody>
          <a:bodyPr/>
          <a:lstStyle/>
          <a:p>
            <a:r>
              <a:rPr lang="en-US" dirty="0"/>
              <a:t>Scene Completion with Nearest Neighbor</a:t>
            </a:r>
          </a:p>
        </p:txBody>
      </p:sp>
      <p:sp>
        <p:nvSpPr>
          <p:cNvPr id="8" name="TextBox 7">
            <a:extLst>
              <a:ext uri="{FF2B5EF4-FFF2-40B4-BE49-F238E27FC236}">
                <a16:creationId xmlns:a16="http://schemas.microsoft.com/office/drawing/2014/main" id="{75A77622-BDB1-4FD6-BCE3-46E76991E98E}"/>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p:spTree>
    <p:extLst>
      <p:ext uri="{BB962C8B-B14F-4D97-AF65-F5344CB8AC3E}">
        <p14:creationId xmlns:p14="http://schemas.microsoft.com/office/powerpoint/2010/main" val="1712003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9222" name="Picture 6" descr="0007_landscape_00084_132090349_27e120a56c_1_11254121@N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0" y="1676400"/>
            <a:ext cx="5003800" cy="3752850"/>
          </a:xfrm>
          <a:prstGeom prst="rect">
            <a:avLst/>
          </a:prstGeom>
          <a:noFill/>
          <a:extLst>
            <a:ext uri="{909E8E84-426E-40dd-AFC4-6F175D3DCCD1}">
              <a14:hiddenFill xmlns:a14="http://schemas.microsoft.com/office/drawing/2010/main" xmlns="">
                <a:solidFill>
                  <a:srgbClr val="FFFFFF"/>
                </a:solidFill>
              </a14:hiddenFill>
            </a:ext>
          </a:extLst>
        </p:spPr>
      </p:pic>
      <p:pic>
        <p:nvPicPr>
          <p:cNvPr id="649220" name="Picture 4" descr="IMG_0681_mask_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192338"/>
            <a:ext cx="3911600" cy="2933700"/>
          </a:xfrm>
          <a:prstGeom prst="rect">
            <a:avLst/>
          </a:prstGeom>
          <a:noFill/>
          <a:extLst>
            <a:ext uri="{909E8E84-426E-40dd-AFC4-6F175D3DCCD1}">
              <a14:hiddenFill xmlns:a14="http://schemas.microsoft.com/office/drawing/2010/main" xmlns="">
                <a:solidFill>
                  <a:srgbClr val="FFFFFF"/>
                </a:solidFill>
              </a14:hiddenFill>
            </a:ext>
          </a:extLst>
        </p:spPr>
      </p:pic>
      <p:pic>
        <p:nvPicPr>
          <p:cNvPr id="649221" name="Picture 5" descr="IMG_0681_con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192338"/>
            <a:ext cx="3911600" cy="293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9223" name="Rectangle 7"/>
          <p:cNvSpPr>
            <a:spLocks noGrp="1" noChangeArrowheads="1"/>
          </p:cNvSpPr>
          <p:nvPr>
            <p:ph type="title"/>
          </p:nvPr>
        </p:nvSpPr>
        <p:spPr>
          <a:noFill/>
          <a:ln/>
        </p:spPr>
        <p:txBody>
          <a:bodyPr/>
          <a:lstStyle/>
          <a:p>
            <a:r>
              <a:rPr lang="en-US" dirty="0"/>
              <a:t>Scene Completion with Nearest Neighbor</a:t>
            </a:r>
          </a:p>
        </p:txBody>
      </p:sp>
      <p:sp>
        <p:nvSpPr>
          <p:cNvPr id="649224" name="Text Box 8"/>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
        <p:nvSpPr>
          <p:cNvPr id="7" name="TextBox 6">
            <a:extLst>
              <a:ext uri="{FF2B5EF4-FFF2-40B4-BE49-F238E27FC236}">
                <a16:creationId xmlns:a16="http://schemas.microsoft.com/office/drawing/2014/main" id="{F36AAA86-F114-49E3-8007-C4023C211D38}"/>
              </a:ext>
            </a:extLst>
          </p:cNvPr>
          <p:cNvSpPr txBox="1"/>
          <p:nvPr/>
        </p:nvSpPr>
        <p:spPr>
          <a:xfrm>
            <a:off x="1008859" y="6479476"/>
            <a:ext cx="7685645" cy="369332"/>
          </a:xfrm>
          <a:prstGeom prst="rect">
            <a:avLst/>
          </a:prstGeom>
          <a:noFill/>
        </p:spPr>
        <p:txBody>
          <a:bodyPr wrap="square">
            <a:spAutoFit/>
          </a:bodyPr>
          <a:lstStyle/>
          <a:p>
            <a:r>
              <a:rPr lang="en-US" dirty="0">
                <a:solidFill>
                  <a:srgbClr val="A5A5A5"/>
                </a:solidFill>
                <a:latin typeface="Avenir Book" charset="0"/>
              </a:rPr>
              <a:t>Adapted from Dhruv Batra</a:t>
            </a:r>
          </a:p>
        </p:txBody>
      </p:sp>
    </p:spTree>
    <p:custDataLst>
      <p:tags r:id="rId1"/>
    </p:custDataLst>
    <p:extLst>
      <p:ext uri="{BB962C8B-B14F-4D97-AF65-F5344CB8AC3E}">
        <p14:creationId xmlns:p14="http://schemas.microsoft.com/office/powerpoint/2010/main" val="3436009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8" presetClass="path" presetSubtype="0" fill="hold" nodeType="clickEffect">
                                  <p:stCondLst>
                                    <p:cond delay="0"/>
                                  </p:stCondLst>
                                  <p:childTnLst>
                                    <p:animMotion origin="layout" path="M 0.00695 0.00348 L 0.43195 -0.06689 L 0.55417 -0.05995 L 0.43195 -0.05231 L 0.55417 -0.0449 L 0.43195 -0.03773 L 0.55417 -0.03009 L 0.43195 -0.02291 L 0.55417 -0.01527 L 0.43195 -0.00787 L 0.55417 -0.00069 L 0.43195 0.00718 L 0.55417 0.01413 L 0.43195 0.02176 L 0.55417 0.02917 L 0.43195 0.03635 L 0.55417 0.04422 " pathEditMode="relative" rAng="0" ptsTypes="FFFFFFFFFFFFFFFFF">
                                      <p:cBhvr>
                                        <p:cTn id="6" dur="3000" fill="hold"/>
                                        <p:tgtEl>
                                          <p:spTgt spid="649221"/>
                                        </p:tgtEl>
                                        <p:attrNameLst>
                                          <p:attrName>ppt_x</p:attrName>
                                          <p:attrName>ppt_y</p:attrName>
                                        </p:attrNameLst>
                                      </p:cBhvr>
                                      <p:rCtr x="27361" y="-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4" name="Picture 2" descr="0007_landscape_00084_132090349_27e120a56c_1_11254121@N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pic>
        <p:nvPicPr>
          <p:cNvPr id="668677" name="Picture 5" descr="0007_landscape_00084_132090349_27e120a56c_1_11254121@N00"/>
          <p:cNvPicPr>
            <a:picLocks noChangeAspect="1" noChangeArrowheads="1"/>
          </p:cNvPicPr>
          <p:nvPr/>
        </p:nvPicPr>
        <p:blipFill>
          <a:blip r:embed="rId3">
            <a:extLst>
              <a:ext uri="{28A0092B-C50C-407E-A947-70E740481C1C}">
                <a14:useLocalDpi xmlns:a14="http://schemas.microsoft.com/office/drawing/2010/main" val="0"/>
              </a:ext>
            </a:extLst>
          </a:blip>
          <a:srcRect l="4861" t="13704" r="17084" b="7964"/>
          <a:stretch>
            <a:fillRect/>
          </a:stretch>
        </p:blipFill>
        <p:spPr bwMode="auto">
          <a:xfrm>
            <a:off x="1968500" y="939800"/>
            <a:ext cx="7137400" cy="5372100"/>
          </a:xfrm>
          <a:prstGeom prst="rect">
            <a:avLst/>
          </a:prstGeom>
          <a:noFill/>
          <a:extLst>
            <a:ext uri="{909E8E84-426E-40dd-AFC4-6F175D3DCCD1}">
              <a14:hiddenFill xmlns:a14="http://schemas.microsoft.com/office/drawing/2010/main" xmlns="">
                <a:solidFill>
                  <a:srgbClr val="FFFFFF"/>
                </a:solidFill>
              </a14:hiddenFill>
            </a:ext>
          </a:extLst>
        </p:spPr>
      </p:pic>
      <p:pic>
        <p:nvPicPr>
          <p:cNvPr id="668675" name="Picture 3" descr="IMG_0681_mask_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500" y="942976"/>
            <a:ext cx="7143750" cy="5357813"/>
          </a:xfrm>
          <a:prstGeom prst="rect">
            <a:avLst/>
          </a:prstGeom>
          <a:noFill/>
          <a:extLst>
            <a:ext uri="{909E8E84-426E-40dd-AFC4-6F175D3DCCD1}">
              <a14:hiddenFill xmlns:a14="http://schemas.microsoft.com/office/drawing/2010/main" xmlns="">
                <a:solidFill>
                  <a:srgbClr val="FFFFFF"/>
                </a:solidFill>
              </a14:hiddenFill>
            </a:ext>
          </a:extLst>
        </p:spPr>
      </p:pic>
      <p:pic>
        <p:nvPicPr>
          <p:cNvPr id="668676" name="Picture 4" descr="teaser_outpu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500" y="946151"/>
            <a:ext cx="7143750" cy="5357813"/>
          </a:xfrm>
          <a:prstGeom prst="rect">
            <a:avLst/>
          </a:prstGeom>
          <a:noFill/>
          <a:extLst>
            <a:ext uri="{909E8E84-426E-40dd-AFC4-6F175D3DCCD1}">
              <a14:hiddenFill xmlns:a14="http://schemas.microsoft.com/office/drawing/2010/main" xmlns="">
                <a:solidFill>
                  <a:srgbClr val="FFFFFF"/>
                </a:solidFill>
              </a14:hiddenFill>
            </a:ext>
          </a:extLst>
        </p:spPr>
      </p:pic>
      <p:sp>
        <p:nvSpPr>
          <p:cNvPr id="668678" name="Text Box 6"/>
          <p:cNvSpPr txBox="1">
            <a:spLocks noChangeArrowheads="1"/>
          </p:cNvSpPr>
          <p:nvPr/>
        </p:nvSpPr>
        <p:spPr bwMode="auto">
          <a:xfrm>
            <a:off x="3048000" y="6338888"/>
            <a:ext cx="4876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sz="2800"/>
              <a:t>Graph cut + Poisson blending</a:t>
            </a:r>
          </a:p>
        </p:txBody>
      </p:sp>
      <p:sp>
        <p:nvSpPr>
          <p:cNvPr id="668679" name="Text Box 7"/>
          <p:cNvSpPr txBox="1">
            <a:spLocks noChangeArrowheads="1"/>
          </p:cNvSpPr>
          <p:nvPr/>
        </p:nvSpPr>
        <p:spPr bwMode="auto">
          <a:xfrm>
            <a:off x="8153400" y="6583364"/>
            <a:ext cx="2501900" cy="274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a:spcBef>
                <a:spcPct val="50000"/>
              </a:spcBef>
            </a:pPr>
            <a:r>
              <a:rPr lang="en-US" sz="1200">
                <a:solidFill>
                  <a:srgbClr val="0066FF"/>
                </a:solidFill>
              </a:rPr>
              <a:t>Hays and Efros, SIGGRAPH 2007</a:t>
            </a:r>
          </a:p>
        </p:txBody>
      </p:sp>
      <p:sp>
        <p:nvSpPr>
          <p:cNvPr id="2" name="Title 1">
            <a:extLst>
              <a:ext uri="{FF2B5EF4-FFF2-40B4-BE49-F238E27FC236}">
                <a16:creationId xmlns:a16="http://schemas.microsoft.com/office/drawing/2014/main" id="{C86AD53C-73EC-4FED-87C1-35A2089AB1E9}"/>
              </a:ext>
            </a:extLst>
          </p:cNvPr>
          <p:cNvSpPr>
            <a:spLocks noGrp="1"/>
          </p:cNvSpPr>
          <p:nvPr>
            <p:ph type="title"/>
          </p:nvPr>
        </p:nvSpPr>
        <p:spPr/>
        <p:txBody>
          <a:bodyPr/>
          <a:lstStyle/>
          <a:p>
            <a:r>
              <a:rPr lang="en-US" dirty="0"/>
              <a:t>Scene Completion with Nearest Neighbor</a:t>
            </a:r>
          </a:p>
        </p:txBody>
      </p:sp>
    </p:spTree>
    <p:custDataLst>
      <p:tags r:id="rId1"/>
    </p:custDataLst>
    <p:extLst>
      <p:ext uri="{BB962C8B-B14F-4D97-AF65-F5344CB8AC3E}">
        <p14:creationId xmlns:p14="http://schemas.microsoft.com/office/powerpoint/2010/main" val="33797247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68674"/>
                                        </p:tgtEl>
                                        <p:attrNameLst>
                                          <p:attrName>style.visibility</p:attrName>
                                        </p:attrNameLst>
                                      </p:cBhvr>
                                      <p:to>
                                        <p:strVal val="visible"/>
                                      </p:to>
                                    </p:set>
                                    <p:animEffect transition="in" filter="fade">
                                      <p:cBhvr>
                                        <p:cTn id="7" dur="1000"/>
                                        <p:tgtEl>
                                          <p:spTgt spid="668674"/>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68677"/>
                                        </p:tgtEl>
                                        <p:attrNameLst>
                                          <p:attrName>style.visibility</p:attrName>
                                        </p:attrNameLst>
                                      </p:cBhvr>
                                      <p:to>
                                        <p:strVal val="visible"/>
                                      </p:to>
                                    </p:set>
                                  </p:childTnLst>
                                </p:cTn>
                              </p:par>
                            </p:childTnLst>
                          </p:cTn>
                        </p:par>
                        <p:par>
                          <p:cTn id="11" fill="hold" nodeType="afterGroup">
                            <p:stCondLst>
                              <p:cond delay="1000"/>
                            </p:stCondLst>
                            <p:childTnLst>
                              <p:par>
                                <p:cTn id="12" presetID="10" presetClass="exit" presetSubtype="0" fill="hold" nodeType="afterEffect">
                                  <p:stCondLst>
                                    <p:cond delay="1000"/>
                                  </p:stCondLst>
                                  <p:childTnLst>
                                    <p:animEffect transition="out" filter="fade">
                                      <p:cBhvr>
                                        <p:cTn id="13" dur="1000"/>
                                        <p:tgtEl>
                                          <p:spTgt spid="668674"/>
                                        </p:tgtEl>
                                      </p:cBhvr>
                                    </p:animEffect>
                                    <p:set>
                                      <p:cBhvr>
                                        <p:cTn id="14" dur="1" fill="hold">
                                          <p:stCondLst>
                                            <p:cond delay="999"/>
                                          </p:stCondLst>
                                        </p:cTn>
                                        <p:tgtEl>
                                          <p:spTgt spid="668674"/>
                                        </p:tgtEl>
                                        <p:attrNameLst>
                                          <p:attrName>style.visibility</p:attrName>
                                        </p:attrNameLst>
                                      </p:cBhvr>
                                      <p:to>
                                        <p:strVal val="hidden"/>
                                      </p:to>
                                    </p:set>
                                  </p:childTnLst>
                                </p:cTn>
                              </p:par>
                              <p:par>
                                <p:cTn id="15" presetID="10" presetClass="entr" presetSubtype="0" fill="hold" grpId="0" nodeType="withEffect">
                                  <p:stCondLst>
                                    <p:cond delay="1000"/>
                                  </p:stCondLst>
                                  <p:childTnLst>
                                    <p:set>
                                      <p:cBhvr>
                                        <p:cTn id="16" dur="1" fill="hold">
                                          <p:stCondLst>
                                            <p:cond delay="0"/>
                                          </p:stCondLst>
                                        </p:cTn>
                                        <p:tgtEl>
                                          <p:spTgt spid="668678"/>
                                        </p:tgtEl>
                                        <p:attrNameLst>
                                          <p:attrName>style.visibility</p:attrName>
                                        </p:attrNameLst>
                                      </p:cBhvr>
                                      <p:to>
                                        <p:strVal val="visible"/>
                                      </p:to>
                                    </p:set>
                                    <p:animEffect transition="in" filter="fade">
                                      <p:cBhvr>
                                        <p:cTn id="17" dur="1000"/>
                                        <p:tgtEl>
                                          <p:spTgt spid="6686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68676"/>
                                        </p:tgtEl>
                                        <p:attrNameLst>
                                          <p:attrName>style.visibility</p:attrName>
                                        </p:attrNameLst>
                                      </p:cBhvr>
                                      <p:to>
                                        <p:strVal val="visible"/>
                                      </p:to>
                                    </p:set>
                                    <p:animEffect transition="in" filter="fade">
                                      <p:cBhvr>
                                        <p:cTn id="22" dur="1000"/>
                                        <p:tgtEl>
                                          <p:spTgt spid="66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6"/>
</p:tagLst>
</file>

<file path=ppt/tags/tag2.xml><?xml version="1.0" encoding="utf-8"?>
<p:tagLst xmlns:a="http://schemas.openxmlformats.org/drawingml/2006/main" xmlns:r="http://schemas.openxmlformats.org/officeDocument/2006/relationships" xmlns:p="http://schemas.openxmlformats.org/presentationml/2006/main">
  <p:tag name="TIMING" val="|0.9|2"/>
</p:tagLst>
</file>

<file path=ppt/theme/theme1.xml><?xml version="1.0" encoding="utf-8"?>
<a:theme xmlns:a="http://schemas.openxmlformats.org/drawingml/2006/main" name="CS53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539" id="{822DD2A6-CE25-4827-B94B-CFD5B929E096}" vid="{1CFDBF4D-E3B9-4FCB-9D8E-160FC41F3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CS539</Template>
  <TotalTime>39279</TotalTime>
  <Words>5000</Words>
  <Application>Microsoft Macintosh PowerPoint</Application>
  <PresentationFormat>Widescreen</PresentationFormat>
  <Paragraphs>937</Paragraphs>
  <Slides>106</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106</vt:i4>
      </vt:variant>
    </vt:vector>
  </HeadingPairs>
  <TitlesOfParts>
    <vt:vector size="118" baseType="lpstr">
      <vt:lpstr>Arial</vt:lpstr>
      <vt:lpstr>Arial Nova Light</vt:lpstr>
      <vt:lpstr>Avenir Book</vt:lpstr>
      <vt:lpstr>Avenir Next LT Pro</vt:lpstr>
      <vt:lpstr>Avenir Next LT Pro Light</vt:lpstr>
      <vt:lpstr>Book Antiqua</vt:lpstr>
      <vt:lpstr>Broadway</vt:lpstr>
      <vt:lpstr>Calibri</vt:lpstr>
      <vt:lpstr>Cambria Math</vt:lpstr>
      <vt:lpstr>ReithSans</vt:lpstr>
      <vt:lpstr>Roboto</vt:lpstr>
      <vt:lpstr>CS539</vt:lpstr>
      <vt:lpstr>Machine Learning  and Data Mining</vt:lpstr>
      <vt:lpstr>Who is this guy?</vt:lpstr>
      <vt:lpstr>PowerPoint Presentation</vt:lpstr>
      <vt:lpstr>What is Machine Learning?</vt:lpstr>
      <vt:lpstr>What is Machine Learning? (Arthur Samuel’s Answer)</vt:lpstr>
      <vt:lpstr>What is Machine Learning? (Tom Mitchell’s Answer)</vt:lpstr>
      <vt:lpstr>What is Machine Learning? (Tom Mitchell’s Answer)</vt:lpstr>
      <vt:lpstr>What is Machine Learning? (Relative to AI)</vt:lpstr>
      <vt:lpstr>What is going on under the hood in Machine Learning?</vt:lpstr>
      <vt:lpstr>What is going on under the hood in Machine Learning?</vt:lpstr>
      <vt:lpstr>What is Machine Learning? (Relative to Business)</vt:lpstr>
      <vt:lpstr>Where is Machine Learning used?</vt:lpstr>
      <vt:lpstr>When do we need learning?</vt:lpstr>
      <vt:lpstr>When do we need learning?</vt:lpstr>
      <vt:lpstr>When do we need learning?</vt:lpstr>
      <vt:lpstr>When do we need learning?</vt:lpstr>
      <vt:lpstr>When do we need learning?</vt:lpstr>
      <vt:lpstr>When do we need learning?</vt:lpstr>
      <vt:lpstr>When do we need learning?</vt:lpstr>
      <vt:lpstr>When do we need learning?</vt:lpstr>
      <vt:lpstr>When do we need learning?</vt:lpstr>
      <vt:lpstr>When do we need learning?</vt:lpstr>
      <vt:lpstr>When do we need learning?</vt:lpstr>
      <vt:lpstr>Recent Public Successes of Machine Learning</vt:lpstr>
      <vt:lpstr>Recent Public Successes of Machine Learning</vt:lpstr>
      <vt:lpstr>Recent Public Successes of Machine Learning</vt:lpstr>
      <vt:lpstr>Recent Public Successes of Machine Learning</vt:lpstr>
      <vt:lpstr>Recent Public Successes of Machine Learning</vt:lpstr>
      <vt:lpstr>Pretty sure they aren’t overlords….</vt:lpstr>
      <vt:lpstr>Recent Public Failures of Machine Learning</vt:lpstr>
      <vt:lpstr>Recent Public Failures of Machine Learning</vt:lpstr>
      <vt:lpstr>Recent Public Failures of Machine Learning</vt:lpstr>
      <vt:lpstr>PowerPoint Presentation</vt:lpstr>
      <vt:lpstr>PowerPoint Presentation</vt:lpstr>
      <vt:lpstr>CS434 – Instructional Team</vt:lpstr>
      <vt:lpstr>CS434 – What do you need to do for points?</vt:lpstr>
      <vt:lpstr>CS434 – Don’t be late or cheat.</vt:lpstr>
      <vt:lpstr>CS434 – Rough Schedule</vt:lpstr>
      <vt:lpstr>CS434 – Background Material</vt:lpstr>
      <vt:lpstr>CS434 – Reaching for Success</vt:lpstr>
      <vt:lpstr>CS434 – Machine Learning and Data Mining</vt:lpstr>
      <vt:lpstr>CS434 – Day-to-Day</vt:lpstr>
      <vt:lpstr>CS434 – Day-to-Day</vt:lpstr>
      <vt:lpstr>PowerPoint Presentation</vt:lpstr>
      <vt:lpstr>CS434 – Machine Learning and Data Mining</vt:lpstr>
      <vt:lpstr>PowerPoint Presentation</vt:lpstr>
      <vt:lpstr>Machine Learning In a Nutshell</vt:lpstr>
      <vt:lpstr>Machine Learning In a Nutshell</vt:lpstr>
      <vt:lpstr>Machine Learning Topics</vt:lpstr>
      <vt:lpstr>Machine Learning Topics</vt:lpstr>
      <vt:lpstr>Machine Learning Topics</vt:lpstr>
      <vt:lpstr>Machine Learning Topics</vt:lpstr>
      <vt:lpstr>Machine Learning Topics</vt:lpstr>
      <vt:lpstr>Machine Learning Topics</vt:lpstr>
      <vt:lpstr>No Assumptions  No Learning</vt:lpstr>
      <vt:lpstr>No Assumptions  No Learning</vt:lpstr>
      <vt:lpstr>No Assumptions  No Learning</vt:lpstr>
      <vt:lpstr>PowerPoint Presentation</vt:lpstr>
      <vt:lpstr>PowerPoint Presentation</vt:lpstr>
      <vt:lpstr>PowerPoint Presentation</vt:lpstr>
      <vt:lpstr>Machine Learning In a Nutshell</vt:lpstr>
      <vt:lpstr>Machine Learning In a Nutshell</vt:lpstr>
      <vt:lpstr>Representation / Model Class / Hypothesis Space (H)</vt:lpstr>
      <vt:lpstr>Evaluation / Objective / Loss Function (L)</vt:lpstr>
      <vt:lpstr>Optimization / Learning Algorithm (A)</vt:lpstr>
      <vt:lpstr>Dataset / Experience / Training Examples (𝓓)</vt:lpstr>
      <vt:lpstr>Machine Learning In a Nutshell</vt:lpstr>
      <vt:lpstr>PowerPoint Presentation</vt:lpstr>
      <vt:lpstr>Overfitting, Underfitting, and Model Selection</vt:lpstr>
      <vt:lpstr>Machine Learning – A Cautionary Parable</vt:lpstr>
      <vt:lpstr>Overfitting, Underfitting, and Model Selection</vt:lpstr>
      <vt:lpstr>A Practitioner’s ML Loop (for supervised learning)</vt:lpstr>
      <vt:lpstr>Machine Learning In a Nutshell</vt:lpstr>
      <vt:lpstr>The Heart of (lots of) Machine Learning</vt:lpstr>
      <vt:lpstr>Error Decomposition for Function Approximation</vt:lpstr>
      <vt:lpstr>Error Decomposition for Function Approximation</vt:lpstr>
      <vt:lpstr>Error Decomposition for Function Approximation</vt:lpstr>
      <vt:lpstr>Error Decomposition for Function Approximation</vt:lpstr>
      <vt:lpstr>Error Decomposition for Function Approximation</vt:lpstr>
      <vt:lpstr>Polynomial Regression Example</vt:lpstr>
      <vt:lpstr>Polynomial Regression Example</vt:lpstr>
      <vt:lpstr>Polynomial Regression Example</vt:lpstr>
      <vt:lpstr>Polynomial Regression Example</vt:lpstr>
      <vt:lpstr>Polynomial Regression Example</vt:lpstr>
      <vt:lpstr>PowerPoint Presentation</vt:lpstr>
      <vt:lpstr>PowerPoint Presentation</vt:lpstr>
      <vt:lpstr>Reducing Sources of Error</vt:lpstr>
      <vt:lpstr>What is Bayes Error?</vt:lpstr>
      <vt:lpstr>What is Bayes Error?</vt:lpstr>
      <vt:lpstr>PowerPoint Presentation</vt:lpstr>
      <vt:lpstr>Intuition for your First Machine Learning Algorithm</vt:lpstr>
      <vt:lpstr>Intuition for your First Machine Learning Algorithm</vt:lpstr>
      <vt:lpstr>Intuition for your First Machine Learning Algorithm</vt:lpstr>
      <vt:lpstr>Intuition for your First Machine Learning Algorithm</vt:lpstr>
      <vt:lpstr>Scene Completion with Nearest Neighbor</vt:lpstr>
      <vt:lpstr>PowerPoint Presentation</vt:lpstr>
      <vt:lpstr>Scene Completion with Nearest Neighbor</vt:lpstr>
      <vt:lpstr>Scene Completion with Nearest Neighbor</vt:lpstr>
      <vt:lpstr>Scene Completion with Nearest Neighbor</vt:lpstr>
      <vt:lpstr>PowerPoint Presentation</vt:lpstr>
      <vt:lpstr>PowerPoint Presentation</vt:lpstr>
      <vt:lpstr>PowerPoint Presentation</vt:lpstr>
      <vt:lpstr>PowerPoint Presentation</vt:lpstr>
      <vt:lpstr>PowerPoint Presentation</vt:lpstr>
      <vt:lpstr>PowerPoint Presentation</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A Word?</dc:title>
  <dc:creator>stefmlpcola@gmail.com</dc:creator>
  <cp:lastModifiedBy>Lee, Stefan M</cp:lastModifiedBy>
  <cp:revision>1104</cp:revision>
  <dcterms:created xsi:type="dcterms:W3CDTF">2020-11-24T17:22:38Z</dcterms:created>
  <dcterms:modified xsi:type="dcterms:W3CDTF">2023-09-27T21:36:09Z</dcterms:modified>
</cp:coreProperties>
</file>